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4" r:id="rId3"/>
    <p:sldId id="268" r:id="rId4"/>
    <p:sldId id="261" r:id="rId5"/>
    <p:sldId id="270" r:id="rId6"/>
    <p:sldId id="272" r:id="rId7"/>
    <p:sldId id="263" r:id="rId8"/>
    <p:sldId id="265" r:id="rId9"/>
    <p:sldId id="286" r:id="rId10"/>
    <p:sldId id="281" r:id="rId11"/>
    <p:sldId id="266" r:id="rId12"/>
    <p:sldId id="279" r:id="rId13"/>
    <p:sldId id="280" r:id="rId14"/>
    <p:sldId id="288" r:id="rId15"/>
  </p:sldIdLst>
  <p:sldSz cx="12192000" cy="6858000"/>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7" d="100"/>
          <a:sy n="57" d="100"/>
        </p:scale>
        <p:origin x="69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59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117949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383366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8134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2344740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7233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1879078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420939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412156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136338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90140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3299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3553341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184493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362449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232591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95C4B8-1910-48A4-AD15-3EAB3DC939DD}" type="datetimeFigureOut">
              <a:rPr kumimoji="1" lang="ja-JP" altLang="en-US" smtClean="0"/>
              <a:t>2023/9/19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230495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D95C4B8-1910-48A4-AD15-3EAB3DC939DD}" type="datetimeFigureOut">
              <a:rPr kumimoji="1" lang="ja-JP" altLang="en-US" smtClean="0"/>
              <a:t>2023/9/19</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69A5CE8-5F84-4E0D-AEC1-3CACEDC36021}" type="slidenum">
              <a:rPr kumimoji="1" lang="ja-JP" altLang="en-US" smtClean="0"/>
              <a:t>‹#›</a:t>
            </a:fld>
            <a:endParaRPr kumimoji="1" lang="ja-JP" altLang="en-US"/>
          </a:p>
        </p:txBody>
      </p:sp>
    </p:spTree>
    <p:extLst>
      <p:ext uri="{BB962C8B-B14F-4D97-AF65-F5344CB8AC3E}">
        <p14:creationId xmlns:p14="http://schemas.microsoft.com/office/powerpoint/2010/main" val="3933975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slide" Target="slide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cid:A8037126-7A51-41E7-A2BB-39E935667091@tnaka1.zaq.ne.jp"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cid:3F40CC19-5934-4DE7-A1C4-7340CFD0313F@tnaka1.zaq.ne.jp" TargetMode="External"/><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3CFD28-24D6-4C19-0D52-BA4097BA3DA0}"/>
              </a:ext>
            </a:extLst>
          </p:cNvPr>
          <p:cNvSpPr>
            <a:spLocks noGrp="1"/>
          </p:cNvSpPr>
          <p:nvPr>
            <p:ph type="ctrTitle"/>
          </p:nvPr>
        </p:nvSpPr>
        <p:spPr>
          <a:xfrm>
            <a:off x="684212" y="685799"/>
            <a:ext cx="8874126" cy="2971801"/>
          </a:xfrm>
        </p:spPr>
        <p:txBody>
          <a:bodyPr>
            <a:normAutofit/>
          </a:bodyPr>
          <a:lstStyle/>
          <a:p>
            <a:r>
              <a:rPr lang="ja-JP" altLang="en-US" b="1" dirty="0">
                <a:latin typeface="BIZ UD明朝 Medium" panose="02020500000000000000" pitchFamily="17" charset="-128"/>
                <a:ea typeface="BIZ UD明朝 Medium" panose="02020500000000000000" pitchFamily="17" charset="-128"/>
              </a:rPr>
              <a:t>新型コロナウイルス感染症</a:t>
            </a:r>
            <a:br>
              <a:rPr lang="en-US" altLang="ja-JP" b="1" dirty="0">
                <a:latin typeface="BIZ UD明朝 Medium" panose="02020500000000000000" pitchFamily="17" charset="-128"/>
                <a:ea typeface="BIZ UD明朝 Medium" panose="02020500000000000000" pitchFamily="17" charset="-128"/>
              </a:rPr>
            </a:br>
            <a:r>
              <a:rPr lang="ja-JP" altLang="en-US" sz="3200" b="1" dirty="0">
                <a:latin typeface="BIZ UD明朝 Medium" panose="02020500000000000000" pitchFamily="17" charset="-128"/>
                <a:ea typeface="BIZ UD明朝 Medium" panose="02020500000000000000" pitchFamily="17" charset="-128"/>
              </a:rPr>
              <a:t>オミクロン株流行時におけるワクチンの功罪</a:t>
            </a:r>
            <a:endParaRPr kumimoji="1" lang="ja-JP" altLang="en-US" sz="3200" b="1" dirty="0">
              <a:latin typeface="BIZ UD明朝 Medium" panose="02020500000000000000" pitchFamily="17" charset="-128"/>
              <a:ea typeface="BIZ UD明朝 Medium" panose="02020500000000000000" pitchFamily="17" charset="-128"/>
            </a:endParaRPr>
          </a:p>
        </p:txBody>
      </p:sp>
      <p:sp>
        <p:nvSpPr>
          <p:cNvPr id="3" name="字幕 2">
            <a:extLst>
              <a:ext uri="{FF2B5EF4-FFF2-40B4-BE49-F238E27FC236}">
                <a16:creationId xmlns:a16="http://schemas.microsoft.com/office/drawing/2014/main" id="{B3E4C628-4A0F-EC9E-5845-CA2E3B8FC1E1}"/>
              </a:ext>
            </a:extLst>
          </p:cNvPr>
          <p:cNvSpPr>
            <a:spLocks noGrp="1"/>
          </p:cNvSpPr>
          <p:nvPr>
            <p:ph type="subTitle" idx="1"/>
          </p:nvPr>
        </p:nvSpPr>
        <p:spPr>
          <a:xfrm>
            <a:off x="684212" y="3429000"/>
            <a:ext cx="6400800" cy="1947333"/>
          </a:xfrm>
        </p:spPr>
        <p:txBody>
          <a:bodyPr>
            <a:normAutofit/>
          </a:bodyPr>
          <a:lstStyle/>
          <a:p>
            <a:endParaRPr kumimoji="1" lang="en-US" altLang="ja-JP" sz="3200" b="1" dirty="0"/>
          </a:p>
          <a:p>
            <a:r>
              <a:rPr kumimoji="1" lang="ja-JP" altLang="en-US" sz="3200" b="1" dirty="0"/>
              <a:t>新型コロナワクチンは本当に</a:t>
            </a:r>
            <a:endParaRPr kumimoji="1" lang="en-US" altLang="ja-JP" sz="3200" b="1" dirty="0"/>
          </a:p>
          <a:p>
            <a:r>
              <a:rPr kumimoji="1" lang="ja-JP" altLang="en-US" sz="3200" b="1" dirty="0"/>
              <a:t>効いているのか？</a:t>
            </a:r>
          </a:p>
        </p:txBody>
      </p:sp>
      <p:sp>
        <p:nvSpPr>
          <p:cNvPr id="4" name="テキスト ボックス 3">
            <a:extLst>
              <a:ext uri="{FF2B5EF4-FFF2-40B4-BE49-F238E27FC236}">
                <a16:creationId xmlns:a16="http://schemas.microsoft.com/office/drawing/2014/main" id="{04E1BA5C-1B5F-E690-5D02-39DC86E303F6}"/>
              </a:ext>
            </a:extLst>
          </p:cNvPr>
          <p:cNvSpPr txBox="1"/>
          <p:nvPr/>
        </p:nvSpPr>
        <p:spPr>
          <a:xfrm>
            <a:off x="7250859" y="4817533"/>
            <a:ext cx="4941141" cy="1569660"/>
          </a:xfrm>
          <a:prstGeom prst="rect">
            <a:avLst/>
          </a:prstGeom>
          <a:noFill/>
        </p:spPr>
        <p:txBody>
          <a:bodyPr wrap="square" rtlCol="0">
            <a:spAutoFit/>
          </a:bodyPr>
          <a:lstStyle/>
          <a:p>
            <a:r>
              <a:rPr kumimoji="1" lang="ja-JP" altLang="en-US" sz="2400" dirty="0"/>
              <a:t>第</a:t>
            </a:r>
            <a:r>
              <a:rPr kumimoji="1" lang="en-US" altLang="ja-JP" sz="2400" dirty="0"/>
              <a:t>38</a:t>
            </a:r>
            <a:r>
              <a:rPr kumimoji="1" lang="ja-JP" altLang="en-US" sz="2400" dirty="0"/>
              <a:t>回保団連医療研究フォーラム</a:t>
            </a:r>
            <a:endParaRPr kumimoji="1" lang="en-US" altLang="ja-JP" sz="2400" dirty="0"/>
          </a:p>
          <a:p>
            <a:r>
              <a:rPr kumimoji="1" lang="ja-JP" altLang="en-US" sz="2400" dirty="0"/>
              <a:t>　　　　　　　　　　</a:t>
            </a:r>
            <a:r>
              <a:rPr kumimoji="1" lang="en-US" altLang="ja-JP" sz="2400" dirty="0"/>
              <a:t>2023.10.9</a:t>
            </a:r>
          </a:p>
          <a:p>
            <a:r>
              <a:rPr kumimoji="1" lang="ja-JP" altLang="en-US" sz="2400" dirty="0"/>
              <a:t>大阪府保険医協会</a:t>
            </a:r>
            <a:endParaRPr kumimoji="1" lang="en-US" altLang="ja-JP" sz="2400" dirty="0"/>
          </a:p>
          <a:p>
            <a:r>
              <a:rPr kumimoji="1" lang="ja-JP" altLang="en-US" sz="2400" dirty="0"/>
              <a:t>北原医院　　井上美佐</a:t>
            </a:r>
          </a:p>
        </p:txBody>
      </p:sp>
      <p:sp>
        <p:nvSpPr>
          <p:cNvPr id="5" name="テキスト ボックス 4">
            <a:extLst>
              <a:ext uri="{FF2B5EF4-FFF2-40B4-BE49-F238E27FC236}">
                <a16:creationId xmlns:a16="http://schemas.microsoft.com/office/drawing/2014/main" id="{A2DE8FFE-5B00-AFE9-A726-D21D19950B91}"/>
              </a:ext>
            </a:extLst>
          </p:cNvPr>
          <p:cNvSpPr txBox="1"/>
          <p:nvPr/>
        </p:nvSpPr>
        <p:spPr>
          <a:xfrm>
            <a:off x="636494" y="5925528"/>
            <a:ext cx="5459506" cy="461665"/>
          </a:xfrm>
          <a:prstGeom prst="rect">
            <a:avLst/>
          </a:prstGeom>
          <a:noFill/>
        </p:spPr>
        <p:txBody>
          <a:bodyPr wrap="square" rtlCol="0">
            <a:spAutoFit/>
          </a:bodyPr>
          <a:lstStyle/>
          <a:p>
            <a:r>
              <a:rPr kumimoji="1" lang="ja-JP" altLang="en-US" sz="2400" dirty="0"/>
              <a:t>（開示すべき</a:t>
            </a:r>
            <a:r>
              <a:rPr kumimoji="1" lang="en-US" altLang="ja-JP" sz="2400" dirty="0"/>
              <a:t>COI</a:t>
            </a:r>
            <a:r>
              <a:rPr kumimoji="1" lang="ja-JP" altLang="en-US" sz="2400" dirty="0"/>
              <a:t>はありません）</a:t>
            </a:r>
          </a:p>
        </p:txBody>
      </p:sp>
      <p:pic>
        <p:nvPicPr>
          <p:cNvPr id="14" name="オーディオ 13">
            <a:hlinkClick r:id="" action="ppaction://media"/>
            <a:extLst>
              <a:ext uri="{FF2B5EF4-FFF2-40B4-BE49-F238E27FC236}">
                <a16:creationId xmlns:a16="http://schemas.microsoft.com/office/drawing/2014/main" id="{03E9E9D2-5FD8-F0D2-CC7A-EBF9304D39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4131447"/>
      </p:ext>
    </p:extLst>
  </p:cSld>
  <p:clrMapOvr>
    <a:masterClrMapping/>
  </p:clrMapOvr>
  <mc:AlternateContent xmlns:mc="http://schemas.openxmlformats.org/markup-compatibility/2006">
    <mc:Choice xmlns:p14="http://schemas.microsoft.com/office/powerpoint/2010/main" Requires="p14">
      <p:transition spd="slow" p14:dur="2000" advTm="65691"/>
    </mc:Choice>
    <mc:Fallback>
      <p:transition spd="slow" advTm="6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E89D346-FD24-4FBA-A956-3200CC175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70B78C71-8ADA-D1D5-3B8B-2A3DBE0F1CBF}"/>
              </a:ext>
            </a:extLst>
          </p:cNvPr>
          <p:cNvSpPr>
            <a:spLocks noGrp="1"/>
          </p:cNvSpPr>
          <p:nvPr>
            <p:ph type="title"/>
          </p:nvPr>
        </p:nvSpPr>
        <p:spPr>
          <a:xfrm>
            <a:off x="6084114" y="4487332"/>
            <a:ext cx="4205003" cy="1507067"/>
          </a:xfrm>
        </p:spPr>
        <p:txBody>
          <a:bodyPr>
            <a:normAutofit/>
          </a:bodyPr>
          <a:lstStyle/>
          <a:p>
            <a:r>
              <a:rPr lang="ja-JP" altLang="en-US" sz="3200">
                <a:solidFill>
                  <a:srgbClr val="FFFFFF"/>
                </a:solidFill>
              </a:rPr>
              <a:t>最終ワクチン接種日より発症までの期間</a:t>
            </a:r>
            <a:endParaRPr kumimoji="1" lang="ja-JP" altLang="en-US" sz="3200">
              <a:solidFill>
                <a:srgbClr val="FFFFFF"/>
              </a:solidFill>
            </a:endParaRPr>
          </a:p>
        </p:txBody>
      </p:sp>
      <p:sp useBgFill="1">
        <p:nvSpPr>
          <p:cNvPr id="14" name="Snip Diagonal Corner Rectangle 18">
            <a:extLst>
              <a:ext uri="{FF2B5EF4-FFF2-40B4-BE49-F238E27FC236}">
                <a16:creationId xmlns:a16="http://schemas.microsoft.com/office/drawing/2014/main" id="{9F1E6C01-CE56-48FB-B0C1-482CC243D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11486"/>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コンテンツ プレースホルダー 4">
            <a:extLst>
              <a:ext uri="{FF2B5EF4-FFF2-40B4-BE49-F238E27FC236}">
                <a16:creationId xmlns:a16="http://schemas.microsoft.com/office/drawing/2014/main" id="{BFA61F39-EFE5-B518-3A1C-212AA7606BB3}"/>
              </a:ext>
            </a:extLst>
          </p:cNvPr>
          <p:cNvPicPr>
            <a:picLocks noChangeAspect="1"/>
          </p:cNvPicPr>
          <p:nvPr/>
        </p:nvPicPr>
        <p:blipFill>
          <a:blip r:embed="rId4"/>
          <a:stretch>
            <a:fillRect/>
          </a:stretch>
        </p:blipFill>
        <p:spPr>
          <a:xfrm>
            <a:off x="810235" y="1490441"/>
            <a:ext cx="5765377" cy="5037841"/>
          </a:xfrm>
          <a:prstGeom prst="rect">
            <a:avLst/>
          </a:prstGeom>
        </p:spPr>
      </p:pic>
      <p:pic>
        <p:nvPicPr>
          <p:cNvPr id="7" name="コンテンツ プレースホルダー 6">
            <a:extLst>
              <a:ext uri="{FF2B5EF4-FFF2-40B4-BE49-F238E27FC236}">
                <a16:creationId xmlns:a16="http://schemas.microsoft.com/office/drawing/2014/main" id="{0A4FF3C0-4106-13AE-7744-5A73E91872D1}"/>
              </a:ext>
            </a:extLst>
          </p:cNvPr>
          <p:cNvPicPr>
            <a:picLocks noGrp="1" noChangeAspect="1"/>
          </p:cNvPicPr>
          <p:nvPr>
            <p:ph idx="1"/>
          </p:nvPr>
        </p:nvPicPr>
        <p:blipFill>
          <a:blip r:embed="rId5"/>
          <a:stretch>
            <a:fillRect/>
          </a:stretch>
        </p:blipFill>
        <p:spPr>
          <a:xfrm>
            <a:off x="6414534" y="369883"/>
            <a:ext cx="4707492" cy="4113451"/>
          </a:xfrm>
        </p:spPr>
      </p:pic>
      <p:grpSp>
        <p:nvGrpSpPr>
          <p:cNvPr id="16" name="Group 15">
            <a:extLst>
              <a:ext uri="{FF2B5EF4-FFF2-40B4-BE49-F238E27FC236}">
                <a16:creationId xmlns:a16="http://schemas.microsoft.com/office/drawing/2014/main" id="{FA392D60-45E0-40B9-8C90-AAD5DEEB2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B4B80EDE-F871-46B0-9AB3-412881E85E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8F6E8A3-EBC1-40F1-8FCE-A53865BFE4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F26AFFD-8905-47E9-9486-2047002287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D824390-77F4-4ADA-9D04-2E69B37846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09EDA7C-6260-4723-836A-6AB7804A10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0" name="正方形/長方形 9">
            <a:extLst>
              <a:ext uri="{FF2B5EF4-FFF2-40B4-BE49-F238E27FC236}">
                <a16:creationId xmlns:a16="http://schemas.microsoft.com/office/drawing/2014/main" id="{B3F8E1B9-82FD-D52D-4B74-DDB079F6DDE6}"/>
              </a:ext>
            </a:extLst>
          </p:cNvPr>
          <p:cNvSpPr/>
          <p:nvPr/>
        </p:nvSpPr>
        <p:spPr>
          <a:xfrm>
            <a:off x="3200400" y="1546412"/>
            <a:ext cx="336177"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2CE5B01-4799-1729-DEF5-BFAA9F65DDCB}"/>
              </a:ext>
            </a:extLst>
          </p:cNvPr>
          <p:cNvSpPr txBox="1"/>
          <p:nvPr/>
        </p:nvSpPr>
        <p:spPr>
          <a:xfrm>
            <a:off x="4007223" y="5364071"/>
            <a:ext cx="968189" cy="215444"/>
          </a:xfrm>
          <a:prstGeom prst="rect">
            <a:avLst/>
          </a:prstGeom>
          <a:noFill/>
        </p:spPr>
        <p:txBody>
          <a:bodyPr wrap="square" rtlCol="0">
            <a:spAutoFit/>
          </a:bodyPr>
          <a:lstStyle/>
          <a:p>
            <a:r>
              <a:rPr kumimoji="1" lang="ja-JP" altLang="en-US" sz="800" dirty="0"/>
              <a:t>（月）</a:t>
            </a:r>
          </a:p>
        </p:txBody>
      </p:sp>
      <p:pic>
        <p:nvPicPr>
          <p:cNvPr id="6" name="オーディオ 5">
            <a:hlinkClick r:id="" action="ppaction://media"/>
            <a:extLst>
              <a:ext uri="{FF2B5EF4-FFF2-40B4-BE49-F238E27FC236}">
                <a16:creationId xmlns:a16="http://schemas.microsoft.com/office/drawing/2014/main" id="{B49010F8-4648-D928-9447-1E6C178DCF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9183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8959"/>
    </mc:Choice>
    <mc:Fallback>
      <p:transition spd="slow" advTm="2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415300-57ED-735D-FB1A-EAEF6368CFDB}"/>
              </a:ext>
            </a:extLst>
          </p:cNvPr>
          <p:cNvSpPr>
            <a:spLocks noGrp="1"/>
          </p:cNvSpPr>
          <p:nvPr>
            <p:ph type="title"/>
          </p:nvPr>
        </p:nvSpPr>
        <p:spPr>
          <a:xfrm>
            <a:off x="838199" y="297890"/>
            <a:ext cx="11353801" cy="1325563"/>
          </a:xfrm>
        </p:spPr>
        <p:txBody>
          <a:bodyPr>
            <a:normAutofit/>
          </a:bodyPr>
          <a:lstStyle/>
          <a:p>
            <a:r>
              <a:rPr kumimoji="1" lang="ja-JP" altLang="en-US" sz="3600" b="1" dirty="0"/>
              <a:t>当院職員のワクチン接種回数と抗体価（</a:t>
            </a:r>
            <a:r>
              <a:rPr kumimoji="1" lang="en-US" altLang="ja-JP" sz="3600" b="1" dirty="0"/>
              <a:t>2022</a:t>
            </a:r>
            <a:r>
              <a:rPr kumimoji="1" lang="ja-JP" altLang="en-US" sz="3600" b="1" dirty="0"/>
              <a:t>年</a:t>
            </a:r>
            <a:r>
              <a:rPr lang="en-US" altLang="ja-JP" sz="3600" b="1" dirty="0"/>
              <a:t>11</a:t>
            </a:r>
            <a:r>
              <a:rPr kumimoji="1" lang="ja-JP" altLang="en-US" sz="3600" b="1" dirty="0"/>
              <a:t>月）</a:t>
            </a:r>
          </a:p>
        </p:txBody>
      </p:sp>
      <p:graphicFrame>
        <p:nvGraphicFramePr>
          <p:cNvPr id="8" name="コンテンツ プレースホルダー 7">
            <a:extLst>
              <a:ext uri="{FF2B5EF4-FFF2-40B4-BE49-F238E27FC236}">
                <a16:creationId xmlns:a16="http://schemas.microsoft.com/office/drawing/2014/main" id="{18F1A3B0-07FA-4D84-075D-2B895DFB4138}"/>
              </a:ext>
            </a:extLst>
          </p:cNvPr>
          <p:cNvGraphicFramePr>
            <a:graphicFrameLocks noGrp="1"/>
          </p:cNvGraphicFramePr>
          <p:nvPr>
            <p:ph idx="1"/>
            <p:extLst>
              <p:ext uri="{D42A27DB-BD31-4B8C-83A1-F6EECF244321}">
                <p14:modId xmlns:p14="http://schemas.microsoft.com/office/powerpoint/2010/main" val="3139786880"/>
              </p:ext>
            </p:extLst>
          </p:nvPr>
        </p:nvGraphicFramePr>
        <p:xfrm>
          <a:off x="1335741" y="1425388"/>
          <a:ext cx="9502588" cy="4556781"/>
        </p:xfrm>
        <a:graphic>
          <a:graphicData uri="http://schemas.openxmlformats.org/drawingml/2006/table">
            <a:tbl>
              <a:tblPr firstRow="1" firstCol="1" bandRow="1">
                <a:tableStyleId>{5C22544A-7EE6-4342-B048-85BDC9FD1C3A}</a:tableStyleId>
              </a:tblPr>
              <a:tblGrid>
                <a:gridCol w="1084341">
                  <a:extLst>
                    <a:ext uri="{9D8B030D-6E8A-4147-A177-3AD203B41FA5}">
                      <a16:colId xmlns:a16="http://schemas.microsoft.com/office/drawing/2014/main" val="2007251630"/>
                    </a:ext>
                  </a:extLst>
                </a:gridCol>
                <a:gridCol w="977979">
                  <a:extLst>
                    <a:ext uri="{9D8B030D-6E8A-4147-A177-3AD203B41FA5}">
                      <a16:colId xmlns:a16="http://schemas.microsoft.com/office/drawing/2014/main" val="4211050743"/>
                    </a:ext>
                  </a:extLst>
                </a:gridCol>
                <a:gridCol w="1013961">
                  <a:extLst>
                    <a:ext uri="{9D8B030D-6E8A-4147-A177-3AD203B41FA5}">
                      <a16:colId xmlns:a16="http://schemas.microsoft.com/office/drawing/2014/main" val="2411180"/>
                    </a:ext>
                  </a:extLst>
                </a:gridCol>
                <a:gridCol w="1044185">
                  <a:extLst>
                    <a:ext uri="{9D8B030D-6E8A-4147-A177-3AD203B41FA5}">
                      <a16:colId xmlns:a16="http://schemas.microsoft.com/office/drawing/2014/main" val="2799648985"/>
                    </a:ext>
                  </a:extLst>
                </a:gridCol>
                <a:gridCol w="1160046">
                  <a:extLst>
                    <a:ext uri="{9D8B030D-6E8A-4147-A177-3AD203B41FA5}">
                      <a16:colId xmlns:a16="http://schemas.microsoft.com/office/drawing/2014/main" val="2087883366"/>
                    </a:ext>
                  </a:extLst>
                </a:gridCol>
                <a:gridCol w="1044905">
                  <a:extLst>
                    <a:ext uri="{9D8B030D-6E8A-4147-A177-3AD203B41FA5}">
                      <a16:colId xmlns:a16="http://schemas.microsoft.com/office/drawing/2014/main" val="1947341104"/>
                    </a:ext>
                  </a:extLst>
                </a:gridCol>
                <a:gridCol w="1089521">
                  <a:extLst>
                    <a:ext uri="{9D8B030D-6E8A-4147-A177-3AD203B41FA5}">
                      <a16:colId xmlns:a16="http://schemas.microsoft.com/office/drawing/2014/main" val="3469934617"/>
                    </a:ext>
                  </a:extLst>
                </a:gridCol>
                <a:gridCol w="1022596">
                  <a:extLst>
                    <a:ext uri="{9D8B030D-6E8A-4147-A177-3AD203B41FA5}">
                      <a16:colId xmlns:a16="http://schemas.microsoft.com/office/drawing/2014/main" val="4135554103"/>
                    </a:ext>
                  </a:extLst>
                </a:gridCol>
                <a:gridCol w="1065054">
                  <a:extLst>
                    <a:ext uri="{9D8B030D-6E8A-4147-A177-3AD203B41FA5}">
                      <a16:colId xmlns:a16="http://schemas.microsoft.com/office/drawing/2014/main" val="4181308441"/>
                    </a:ext>
                  </a:extLst>
                </a:gridCol>
              </a:tblGrid>
              <a:tr h="1145763">
                <a:tc>
                  <a:txBody>
                    <a:bodyPr/>
                    <a:lstStyle/>
                    <a:p>
                      <a:pPr algn="ctr"/>
                      <a:r>
                        <a:rPr lang="en-US" sz="105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kern="100" dirty="0">
                          <a:effectLst/>
                        </a:rPr>
                        <a:t>職種</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kern="100" dirty="0">
                          <a:effectLst/>
                        </a:rPr>
                        <a:t>年齢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kern="100" dirty="0">
                          <a:effectLst/>
                        </a:rPr>
                        <a:t>ワクチン</a:t>
                      </a:r>
                    </a:p>
                    <a:p>
                      <a:pPr algn="ctr"/>
                      <a:r>
                        <a:rPr lang="ja-JP" sz="1050" kern="100" dirty="0">
                          <a:effectLst/>
                        </a:rPr>
                        <a:t>接種回数</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kern="100" dirty="0">
                          <a:effectLst/>
                        </a:rPr>
                        <a:t>ワクチン最終接種日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kern="100" dirty="0">
                          <a:effectLst/>
                        </a:rPr>
                        <a:t>感染の有無</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kern="100" dirty="0">
                          <a:effectLst/>
                        </a:rPr>
                        <a:t>感染時期</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endParaRPr lang="en-US" altLang="ja-JP" sz="1050" kern="100" dirty="0">
                        <a:effectLst/>
                      </a:endParaRPr>
                    </a:p>
                    <a:p>
                      <a:pPr algn="ctr"/>
                      <a:r>
                        <a:rPr lang="ja-JP" sz="1050" kern="100" dirty="0">
                          <a:effectLst/>
                        </a:rPr>
                        <a:t>抗体</a:t>
                      </a:r>
                      <a:r>
                        <a:rPr lang="en-US" sz="1050" kern="100" dirty="0">
                          <a:effectLst/>
                        </a:rPr>
                        <a:t>N</a:t>
                      </a:r>
                      <a:endParaRPr lang="ja-JP" sz="1050" kern="100" dirty="0">
                        <a:effectLst/>
                      </a:endParaRPr>
                    </a:p>
                    <a:p>
                      <a:pPr algn="ctr"/>
                      <a:r>
                        <a:rPr lang="en-US" sz="105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endParaRPr lang="en-US" altLang="ja-JP" sz="1050" kern="100" dirty="0">
                        <a:effectLst/>
                      </a:endParaRPr>
                    </a:p>
                    <a:p>
                      <a:pPr algn="ctr"/>
                      <a:r>
                        <a:rPr lang="ja-JP" sz="1050" kern="100" dirty="0">
                          <a:effectLst/>
                        </a:rPr>
                        <a:t>抗体</a:t>
                      </a:r>
                      <a:r>
                        <a:rPr lang="en-US" sz="1050" kern="100" dirty="0">
                          <a:effectLst/>
                        </a:rPr>
                        <a:t>S-IgG</a:t>
                      </a:r>
                      <a:endParaRPr lang="ja-JP" sz="1050" kern="100" dirty="0">
                        <a:effectLst/>
                      </a:endParaRPr>
                    </a:p>
                    <a:p>
                      <a:pPr algn="ctr"/>
                      <a:r>
                        <a:rPr lang="en-US" sz="105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7997044"/>
                  </a:ext>
                </a:extLst>
              </a:tr>
              <a:tr h="381922">
                <a:tc>
                  <a:txBody>
                    <a:bodyPr/>
                    <a:lstStyle/>
                    <a:p>
                      <a:pPr algn="ctr"/>
                      <a:r>
                        <a:rPr lang="en-US" sz="1050" kern="100" dirty="0">
                          <a:effectLst/>
                        </a:rPr>
                        <a:t>A</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effectLst/>
                        </a:rPr>
                        <a:t>事務</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44</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3</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2022.03.03</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solidFill>
                            <a:srgbClr val="FF0000"/>
                          </a:solidFill>
                          <a:effectLst/>
                        </a:rPr>
                        <a:t>有</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2022.8</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10.6</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19694</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2589782"/>
                  </a:ext>
                </a:extLst>
              </a:tr>
              <a:tr h="381922">
                <a:tc>
                  <a:txBody>
                    <a:bodyPr/>
                    <a:lstStyle/>
                    <a:p>
                      <a:pPr algn="ctr"/>
                      <a:r>
                        <a:rPr lang="en-US" sz="1050" kern="100" dirty="0">
                          <a:effectLst/>
                        </a:rPr>
                        <a:t>B</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事務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48</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3</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tabLst>
                          <a:tab pos="160020" algn="l"/>
                        </a:tabLst>
                      </a:pPr>
                      <a:r>
                        <a:rPr lang="en-US" sz="1050" b="1" kern="100">
                          <a:effectLst/>
                        </a:rPr>
                        <a:t>	2022.02.22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effectLst/>
                        </a:rPr>
                        <a:t>無</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effectLst/>
                        </a:rPr>
                        <a:t>－</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0.1</a:t>
                      </a:r>
                      <a:r>
                        <a:rPr lang="ja-JP" sz="1050" b="1" kern="100" dirty="0">
                          <a:effectLst/>
                        </a:rPr>
                        <a:t>未満</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4621</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10234985"/>
                  </a:ext>
                </a:extLst>
              </a:tr>
              <a:tr h="368782">
                <a:tc>
                  <a:txBody>
                    <a:bodyPr/>
                    <a:lstStyle/>
                    <a:p>
                      <a:pPr algn="ctr"/>
                      <a:r>
                        <a:rPr lang="en-US" sz="1050" kern="100" dirty="0">
                          <a:effectLst/>
                        </a:rPr>
                        <a:t>C</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事務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56</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3</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2022.02.19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solidFill>
                            <a:srgbClr val="FF0000"/>
                          </a:solidFill>
                          <a:effectLst/>
                        </a:rPr>
                        <a:t>有</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2022.2</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11.4</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18078</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46641030"/>
                  </a:ext>
                </a:extLst>
              </a:tr>
              <a:tr h="381922">
                <a:tc>
                  <a:txBody>
                    <a:bodyPr/>
                    <a:lstStyle/>
                    <a:p>
                      <a:pPr algn="ctr"/>
                      <a:r>
                        <a:rPr lang="en-US" sz="1050" kern="100" dirty="0">
                          <a:effectLst/>
                        </a:rPr>
                        <a:t>D</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事務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56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2022.03.07</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effectLst/>
                        </a:rPr>
                        <a:t>無</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1.6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6692</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33540373"/>
                  </a:ext>
                </a:extLst>
              </a:tr>
              <a:tr h="381922">
                <a:tc>
                  <a:txBody>
                    <a:bodyPr/>
                    <a:lstStyle/>
                    <a:p>
                      <a:pPr algn="ctr"/>
                      <a:r>
                        <a:rPr lang="en-US" sz="1050" kern="100" dirty="0">
                          <a:effectLst/>
                        </a:rPr>
                        <a:t>E</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看護師</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62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solidFill>
                            <a:schemeClr val="accent2"/>
                          </a:solidFill>
                          <a:effectLst/>
                        </a:rPr>
                        <a:t>－</a:t>
                      </a:r>
                      <a:endParaRPr lang="ja-JP" sz="1050" b="1" kern="100" dirty="0">
                        <a:solidFill>
                          <a:schemeClr val="accent2"/>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dirty="0">
                          <a:solidFill>
                            <a:schemeClr val="accent2"/>
                          </a:solidFill>
                          <a:effectLst/>
                        </a:rPr>
                        <a:t>有</a:t>
                      </a:r>
                      <a:endParaRPr lang="ja-JP" sz="1050" b="1" kern="100" dirty="0">
                        <a:solidFill>
                          <a:schemeClr val="accent2"/>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chemeClr val="accent2"/>
                          </a:solidFill>
                          <a:effectLst/>
                        </a:rPr>
                        <a:t>2021.7</a:t>
                      </a:r>
                      <a:endParaRPr lang="ja-JP" sz="1050" b="1" kern="100" dirty="0">
                        <a:solidFill>
                          <a:schemeClr val="accent2"/>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chemeClr val="accent2"/>
                          </a:solidFill>
                          <a:effectLst/>
                        </a:rPr>
                        <a:t>134.0</a:t>
                      </a:r>
                      <a:endParaRPr lang="ja-JP" sz="1050" b="1" kern="100" dirty="0">
                        <a:solidFill>
                          <a:schemeClr val="accent2"/>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chemeClr val="accent2"/>
                          </a:solidFill>
                          <a:effectLst/>
                        </a:rPr>
                        <a:t>9605</a:t>
                      </a:r>
                      <a:endParaRPr lang="ja-JP" sz="1050" b="1" kern="100" dirty="0">
                        <a:solidFill>
                          <a:schemeClr val="accent2"/>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72412088"/>
                  </a:ext>
                </a:extLst>
              </a:tr>
              <a:tr h="381922">
                <a:tc>
                  <a:txBody>
                    <a:bodyPr/>
                    <a:lstStyle/>
                    <a:p>
                      <a:pPr algn="ctr"/>
                      <a:r>
                        <a:rPr lang="en-US" sz="1050" kern="100" dirty="0">
                          <a:effectLst/>
                        </a:rPr>
                        <a:t>F</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看護師</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70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2022.04.23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solidFill>
                            <a:srgbClr val="FF0000"/>
                          </a:solidFill>
                          <a:effectLst/>
                        </a:rPr>
                        <a:t>有</a:t>
                      </a:r>
                      <a:endParaRPr lang="ja-JP" sz="1050" b="1"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2022.1</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19.4</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solidFill>
                            <a:srgbClr val="FF0000"/>
                          </a:solidFill>
                          <a:effectLst/>
                        </a:rPr>
                        <a:t>22678</a:t>
                      </a:r>
                      <a:endParaRPr lang="ja-JP" sz="105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54548160"/>
                  </a:ext>
                </a:extLst>
              </a:tr>
              <a:tr h="381922">
                <a:tc>
                  <a:txBody>
                    <a:bodyPr/>
                    <a:lstStyle/>
                    <a:p>
                      <a:pPr algn="ctr"/>
                      <a:r>
                        <a:rPr lang="en-US" sz="1050" kern="100" dirty="0">
                          <a:effectLst/>
                        </a:rPr>
                        <a:t>G</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事務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74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2022.02.22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無</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0.1</a:t>
                      </a:r>
                      <a:r>
                        <a:rPr lang="ja-JP" sz="1050" b="1" kern="100">
                          <a:effectLst/>
                        </a:rPr>
                        <a:t>未満</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5702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3989689"/>
                  </a:ext>
                </a:extLst>
              </a:tr>
              <a:tr h="381922">
                <a:tc>
                  <a:txBody>
                    <a:bodyPr/>
                    <a:lstStyle/>
                    <a:p>
                      <a:pPr algn="ctr"/>
                      <a:r>
                        <a:rPr lang="en-US" sz="1050" kern="100" dirty="0">
                          <a:effectLst/>
                        </a:rPr>
                        <a:t>H</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清掃</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74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2022.06.15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無</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0.1</a:t>
                      </a:r>
                      <a:r>
                        <a:rPr lang="ja-JP" sz="1050" b="1" kern="100">
                          <a:effectLst/>
                        </a:rPr>
                        <a:t>未満</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9160</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35997852"/>
                  </a:ext>
                </a:extLst>
              </a:tr>
              <a:tr h="368782">
                <a:tc>
                  <a:txBody>
                    <a:bodyPr/>
                    <a:lstStyle/>
                    <a:p>
                      <a:pPr algn="ctr"/>
                      <a:r>
                        <a:rPr lang="en-US" sz="1050" kern="100">
                          <a:effectLst/>
                        </a:rPr>
                        <a:t>I</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医師</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62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無</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ja-JP" sz="1050" b="1" kern="100">
                          <a:effectLst/>
                        </a:rPr>
                        <a:t>－</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a:effectLst/>
                        </a:rPr>
                        <a:t>13.9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r>
                        <a:rPr lang="en-US" sz="1050" b="1" kern="100" dirty="0">
                          <a:effectLst/>
                        </a:rPr>
                        <a:t>21</a:t>
                      </a:r>
                      <a:r>
                        <a:rPr lang="ja-JP" sz="1050" b="1" kern="100" dirty="0">
                          <a:effectLst/>
                        </a:rPr>
                        <a:t>未満</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59180543"/>
                  </a:ext>
                </a:extLst>
              </a:tr>
            </a:tbl>
          </a:graphicData>
        </a:graphic>
      </p:graphicFrame>
      <p:sp>
        <p:nvSpPr>
          <p:cNvPr id="9" name="Rectangle 1">
            <a:extLst>
              <a:ext uri="{FF2B5EF4-FFF2-40B4-BE49-F238E27FC236}">
                <a16:creationId xmlns:a16="http://schemas.microsoft.com/office/drawing/2014/main" id="{27BE2D1A-1277-33BF-4143-3F52C6FE92C0}"/>
              </a:ext>
            </a:extLst>
          </p:cNvPr>
          <p:cNvSpPr>
            <a:spLocks noChangeArrowheads="1"/>
          </p:cNvSpPr>
          <p:nvPr/>
        </p:nvSpPr>
        <p:spPr bwMode="auto">
          <a:xfrm>
            <a:off x="1582269" y="5982162"/>
            <a:ext cx="43188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SARS-CoV-2 </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抗体 </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S IgG  </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（上限</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80,000</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、下限</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21</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CLIA</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法</a:t>
            </a:r>
            <a:endParaRPr kumimoji="0" lang="ja-JP"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SARS-CoV-2 </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抗体 </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N</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（下限</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0.1</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kumimoji="0" lang="en-US" altLang="ja-JP"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ECLIA</a:t>
            </a:r>
            <a:r>
              <a:rPr kumimoji="0" lang="ja-JP" altLang="en-US" sz="12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法</a:t>
            </a:r>
            <a:endParaRPr kumimoji="0" lang="ja-JP"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pic>
        <p:nvPicPr>
          <p:cNvPr id="4" name="オーディオ 3">
            <a:hlinkClick r:id="" action="ppaction://media"/>
            <a:extLst>
              <a:ext uri="{FF2B5EF4-FFF2-40B4-BE49-F238E27FC236}">
                <a16:creationId xmlns:a16="http://schemas.microsoft.com/office/drawing/2014/main" id="{032F51EC-C985-DA30-E181-EF2936331C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9432506"/>
      </p:ext>
    </p:extLst>
  </p:cSld>
  <p:clrMapOvr>
    <a:masterClrMapping/>
  </p:clrMapOvr>
  <mc:AlternateContent xmlns:mc="http://schemas.openxmlformats.org/markup-compatibility/2006">
    <mc:Choice xmlns:p14="http://schemas.microsoft.com/office/powerpoint/2010/main" Requires="p14">
      <p:transition spd="slow" p14:dur="2000" advTm="69653"/>
    </mc:Choice>
    <mc:Fallback>
      <p:transition spd="slow" advTm="6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99936-53B6-D66E-A0F2-7F5187F139BA}"/>
              </a:ext>
            </a:extLst>
          </p:cNvPr>
          <p:cNvSpPr>
            <a:spLocks noGrp="1"/>
          </p:cNvSpPr>
          <p:nvPr>
            <p:ph type="title"/>
          </p:nvPr>
        </p:nvSpPr>
        <p:spPr>
          <a:xfrm>
            <a:off x="1020388" y="606611"/>
            <a:ext cx="8534400" cy="1507067"/>
          </a:xfrm>
        </p:spPr>
        <p:txBody>
          <a:bodyPr>
            <a:normAutofit/>
          </a:bodyPr>
          <a:lstStyle/>
          <a:p>
            <a: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コロナワクチン接種後の長期の副作用症例</a:t>
            </a:r>
            <a:b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sz="3200" b="1" dirty="0"/>
          </a:p>
        </p:txBody>
      </p:sp>
      <p:sp>
        <p:nvSpPr>
          <p:cNvPr id="3" name="コンテンツ プレースホルダー 2">
            <a:extLst>
              <a:ext uri="{FF2B5EF4-FFF2-40B4-BE49-F238E27FC236}">
                <a16:creationId xmlns:a16="http://schemas.microsoft.com/office/drawing/2014/main" id="{04B9B742-6E3D-42D5-8DE3-0E0344201D2B}"/>
              </a:ext>
            </a:extLst>
          </p:cNvPr>
          <p:cNvSpPr>
            <a:spLocks noGrp="1"/>
          </p:cNvSpPr>
          <p:nvPr>
            <p:ph idx="1"/>
          </p:nvPr>
        </p:nvSpPr>
        <p:spPr>
          <a:xfrm>
            <a:off x="1020387" y="1882588"/>
            <a:ext cx="8970777" cy="3615267"/>
          </a:xfrm>
        </p:spPr>
        <p:txBody>
          <a:bodyPr>
            <a:normAutofit fontScale="92500" lnSpcReduction="10000"/>
          </a:bodyPr>
          <a:lstStyle/>
          <a:p>
            <a:pPr algn="just"/>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症例</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53</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歳　女性</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慢性</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湿疹（</a:t>
            </a:r>
            <a:r>
              <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11</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か月）</a:t>
            </a:r>
            <a:endPar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症例</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43</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歳　女性</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結節性紅斑</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3</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か月）</a:t>
            </a:r>
            <a:endPar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症例</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3</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71</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歳　男性</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多型滲出性紅斑（</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か月～）</a:t>
            </a:r>
            <a:endPar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症例</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73</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歳　男性</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ワクチン接種後の</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器質化肺炎</a:t>
            </a:r>
            <a:endPar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症例</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77</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歳　男性</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味覚低下（</a:t>
            </a:r>
            <a:r>
              <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3</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か月</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症例</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6</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72</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歳　女性</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日後じんましん</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6</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か月</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、上気道炎症状</a:t>
            </a:r>
            <a:endPar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なお、慢性湿疹や慢性じんましんは、</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この他に</a:t>
            </a:r>
            <a:r>
              <a:rPr lang="en-US" altLang="ja-JP"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5</a:t>
            </a:r>
            <a:r>
              <a:rPr lang="ja-JP" altLang="en-US" sz="24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例経験している</a:t>
            </a:r>
            <a:endParaRPr lang="ja-JP" altLang="ja-JP" sz="24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pic>
        <p:nvPicPr>
          <p:cNvPr id="5" name="オーディオ 4">
            <a:hlinkClick r:id="" action="ppaction://media"/>
            <a:extLst>
              <a:ext uri="{FF2B5EF4-FFF2-40B4-BE49-F238E27FC236}">
                <a16:creationId xmlns:a16="http://schemas.microsoft.com/office/drawing/2014/main" id="{CE3465E9-A9F4-3756-6847-CE0225976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7814027"/>
      </p:ext>
    </p:extLst>
  </p:cSld>
  <p:clrMapOvr>
    <a:masterClrMapping/>
  </p:clrMapOvr>
  <mc:AlternateContent xmlns:mc="http://schemas.openxmlformats.org/markup-compatibility/2006">
    <mc:Choice xmlns:p14="http://schemas.microsoft.com/office/powerpoint/2010/main" Requires="p14">
      <p:transition spd="slow" p14:dur="2000" advTm="39583"/>
    </mc:Choice>
    <mc:Fallback>
      <p:transition spd="slow" advTm="3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1F565-CFD6-0024-E5F8-74DE5083BA53}"/>
              </a:ext>
            </a:extLst>
          </p:cNvPr>
          <p:cNvSpPr>
            <a:spLocks noGrp="1"/>
          </p:cNvSpPr>
          <p:nvPr>
            <p:ph type="title"/>
          </p:nvPr>
        </p:nvSpPr>
        <p:spPr>
          <a:xfrm>
            <a:off x="998537" y="156633"/>
            <a:ext cx="8534400" cy="1507067"/>
          </a:xfrm>
        </p:spPr>
        <p:txBody>
          <a:bodyPr/>
          <a:lstStyle/>
          <a:p>
            <a:r>
              <a:rPr kumimoji="1" lang="ja-JP" altLang="en-US" dirty="0"/>
              <a:t>　　　　　　　　　　結語</a:t>
            </a:r>
          </a:p>
        </p:txBody>
      </p:sp>
      <p:sp>
        <p:nvSpPr>
          <p:cNvPr id="3" name="コンテンツ プレースホルダー 2">
            <a:extLst>
              <a:ext uri="{FF2B5EF4-FFF2-40B4-BE49-F238E27FC236}">
                <a16:creationId xmlns:a16="http://schemas.microsoft.com/office/drawing/2014/main" id="{1F3C3279-C5AB-CEB7-99D4-703036B1ADBE}"/>
              </a:ext>
            </a:extLst>
          </p:cNvPr>
          <p:cNvSpPr>
            <a:spLocks noGrp="1"/>
          </p:cNvSpPr>
          <p:nvPr>
            <p:ph idx="1"/>
          </p:nvPr>
        </p:nvSpPr>
        <p:spPr>
          <a:xfrm>
            <a:off x="189706" y="1253098"/>
            <a:ext cx="12154694" cy="5250921"/>
          </a:xfrm>
        </p:spPr>
        <p:txBody>
          <a:bodyPr>
            <a:noAutofit/>
          </a:bodyPr>
          <a:lstStyle/>
          <a:p>
            <a:pPr lvl="1">
              <a:lnSpc>
                <a:spcPct val="200000"/>
              </a:lnSpc>
            </a:pPr>
            <a:r>
              <a:rPr kumimoji="1" lang="en-US" altLang="ja-JP" sz="2200" b="1" dirty="0">
                <a:solidFill>
                  <a:schemeClr val="tx1"/>
                </a:solidFill>
              </a:rPr>
              <a:t>1.</a:t>
            </a:r>
            <a:r>
              <a:rPr kumimoji="1" lang="ja-JP" altLang="en-US" sz="2200" b="1" dirty="0">
                <a:solidFill>
                  <a:schemeClr val="tx1"/>
                </a:solidFill>
              </a:rPr>
              <a:t>ワクチンの接種回数と</a:t>
            </a:r>
            <a:r>
              <a:rPr kumimoji="1" lang="en-US" altLang="ja-JP" sz="2200" b="1" dirty="0">
                <a:solidFill>
                  <a:schemeClr val="tx1"/>
                </a:solidFill>
              </a:rPr>
              <a:t>COVID-19</a:t>
            </a:r>
            <a:r>
              <a:rPr kumimoji="1" lang="ja-JP" altLang="en-US" sz="2200" b="1" dirty="0">
                <a:solidFill>
                  <a:schemeClr val="tx1"/>
                </a:solidFill>
              </a:rPr>
              <a:t>の発症率にあきらかな差異はみられなかった</a:t>
            </a:r>
            <a:endParaRPr kumimoji="1" lang="en-US" altLang="ja-JP" sz="2200" b="1" dirty="0">
              <a:solidFill>
                <a:schemeClr val="tx1"/>
              </a:solidFill>
            </a:endParaRPr>
          </a:p>
          <a:p>
            <a:pPr lvl="1">
              <a:lnSpc>
                <a:spcPct val="200000"/>
              </a:lnSpc>
            </a:pPr>
            <a:r>
              <a:rPr lang="en-US" altLang="ja-JP" sz="2200" b="1" dirty="0">
                <a:solidFill>
                  <a:schemeClr val="tx1"/>
                </a:solidFill>
              </a:rPr>
              <a:t>2.</a:t>
            </a:r>
            <a:r>
              <a:rPr lang="ja-JP" altLang="en-US" sz="2200" b="1" dirty="0">
                <a:solidFill>
                  <a:schemeClr val="tx1"/>
                </a:solidFill>
              </a:rPr>
              <a:t>ワクチンの接種回数と有熱期間にあきらかな差異はみられなかった</a:t>
            </a:r>
            <a:endParaRPr lang="en-US" altLang="ja-JP" sz="2200" b="1" dirty="0">
              <a:solidFill>
                <a:schemeClr val="tx1"/>
              </a:solidFill>
            </a:endParaRPr>
          </a:p>
          <a:p>
            <a:pPr lvl="1">
              <a:lnSpc>
                <a:spcPct val="200000"/>
              </a:lnSpc>
            </a:pPr>
            <a:r>
              <a:rPr lang="en-US" altLang="ja-JP" sz="2200" b="1" dirty="0">
                <a:solidFill>
                  <a:schemeClr val="tx1"/>
                </a:solidFill>
              </a:rPr>
              <a:t>3.</a:t>
            </a:r>
            <a:r>
              <a:rPr lang="ja-JP" altLang="en-US" sz="2200" b="1" dirty="0">
                <a:solidFill>
                  <a:schemeClr val="tx1"/>
                </a:solidFill>
              </a:rPr>
              <a:t>ワクチン接種後の期間と発症の頻度に関係性はみられなかった</a:t>
            </a:r>
            <a:endParaRPr lang="en-US" altLang="ja-JP" sz="2200" b="1" dirty="0">
              <a:solidFill>
                <a:schemeClr val="tx1"/>
              </a:solidFill>
            </a:endParaRPr>
          </a:p>
          <a:p>
            <a:pPr lvl="1">
              <a:lnSpc>
                <a:spcPct val="200000"/>
              </a:lnSpc>
            </a:pPr>
            <a:r>
              <a:rPr lang="en-US" altLang="ja-JP" sz="2200" b="1" dirty="0">
                <a:solidFill>
                  <a:schemeClr val="tx1"/>
                </a:solidFill>
              </a:rPr>
              <a:t>4</a:t>
            </a:r>
            <a:r>
              <a:rPr kumimoji="1" lang="en-US" altLang="ja-JP" sz="2200" b="1" dirty="0">
                <a:solidFill>
                  <a:schemeClr val="tx1"/>
                </a:solidFill>
              </a:rPr>
              <a:t>.</a:t>
            </a:r>
            <a:r>
              <a:rPr lang="ja-JP" altLang="en-US" sz="2200" b="1" dirty="0">
                <a:solidFill>
                  <a:schemeClr val="tx1"/>
                </a:solidFill>
              </a:rPr>
              <a:t>オミクロン株の</a:t>
            </a:r>
            <a:r>
              <a:rPr lang="en-US" altLang="ja-JP" sz="2200" b="1" dirty="0">
                <a:solidFill>
                  <a:schemeClr val="tx1"/>
                </a:solidFill>
              </a:rPr>
              <a:t>COVID-19</a:t>
            </a:r>
            <a:r>
              <a:rPr lang="ja-JP" altLang="en-US" sz="2200" b="1" dirty="0">
                <a:solidFill>
                  <a:schemeClr val="tx1"/>
                </a:solidFill>
              </a:rPr>
              <a:t>では、ワクチンが発症率に影響しているとは言えない</a:t>
            </a:r>
            <a:endParaRPr lang="en-US" altLang="ja-JP" sz="2200" b="1" dirty="0">
              <a:solidFill>
                <a:schemeClr val="tx1"/>
              </a:solidFill>
            </a:endParaRPr>
          </a:p>
          <a:p>
            <a:pPr lvl="1">
              <a:lnSpc>
                <a:spcPct val="200000"/>
              </a:lnSpc>
            </a:pPr>
            <a:r>
              <a:rPr lang="en-US" altLang="ja-JP" sz="2200" b="1" dirty="0">
                <a:solidFill>
                  <a:schemeClr val="tx1"/>
                </a:solidFill>
              </a:rPr>
              <a:t>5.</a:t>
            </a:r>
            <a:r>
              <a:rPr lang="ja-JP" altLang="en-US" sz="2200" b="1" dirty="0">
                <a:solidFill>
                  <a:schemeClr val="tx1"/>
                </a:solidFill>
              </a:rPr>
              <a:t>自然感染による抗体獲得はワクチンによる抗体獲得と同等か、それ以上であった</a:t>
            </a:r>
            <a:endParaRPr lang="en-US" altLang="ja-JP" sz="2200" b="1" dirty="0">
              <a:solidFill>
                <a:schemeClr val="tx1"/>
              </a:solidFill>
            </a:endParaRPr>
          </a:p>
          <a:p>
            <a:pPr lvl="1">
              <a:lnSpc>
                <a:spcPct val="200000"/>
              </a:lnSpc>
            </a:pPr>
            <a:r>
              <a:rPr lang="en-US" altLang="ja-JP" sz="2200" b="1" dirty="0">
                <a:solidFill>
                  <a:schemeClr val="tx1"/>
                </a:solidFill>
              </a:rPr>
              <a:t>6.</a:t>
            </a:r>
            <a:r>
              <a:rPr lang="ja-JP" altLang="en-US" sz="2200" b="1" dirty="0">
                <a:solidFill>
                  <a:schemeClr val="tx1"/>
                </a:solidFill>
              </a:rPr>
              <a:t>ワクチンの副反応と思われるものには、感染症状よりも重篤な例が数例みられた</a:t>
            </a:r>
            <a:endParaRPr lang="en-US" altLang="ja-JP" sz="2200" b="1" dirty="0">
              <a:solidFill>
                <a:schemeClr val="tx1"/>
              </a:solidFill>
            </a:endParaRPr>
          </a:p>
        </p:txBody>
      </p:sp>
      <mc:AlternateContent xmlns:mc="http://schemas.openxmlformats.org/markup-compatibility/2006" xmlns:pslz="http://schemas.microsoft.com/office/powerpoint/2016/slidezoom">
        <mc:Choice Requires="pslz">
          <p:graphicFrame>
            <p:nvGraphicFramePr>
              <p:cNvPr id="5" name="スライド ズーム 4">
                <a:extLst>
                  <a:ext uri="{FF2B5EF4-FFF2-40B4-BE49-F238E27FC236}">
                    <a16:creationId xmlns:a16="http://schemas.microsoft.com/office/drawing/2014/main" id="{2AD2B152-7130-B668-C3C5-D3BDBC14058F}"/>
                  </a:ext>
                </a:extLst>
              </p:cNvPr>
              <p:cNvGraphicFramePr>
                <a:graphicFrameLocks noChangeAspect="1"/>
              </p:cNvGraphicFramePr>
              <p:nvPr>
                <p:extLst>
                  <p:ext uri="{D42A27DB-BD31-4B8C-83A1-F6EECF244321}">
                    <p14:modId xmlns:p14="http://schemas.microsoft.com/office/powerpoint/2010/main" val="3955634082"/>
                  </p:ext>
                </p:extLst>
              </p:nvPr>
            </p:nvGraphicFramePr>
            <p:xfrm>
              <a:off x="-3309257" y="1216099"/>
              <a:ext cx="3048000" cy="1714500"/>
            </p:xfrm>
            <a:graphic>
              <a:graphicData uri="http://schemas.microsoft.com/office/powerpoint/2016/slidezoom">
                <pslz:sldZm>
                  <pslz:sldZmObj sldId="280" cId="1416122865">
                    <pslz:zmPr id="{8B46EEEC-954B-4491-A07C-B798A86F88DF}"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スライド ズーム 4">
                <a:hlinkClick r:id="rId5" action="ppaction://hlinksldjump"/>
                <a:extLst>
                  <a:ext uri="{FF2B5EF4-FFF2-40B4-BE49-F238E27FC236}">
                    <a16:creationId xmlns:a16="http://schemas.microsoft.com/office/drawing/2014/main" id="{2AD2B152-7130-B668-C3C5-D3BDBC14058F}"/>
                  </a:ext>
                </a:extLst>
              </p:cNvPr>
              <p:cNvPicPr>
                <a:picLocks noGrp="1" noRot="1" noChangeAspect="1" noMove="1" noResize="1" noEditPoints="1" noAdjustHandles="1" noChangeArrowheads="1" noChangeShapeType="1"/>
              </p:cNvPicPr>
              <p:nvPr/>
            </p:nvPicPr>
            <p:blipFill>
              <a:blip r:embed="rId6"/>
              <a:stretch>
                <a:fillRect/>
              </a:stretch>
            </p:blipFill>
            <p:spPr>
              <a:xfrm>
                <a:off x="-3309257" y="1216099"/>
                <a:ext cx="3048000" cy="1714500"/>
              </a:xfrm>
              <a:prstGeom prst="rect">
                <a:avLst/>
              </a:prstGeom>
              <a:ln w="3175">
                <a:solidFill>
                  <a:prstClr val="ltGray"/>
                </a:solidFill>
              </a:ln>
            </p:spPr>
          </p:pic>
        </mc:Fallback>
      </mc:AlternateContent>
      <p:pic>
        <p:nvPicPr>
          <p:cNvPr id="6" name="オーディオ 5">
            <a:hlinkClick r:id="" action="ppaction://media"/>
            <a:extLst>
              <a:ext uri="{FF2B5EF4-FFF2-40B4-BE49-F238E27FC236}">
                <a16:creationId xmlns:a16="http://schemas.microsoft.com/office/drawing/2014/main" id="{8360617E-0EC8-226C-1AD3-DA6D2351D98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6122865"/>
      </p:ext>
    </p:extLst>
  </p:cSld>
  <p:clrMapOvr>
    <a:masterClrMapping/>
  </p:clrMapOvr>
  <mc:AlternateContent xmlns:mc="http://schemas.openxmlformats.org/markup-compatibility/2006">
    <mc:Choice xmlns:p14="http://schemas.microsoft.com/office/powerpoint/2010/main" Requires="p14">
      <p:transition spd="slow" p14:dur="2000" advTm="24606"/>
    </mc:Choice>
    <mc:Fallback>
      <p:transition spd="slow" advTm="2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59700-7FA9-BED7-A9B1-884764DEB408}"/>
              </a:ext>
            </a:extLst>
          </p:cNvPr>
          <p:cNvSpPr>
            <a:spLocks noGrp="1"/>
          </p:cNvSpPr>
          <p:nvPr>
            <p:ph type="title"/>
          </p:nvPr>
        </p:nvSpPr>
        <p:spPr/>
        <p:txBody>
          <a:bodyPr/>
          <a:lstStyle/>
          <a:p>
            <a:r>
              <a:rPr kumimoji="1" lang="ja-JP" altLang="en-US" dirty="0"/>
              <a:t>ご清聴ありがとうございました。</a:t>
            </a:r>
          </a:p>
        </p:txBody>
      </p:sp>
      <p:pic>
        <p:nvPicPr>
          <p:cNvPr id="4" name="オーディオ 3">
            <a:hlinkClick r:id="" action="ppaction://media"/>
            <a:extLst>
              <a:ext uri="{FF2B5EF4-FFF2-40B4-BE49-F238E27FC236}">
                <a16:creationId xmlns:a16="http://schemas.microsoft.com/office/drawing/2014/main" id="{CBD9C8C0-6685-7637-1E07-59E75F9DB7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1865583"/>
      </p:ext>
    </p:extLst>
  </p:cSld>
  <p:clrMapOvr>
    <a:masterClrMapping/>
  </p:clrMapOvr>
  <mc:AlternateContent xmlns:mc="http://schemas.openxmlformats.org/markup-compatibility/2006">
    <mc:Choice xmlns:p14="http://schemas.microsoft.com/office/powerpoint/2010/main" Requires="p14">
      <p:transition spd="slow" p14:dur="2000" advTm="5087"/>
    </mc:Choice>
    <mc:Fallback>
      <p:transition spd="slow" advTm="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4316D-975B-A3C0-812C-AA95BB63EB0C}"/>
              </a:ext>
            </a:extLst>
          </p:cNvPr>
          <p:cNvSpPr>
            <a:spLocks noGrp="1"/>
          </p:cNvSpPr>
          <p:nvPr>
            <p:ph type="title"/>
          </p:nvPr>
        </p:nvSpPr>
        <p:spPr/>
        <p:txBody>
          <a:bodyPr/>
          <a:lstStyle/>
          <a:p>
            <a:endParaRPr kumimoji="1" lang="ja-JP" altLang="en-US"/>
          </a:p>
        </p:txBody>
      </p:sp>
      <p:pic>
        <p:nvPicPr>
          <p:cNvPr id="4" name="コンテンツ プレースホルダー 3" descr="タイムライン&#10;&#10;自動的に生成された説明">
            <a:extLst>
              <a:ext uri="{FF2B5EF4-FFF2-40B4-BE49-F238E27FC236}">
                <a16:creationId xmlns:a16="http://schemas.microsoft.com/office/drawing/2014/main" id="{8405AA60-42CE-DA91-E335-CA92E9AC3D16}"/>
              </a:ext>
            </a:extLst>
          </p:cNvPr>
          <p:cNvPicPr>
            <a:picLocks noGrp="1" noChangeAspect="1"/>
          </p:cNvPicPr>
          <p:nvPr>
            <p:ph idx="1"/>
          </p:nvPr>
        </p:nvPicPr>
        <p:blipFill>
          <a:blip r:embed="rId4" r:link="rId5">
            <a:extLst>
              <a:ext uri="{28A0092B-C50C-407E-A947-70E740481C1C}">
                <a14:useLocalDpi xmlns:a14="http://schemas.microsoft.com/office/drawing/2010/main" val="0"/>
              </a:ext>
            </a:extLst>
          </a:blip>
          <a:srcRect/>
          <a:stretch>
            <a:fillRect/>
          </a:stretch>
        </p:blipFill>
        <p:spPr bwMode="auto">
          <a:xfrm>
            <a:off x="1363607" y="194022"/>
            <a:ext cx="8784014" cy="6133370"/>
          </a:xfrm>
          <a:prstGeom prst="rect">
            <a:avLst/>
          </a:prstGeom>
          <a:noFill/>
          <a:ln>
            <a:noFill/>
          </a:ln>
        </p:spPr>
      </p:pic>
      <p:sp>
        <p:nvSpPr>
          <p:cNvPr id="5" name="テキスト ボックス 4">
            <a:extLst>
              <a:ext uri="{FF2B5EF4-FFF2-40B4-BE49-F238E27FC236}">
                <a16:creationId xmlns:a16="http://schemas.microsoft.com/office/drawing/2014/main" id="{797E6A1E-FB1A-726E-8C16-0B5909D1B08A}"/>
              </a:ext>
            </a:extLst>
          </p:cNvPr>
          <p:cNvSpPr txBox="1"/>
          <p:nvPr/>
        </p:nvSpPr>
        <p:spPr>
          <a:xfrm>
            <a:off x="8125012" y="6327392"/>
            <a:ext cx="3846286" cy="369332"/>
          </a:xfrm>
          <a:prstGeom prst="rect">
            <a:avLst/>
          </a:prstGeom>
          <a:noFill/>
        </p:spPr>
        <p:txBody>
          <a:bodyPr wrap="square" rtlCol="0">
            <a:spAutoFit/>
          </a:bodyPr>
          <a:lstStyle/>
          <a:p>
            <a:r>
              <a:rPr kumimoji="1" lang="ja-JP" altLang="en-US" dirty="0"/>
              <a:t>（時事ドットコムニュースより）</a:t>
            </a:r>
          </a:p>
        </p:txBody>
      </p:sp>
      <p:pic>
        <p:nvPicPr>
          <p:cNvPr id="11" name="オーディオ 10">
            <a:hlinkClick r:id="" action="ppaction://media"/>
            <a:extLst>
              <a:ext uri="{FF2B5EF4-FFF2-40B4-BE49-F238E27FC236}">
                <a16:creationId xmlns:a16="http://schemas.microsoft.com/office/drawing/2014/main" id="{6131B25B-35AF-D397-E7B5-D6B93E8EF8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5793253"/>
      </p:ext>
    </p:extLst>
  </p:cSld>
  <p:clrMapOvr>
    <a:masterClrMapping/>
  </p:clrMapOvr>
  <mc:AlternateContent xmlns:mc="http://schemas.openxmlformats.org/markup-compatibility/2006">
    <mc:Choice xmlns:p14="http://schemas.microsoft.com/office/powerpoint/2010/main" Requires="p14">
      <p:transition spd="slow" p14:dur="2000" advTm="41698"/>
    </mc:Choice>
    <mc:Fallback>
      <p:transition spd="slow" advTm="4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87904-5C11-0880-EA73-BEFCBB9BE1B2}"/>
              </a:ext>
            </a:extLst>
          </p:cNvPr>
          <p:cNvSpPr>
            <a:spLocks noGrp="1"/>
          </p:cNvSpPr>
          <p:nvPr>
            <p:ph type="title"/>
          </p:nvPr>
        </p:nvSpPr>
        <p:spPr>
          <a:xfrm>
            <a:off x="5283106" y="197720"/>
            <a:ext cx="8534400" cy="1507067"/>
          </a:xfrm>
        </p:spPr>
        <p:txBody>
          <a:bodyPr/>
          <a:lstStyle/>
          <a:p>
            <a:r>
              <a:rPr kumimoji="1" lang="ja-JP" altLang="en-US" b="1" dirty="0"/>
              <a:t>背景</a:t>
            </a:r>
          </a:p>
        </p:txBody>
      </p:sp>
      <p:sp>
        <p:nvSpPr>
          <p:cNvPr id="3" name="コンテンツ プレースホルダー 2">
            <a:extLst>
              <a:ext uri="{FF2B5EF4-FFF2-40B4-BE49-F238E27FC236}">
                <a16:creationId xmlns:a16="http://schemas.microsoft.com/office/drawing/2014/main" id="{BBEE64A2-F0E7-4B04-2D0A-B74EA0D8137B}"/>
              </a:ext>
            </a:extLst>
          </p:cNvPr>
          <p:cNvSpPr>
            <a:spLocks noGrp="1"/>
          </p:cNvSpPr>
          <p:nvPr>
            <p:ph idx="1"/>
          </p:nvPr>
        </p:nvSpPr>
        <p:spPr>
          <a:xfrm>
            <a:off x="865094" y="1879413"/>
            <a:ext cx="11223812" cy="4351338"/>
          </a:xfrm>
        </p:spPr>
        <p:txBody>
          <a:bodyPr>
            <a:normAutofit/>
          </a:bodyPr>
          <a:lstStyle/>
          <a:p>
            <a:r>
              <a:rPr kumimoji="1" lang="ja-JP" altLang="en-US" sz="3200" b="1" dirty="0">
                <a:solidFill>
                  <a:schemeClr val="tx1"/>
                </a:solidFill>
              </a:rPr>
              <a:t>対象：当院発熱外来を受診した患者　    </a:t>
            </a:r>
            <a:r>
              <a:rPr kumimoji="1" lang="en-US" altLang="ja-JP" sz="3200" b="1" dirty="0">
                <a:solidFill>
                  <a:schemeClr val="tx1"/>
                </a:solidFill>
              </a:rPr>
              <a:t>248</a:t>
            </a:r>
            <a:r>
              <a:rPr kumimoji="1" lang="ja-JP" altLang="en-US" sz="3200" b="1" dirty="0">
                <a:solidFill>
                  <a:schemeClr val="tx1"/>
                </a:solidFill>
              </a:rPr>
              <a:t>名</a:t>
            </a:r>
            <a:endParaRPr kumimoji="1" lang="en-US" altLang="ja-JP" sz="3200" b="1" dirty="0">
              <a:solidFill>
                <a:schemeClr val="tx1"/>
              </a:solidFill>
            </a:endParaRPr>
          </a:p>
          <a:p>
            <a:r>
              <a:rPr lang="ja-JP" altLang="en-US" sz="3200" b="1" dirty="0">
                <a:solidFill>
                  <a:schemeClr val="tx1"/>
                </a:solidFill>
              </a:rPr>
              <a:t>期間：</a:t>
            </a:r>
            <a:r>
              <a:rPr lang="en-US" altLang="ja-JP" sz="3200" b="1" dirty="0">
                <a:solidFill>
                  <a:schemeClr val="tx1"/>
                </a:solidFill>
              </a:rPr>
              <a:t>2022/7/1</a:t>
            </a:r>
            <a:r>
              <a:rPr lang="ja-JP" altLang="en-US" sz="3200" b="1" dirty="0">
                <a:solidFill>
                  <a:schemeClr val="tx1"/>
                </a:solidFill>
              </a:rPr>
              <a:t>～</a:t>
            </a:r>
            <a:r>
              <a:rPr lang="en-US" altLang="ja-JP" sz="3200" b="1" dirty="0">
                <a:solidFill>
                  <a:schemeClr val="tx1"/>
                </a:solidFill>
              </a:rPr>
              <a:t>2022/8/15</a:t>
            </a:r>
          </a:p>
          <a:p>
            <a:r>
              <a:rPr lang="ja-JP" altLang="en-US" sz="3200" b="1" dirty="0">
                <a:solidFill>
                  <a:schemeClr val="tx1"/>
                </a:solidFill>
              </a:rPr>
              <a:t>内訳：</a:t>
            </a:r>
            <a:r>
              <a:rPr lang="en-US" altLang="ja-JP" sz="3200" b="1" dirty="0">
                <a:solidFill>
                  <a:schemeClr val="tx1"/>
                </a:solidFill>
              </a:rPr>
              <a:t>SARS-CoV-2</a:t>
            </a:r>
            <a:r>
              <a:rPr lang="ja-JP" altLang="en-US" sz="3200" b="1" dirty="0">
                <a:solidFill>
                  <a:schemeClr val="tx1"/>
                </a:solidFill>
              </a:rPr>
              <a:t>検査を行った患者　</a:t>
            </a:r>
            <a:r>
              <a:rPr lang="en-US" altLang="ja-JP" sz="3200" b="1" dirty="0">
                <a:solidFill>
                  <a:schemeClr val="tx1"/>
                </a:solidFill>
              </a:rPr>
              <a:t>204</a:t>
            </a:r>
            <a:r>
              <a:rPr lang="ja-JP" altLang="en-US" sz="3200" b="1" dirty="0">
                <a:solidFill>
                  <a:schemeClr val="tx1"/>
                </a:solidFill>
              </a:rPr>
              <a:t>名</a:t>
            </a:r>
            <a:endParaRPr lang="en-US" altLang="ja-JP" sz="3200" b="1" dirty="0">
              <a:solidFill>
                <a:schemeClr val="tx1"/>
              </a:solidFill>
            </a:endParaRPr>
          </a:p>
          <a:p>
            <a:pPr marL="0" indent="0">
              <a:buNone/>
            </a:pPr>
            <a:r>
              <a:rPr lang="ja-JP" altLang="en-US" sz="3200" b="1" dirty="0">
                <a:solidFill>
                  <a:schemeClr val="tx1"/>
                </a:solidFill>
              </a:rPr>
              <a:t>　　　  来院時陽性であった患者　　　  　 </a:t>
            </a:r>
            <a:r>
              <a:rPr lang="en-US" altLang="ja-JP" sz="3200" b="1" dirty="0">
                <a:solidFill>
                  <a:schemeClr val="tx1"/>
                </a:solidFill>
              </a:rPr>
              <a:t>22</a:t>
            </a:r>
            <a:r>
              <a:rPr lang="ja-JP" altLang="en-US" sz="3200" b="1" dirty="0">
                <a:solidFill>
                  <a:schemeClr val="tx1"/>
                </a:solidFill>
              </a:rPr>
              <a:t>名</a:t>
            </a:r>
            <a:endParaRPr lang="en-US" altLang="ja-JP" sz="3200" b="1" dirty="0">
              <a:solidFill>
                <a:schemeClr val="tx1"/>
              </a:solidFill>
            </a:endParaRPr>
          </a:p>
          <a:p>
            <a:pPr marL="0" indent="0">
              <a:buNone/>
            </a:pPr>
            <a:r>
              <a:rPr kumimoji="1" lang="ja-JP" altLang="en-US" sz="3200" b="1" dirty="0">
                <a:solidFill>
                  <a:schemeClr val="tx1"/>
                </a:solidFill>
              </a:rPr>
              <a:t>　　　  </a:t>
            </a:r>
            <a:r>
              <a:rPr kumimoji="1" lang="en-US" altLang="ja-JP" sz="3200" b="1" dirty="0">
                <a:solidFill>
                  <a:schemeClr val="tx1"/>
                </a:solidFill>
              </a:rPr>
              <a:t>SARS-CoV-2</a:t>
            </a:r>
            <a:r>
              <a:rPr kumimoji="1" lang="ja-JP" altLang="en-US" sz="3200" b="1" dirty="0">
                <a:solidFill>
                  <a:schemeClr val="tx1"/>
                </a:solidFill>
              </a:rPr>
              <a:t>陽性患者　　　　 　</a:t>
            </a:r>
            <a:r>
              <a:rPr lang="en-US" altLang="ja-JP" sz="3200" b="1" dirty="0">
                <a:solidFill>
                  <a:schemeClr val="tx1"/>
                </a:solidFill>
              </a:rPr>
              <a:t>173</a:t>
            </a:r>
            <a:r>
              <a:rPr lang="ja-JP" altLang="en-US" sz="3200" b="1" dirty="0">
                <a:solidFill>
                  <a:schemeClr val="tx1"/>
                </a:solidFill>
              </a:rPr>
              <a:t>名（</a:t>
            </a:r>
            <a:r>
              <a:rPr lang="en-US" altLang="ja-JP" sz="3200" b="1" dirty="0">
                <a:solidFill>
                  <a:schemeClr val="tx1"/>
                </a:solidFill>
              </a:rPr>
              <a:t>76.5</a:t>
            </a:r>
            <a:r>
              <a:rPr lang="ja-JP" altLang="en-US" sz="3200" b="1" dirty="0">
                <a:solidFill>
                  <a:schemeClr val="tx1"/>
                </a:solidFill>
              </a:rPr>
              <a:t>％）</a:t>
            </a:r>
            <a:endParaRPr lang="en-US" altLang="ja-JP" sz="3200" b="1" dirty="0">
              <a:solidFill>
                <a:schemeClr val="tx1"/>
              </a:solidFill>
            </a:endParaRPr>
          </a:p>
          <a:p>
            <a:pPr marL="0" indent="0">
              <a:buNone/>
            </a:pPr>
            <a:r>
              <a:rPr kumimoji="1" lang="ja-JP" altLang="en-US" sz="3200" b="1" dirty="0">
                <a:solidFill>
                  <a:schemeClr val="tx1"/>
                </a:solidFill>
              </a:rPr>
              <a:t>　　　  </a:t>
            </a:r>
            <a:r>
              <a:rPr kumimoji="1" lang="en-US" altLang="ja-JP" sz="3200" b="1" dirty="0">
                <a:solidFill>
                  <a:schemeClr val="tx1"/>
                </a:solidFill>
              </a:rPr>
              <a:t>SARS-CoV-2</a:t>
            </a:r>
            <a:r>
              <a:rPr lang="ja-JP" altLang="en-US" sz="3200" b="1" dirty="0">
                <a:solidFill>
                  <a:schemeClr val="tx1"/>
                </a:solidFill>
              </a:rPr>
              <a:t>陰性</a:t>
            </a:r>
            <a:r>
              <a:rPr kumimoji="1" lang="ja-JP" altLang="en-US" sz="3200" b="1" dirty="0">
                <a:solidFill>
                  <a:schemeClr val="tx1"/>
                </a:solidFill>
              </a:rPr>
              <a:t>患者　　　　　   </a:t>
            </a:r>
            <a:r>
              <a:rPr kumimoji="1" lang="en-US" altLang="ja-JP" sz="3200" b="1" dirty="0">
                <a:solidFill>
                  <a:schemeClr val="tx1"/>
                </a:solidFill>
              </a:rPr>
              <a:t>53</a:t>
            </a:r>
            <a:r>
              <a:rPr lang="ja-JP" altLang="en-US" sz="3200" b="1" dirty="0">
                <a:solidFill>
                  <a:schemeClr val="tx1"/>
                </a:solidFill>
              </a:rPr>
              <a:t>名（</a:t>
            </a:r>
            <a:r>
              <a:rPr lang="en-US" altLang="ja-JP" sz="3200" b="1" dirty="0">
                <a:solidFill>
                  <a:schemeClr val="tx1"/>
                </a:solidFill>
              </a:rPr>
              <a:t>23.5</a:t>
            </a:r>
            <a:r>
              <a:rPr lang="ja-JP" altLang="en-US" sz="3200" b="1" dirty="0">
                <a:solidFill>
                  <a:schemeClr val="tx1"/>
                </a:solidFill>
              </a:rPr>
              <a:t>％）</a:t>
            </a:r>
            <a:endParaRPr lang="en-US" altLang="ja-JP" sz="3200" b="1" dirty="0">
              <a:solidFill>
                <a:schemeClr val="tx1"/>
              </a:solidFill>
            </a:endParaRPr>
          </a:p>
          <a:p>
            <a:endParaRPr lang="en-US" altLang="ja-JP" dirty="0">
              <a:solidFill>
                <a:schemeClr val="tx1"/>
              </a:solidFill>
            </a:endParaRPr>
          </a:p>
          <a:p>
            <a:endParaRPr kumimoji="1" lang="en-US" altLang="ja-JP" dirty="0"/>
          </a:p>
        </p:txBody>
      </p:sp>
      <p:pic>
        <p:nvPicPr>
          <p:cNvPr id="5" name="オーディオ 4">
            <a:hlinkClick r:id="" action="ppaction://media"/>
            <a:extLst>
              <a:ext uri="{FF2B5EF4-FFF2-40B4-BE49-F238E27FC236}">
                <a16:creationId xmlns:a16="http://schemas.microsoft.com/office/drawing/2014/main" id="{C09DBA49-8C3F-ECA2-081A-4894922B58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7962085"/>
      </p:ext>
    </p:extLst>
  </p:cSld>
  <p:clrMapOvr>
    <a:masterClrMapping/>
  </p:clrMapOvr>
  <mc:AlternateContent xmlns:mc="http://schemas.openxmlformats.org/markup-compatibility/2006">
    <mc:Choice xmlns:p14="http://schemas.microsoft.com/office/powerpoint/2010/main" Requires="p14">
      <p:transition spd="slow" p14:dur="2000" advTm="26490"/>
    </mc:Choice>
    <mc:Fallback>
      <p:transition spd="slow" advTm="2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163A8-BD40-F914-9649-9619E521B2F9}"/>
              </a:ext>
            </a:extLst>
          </p:cNvPr>
          <p:cNvSpPr>
            <a:spLocks noGrp="1"/>
          </p:cNvSpPr>
          <p:nvPr>
            <p:ph type="title"/>
          </p:nvPr>
        </p:nvSpPr>
        <p:spPr>
          <a:xfrm>
            <a:off x="1900518" y="45085"/>
            <a:ext cx="10515600" cy="1325563"/>
          </a:xfrm>
        </p:spPr>
        <p:txBody>
          <a:bodyPr>
            <a:normAutofit/>
          </a:bodyPr>
          <a:lstStyle/>
          <a:p>
            <a:r>
              <a:rPr lang="en-US"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月の熱外来受診者数と陽性者数</a:t>
            </a:r>
            <a:b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sz="3200" b="1" dirty="0"/>
          </a:p>
        </p:txBody>
      </p:sp>
      <p:graphicFrame>
        <p:nvGraphicFramePr>
          <p:cNvPr id="4" name="コンテンツ プレースホルダー 3">
            <a:extLst>
              <a:ext uri="{FF2B5EF4-FFF2-40B4-BE49-F238E27FC236}">
                <a16:creationId xmlns:a16="http://schemas.microsoft.com/office/drawing/2014/main" id="{1B7BC55E-0CEE-BE4A-E325-772DCC8D9D09}"/>
              </a:ext>
            </a:extLst>
          </p:cNvPr>
          <p:cNvGraphicFramePr>
            <a:graphicFrameLocks noGrp="1"/>
          </p:cNvGraphicFramePr>
          <p:nvPr>
            <p:ph idx="1"/>
            <p:extLst>
              <p:ext uri="{D42A27DB-BD31-4B8C-83A1-F6EECF244321}">
                <p14:modId xmlns:p14="http://schemas.microsoft.com/office/powerpoint/2010/main" val="2358950286"/>
              </p:ext>
            </p:extLst>
          </p:nvPr>
        </p:nvGraphicFramePr>
        <p:xfrm>
          <a:off x="2999946" y="890588"/>
          <a:ext cx="5408668" cy="640080"/>
        </p:xfrm>
        <a:graphic>
          <a:graphicData uri="http://schemas.openxmlformats.org/drawingml/2006/table">
            <a:tbl>
              <a:tblPr firstRow="1" firstCol="1" bandRow="1"/>
              <a:tblGrid>
                <a:gridCol w="1780390">
                  <a:extLst>
                    <a:ext uri="{9D8B030D-6E8A-4147-A177-3AD203B41FA5}">
                      <a16:colId xmlns:a16="http://schemas.microsoft.com/office/drawing/2014/main" val="2572542591"/>
                    </a:ext>
                  </a:extLst>
                </a:gridCol>
                <a:gridCol w="1814139">
                  <a:extLst>
                    <a:ext uri="{9D8B030D-6E8A-4147-A177-3AD203B41FA5}">
                      <a16:colId xmlns:a16="http://schemas.microsoft.com/office/drawing/2014/main" val="3736180458"/>
                    </a:ext>
                  </a:extLst>
                </a:gridCol>
                <a:gridCol w="1814139">
                  <a:extLst>
                    <a:ext uri="{9D8B030D-6E8A-4147-A177-3AD203B41FA5}">
                      <a16:colId xmlns:a16="http://schemas.microsoft.com/office/drawing/2014/main" val="629199738"/>
                    </a:ext>
                  </a:extLst>
                </a:gridCol>
              </a:tblGrid>
              <a:tr h="83370">
                <a:tc>
                  <a:txBody>
                    <a:bodyPr/>
                    <a:lstStyle/>
                    <a:p>
                      <a:pPr algn="ct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r>
                        <a:rPr lang="ja-JP" sz="1050" kern="100" dirty="0">
                          <a:effectLst/>
                          <a:latin typeface="游明朝" panose="02020400000000000000" pitchFamily="18" charset="-128"/>
                          <a:ea typeface="游明朝" panose="02020400000000000000" pitchFamily="18" charset="-128"/>
                          <a:cs typeface="Times New Roman" panose="02020603050405020304" pitchFamily="18" charset="0"/>
                        </a:rPr>
                        <a:t>受診者数</a:t>
                      </a: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r>
                        <a:rPr lang="ja-JP" sz="1050" kern="100">
                          <a:effectLst/>
                          <a:latin typeface="游明朝" panose="02020400000000000000" pitchFamily="18" charset="-128"/>
                          <a:ea typeface="游明朝" panose="02020400000000000000" pitchFamily="18" charset="-128"/>
                          <a:cs typeface="Times New Roman" panose="02020603050405020304" pitchFamily="18" charset="0"/>
                        </a:rPr>
                        <a:t>陽性者数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466345686"/>
                  </a:ext>
                </a:extLst>
              </a:tr>
              <a:tr h="153715">
                <a:tc>
                  <a:txBody>
                    <a:bodyPr/>
                    <a:lstStyle/>
                    <a:p>
                      <a:pPr algn="ct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6</a:t>
                      </a:r>
                      <a:r>
                        <a:rPr lang="ja-JP" sz="1050" kern="100">
                          <a:effectLst/>
                          <a:latin typeface="游明朝" panose="02020400000000000000" pitchFamily="18" charset="-128"/>
                          <a:ea typeface="游明朝" panose="020204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21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270336"/>
                  </a:ext>
                </a:extLst>
              </a:tr>
              <a:tr h="147007">
                <a:tc>
                  <a:txBody>
                    <a:bodyPr/>
                    <a:lstStyle/>
                    <a:p>
                      <a:pPr algn="ct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7</a:t>
                      </a:r>
                      <a:r>
                        <a:rPr lang="ja-JP" sz="1050" kern="100">
                          <a:effectLst/>
                          <a:latin typeface="游明朝" panose="02020400000000000000" pitchFamily="18" charset="-128"/>
                          <a:ea typeface="游明朝" panose="020204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156</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99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124296"/>
                  </a:ext>
                </a:extLst>
              </a:tr>
              <a:tr h="147007">
                <a:tc>
                  <a:txBody>
                    <a:bodyPr/>
                    <a:lstStyle/>
                    <a:p>
                      <a:pPr algn="ct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sz="1050" kern="100" dirty="0">
                          <a:effectLst/>
                          <a:latin typeface="游明朝" panose="02020400000000000000" pitchFamily="18" charset="-128"/>
                          <a:ea typeface="游明朝" panose="020204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185</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144</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093193"/>
                  </a:ext>
                </a:extLst>
              </a:tr>
            </a:tbl>
          </a:graphicData>
        </a:graphic>
      </p:graphicFrame>
      <p:pic>
        <p:nvPicPr>
          <p:cNvPr id="7" name="図 6">
            <a:extLst>
              <a:ext uri="{FF2B5EF4-FFF2-40B4-BE49-F238E27FC236}">
                <a16:creationId xmlns:a16="http://schemas.microsoft.com/office/drawing/2014/main" id="{24F74195-BE98-27E5-5886-9BBCFAA5C57D}"/>
              </a:ext>
            </a:extLst>
          </p:cNvPr>
          <p:cNvPicPr>
            <a:picLocks noChangeAspect="1"/>
          </p:cNvPicPr>
          <p:nvPr/>
        </p:nvPicPr>
        <p:blipFill>
          <a:blip r:embed="rId4"/>
          <a:stretch>
            <a:fillRect/>
          </a:stretch>
        </p:blipFill>
        <p:spPr>
          <a:xfrm>
            <a:off x="448236" y="1690688"/>
            <a:ext cx="14485815" cy="6367876"/>
          </a:xfrm>
          <a:prstGeom prst="rect">
            <a:avLst/>
          </a:prstGeom>
        </p:spPr>
      </p:pic>
      <p:pic>
        <p:nvPicPr>
          <p:cNvPr id="3" name="図 2" descr="グラフ, ヒストグラム&#10;&#10;自動的に生成された説明">
            <a:extLst>
              <a:ext uri="{FF2B5EF4-FFF2-40B4-BE49-F238E27FC236}">
                <a16:creationId xmlns:a16="http://schemas.microsoft.com/office/drawing/2014/main" id="{0CF662D5-CA55-6289-097B-E7F3E2F5496A}"/>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43067" y="1690688"/>
            <a:ext cx="4456248" cy="2030045"/>
          </a:xfrm>
          <a:prstGeom prst="rect">
            <a:avLst/>
          </a:prstGeom>
          <a:noFill/>
          <a:ln>
            <a:noFill/>
          </a:ln>
        </p:spPr>
      </p:pic>
      <p:pic>
        <p:nvPicPr>
          <p:cNvPr id="6" name="オーディオ 5">
            <a:hlinkClick r:id="" action="ppaction://media"/>
            <a:extLst>
              <a:ext uri="{FF2B5EF4-FFF2-40B4-BE49-F238E27FC236}">
                <a16:creationId xmlns:a16="http://schemas.microsoft.com/office/drawing/2014/main" id="{72437D1C-D31C-43CD-4BF8-13FD91AC2B4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9197916"/>
      </p:ext>
    </p:extLst>
  </p:cSld>
  <p:clrMapOvr>
    <a:masterClrMapping/>
  </p:clrMapOvr>
  <mc:AlternateContent xmlns:mc="http://schemas.openxmlformats.org/markup-compatibility/2006">
    <mc:Choice xmlns:p14="http://schemas.microsoft.com/office/powerpoint/2010/main" Requires="p14">
      <p:transition spd="slow" p14:dur="2000" advTm="29991"/>
    </mc:Choice>
    <mc:Fallback>
      <p:transition spd="slow" advTm="2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163A8-BD40-F914-9649-9619E521B2F9}"/>
              </a:ext>
            </a:extLst>
          </p:cNvPr>
          <p:cNvSpPr>
            <a:spLocks noGrp="1"/>
          </p:cNvSpPr>
          <p:nvPr>
            <p:ph type="title"/>
          </p:nvPr>
        </p:nvSpPr>
        <p:spPr>
          <a:xfrm>
            <a:off x="1900518" y="45085"/>
            <a:ext cx="10515600" cy="1325563"/>
          </a:xfrm>
        </p:spPr>
        <p:txBody>
          <a:bodyPr>
            <a:normAutofit/>
          </a:bodyPr>
          <a:lstStyle/>
          <a:p>
            <a:r>
              <a:rPr lang="en-US"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月の熱外来受診者数と陽性者数</a:t>
            </a:r>
            <a:b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sz="3200" b="1" dirty="0"/>
          </a:p>
        </p:txBody>
      </p:sp>
      <p:pic>
        <p:nvPicPr>
          <p:cNvPr id="7" name="図 6">
            <a:extLst>
              <a:ext uri="{FF2B5EF4-FFF2-40B4-BE49-F238E27FC236}">
                <a16:creationId xmlns:a16="http://schemas.microsoft.com/office/drawing/2014/main" id="{24F74195-BE98-27E5-5886-9BBCFAA5C57D}"/>
              </a:ext>
            </a:extLst>
          </p:cNvPr>
          <p:cNvPicPr>
            <a:picLocks noChangeAspect="1"/>
          </p:cNvPicPr>
          <p:nvPr/>
        </p:nvPicPr>
        <p:blipFill>
          <a:blip r:embed="rId4"/>
          <a:stretch>
            <a:fillRect/>
          </a:stretch>
        </p:blipFill>
        <p:spPr>
          <a:xfrm>
            <a:off x="421343" y="1370648"/>
            <a:ext cx="14485815" cy="6367876"/>
          </a:xfrm>
          <a:prstGeom prst="rect">
            <a:avLst/>
          </a:prstGeom>
        </p:spPr>
      </p:pic>
      <p:sp>
        <p:nvSpPr>
          <p:cNvPr id="8" name="テキスト ボックス 7">
            <a:extLst>
              <a:ext uri="{FF2B5EF4-FFF2-40B4-BE49-F238E27FC236}">
                <a16:creationId xmlns:a16="http://schemas.microsoft.com/office/drawing/2014/main" id="{44736990-3FB9-398E-32FC-67A9A2778EF8}"/>
              </a:ext>
            </a:extLst>
          </p:cNvPr>
          <p:cNvSpPr txBox="1"/>
          <p:nvPr/>
        </p:nvSpPr>
        <p:spPr>
          <a:xfrm>
            <a:off x="8054786" y="915274"/>
            <a:ext cx="1641115" cy="646331"/>
          </a:xfrm>
          <a:prstGeom prst="rect">
            <a:avLst/>
          </a:prstGeom>
          <a:noFill/>
        </p:spPr>
        <p:txBody>
          <a:bodyPr wrap="square" rtlCol="0">
            <a:spAutoFit/>
          </a:bodyPr>
          <a:lstStyle/>
          <a:p>
            <a:r>
              <a:rPr kumimoji="1" lang="en-US" altLang="ja-JP" b="1" dirty="0">
                <a:solidFill>
                  <a:schemeClr val="bg1"/>
                </a:solidFill>
              </a:rPr>
              <a:t>BA5.2.1</a:t>
            </a:r>
          </a:p>
          <a:p>
            <a:r>
              <a:rPr kumimoji="1" lang="ja-JP" altLang="en-US" b="1" dirty="0">
                <a:solidFill>
                  <a:schemeClr val="bg1"/>
                </a:solidFill>
              </a:rPr>
              <a:t>　↓</a:t>
            </a:r>
          </a:p>
        </p:txBody>
      </p:sp>
      <p:sp>
        <p:nvSpPr>
          <p:cNvPr id="9" name="テキスト ボックス 8">
            <a:extLst>
              <a:ext uri="{FF2B5EF4-FFF2-40B4-BE49-F238E27FC236}">
                <a16:creationId xmlns:a16="http://schemas.microsoft.com/office/drawing/2014/main" id="{BD53624D-1DF2-EC23-23E7-F146E01644C9}"/>
              </a:ext>
            </a:extLst>
          </p:cNvPr>
          <p:cNvSpPr txBox="1"/>
          <p:nvPr/>
        </p:nvSpPr>
        <p:spPr>
          <a:xfrm>
            <a:off x="5392270" y="915274"/>
            <a:ext cx="1183341" cy="646331"/>
          </a:xfrm>
          <a:prstGeom prst="rect">
            <a:avLst/>
          </a:prstGeom>
          <a:noFill/>
        </p:spPr>
        <p:txBody>
          <a:bodyPr wrap="square" rtlCol="0">
            <a:spAutoFit/>
          </a:bodyPr>
          <a:lstStyle/>
          <a:p>
            <a:r>
              <a:rPr kumimoji="1" lang="en-US" altLang="ja-JP" b="1" dirty="0">
                <a:solidFill>
                  <a:schemeClr val="bg1"/>
                </a:solidFill>
              </a:rPr>
              <a:t>BA5.2.1</a:t>
            </a:r>
          </a:p>
          <a:p>
            <a:r>
              <a:rPr kumimoji="1" lang="ja-JP" altLang="en-US" b="1" dirty="0">
                <a:solidFill>
                  <a:schemeClr val="bg1"/>
                </a:solidFill>
              </a:rPr>
              <a:t>　↓</a:t>
            </a:r>
          </a:p>
        </p:txBody>
      </p:sp>
      <p:sp>
        <p:nvSpPr>
          <p:cNvPr id="10" name="テキスト ボックス 9">
            <a:extLst>
              <a:ext uri="{FF2B5EF4-FFF2-40B4-BE49-F238E27FC236}">
                <a16:creationId xmlns:a16="http://schemas.microsoft.com/office/drawing/2014/main" id="{05429702-27B5-573A-690E-0B7AB2FD4CFB}"/>
              </a:ext>
            </a:extLst>
          </p:cNvPr>
          <p:cNvSpPr txBox="1"/>
          <p:nvPr/>
        </p:nvSpPr>
        <p:spPr>
          <a:xfrm flipH="1">
            <a:off x="421343" y="915273"/>
            <a:ext cx="1021081" cy="646331"/>
          </a:xfrm>
          <a:prstGeom prst="rect">
            <a:avLst/>
          </a:prstGeom>
          <a:noFill/>
        </p:spPr>
        <p:txBody>
          <a:bodyPr wrap="square" rtlCol="0">
            <a:spAutoFit/>
          </a:bodyPr>
          <a:lstStyle/>
          <a:p>
            <a:r>
              <a:rPr kumimoji="1" lang="en-US" altLang="ja-JP" b="1" dirty="0">
                <a:solidFill>
                  <a:schemeClr val="bg1"/>
                </a:solidFill>
              </a:rPr>
              <a:t>BA2.3.1</a:t>
            </a:r>
          </a:p>
          <a:p>
            <a:r>
              <a:rPr kumimoji="1" lang="ja-JP" altLang="en-US" b="1" dirty="0">
                <a:solidFill>
                  <a:schemeClr val="bg1"/>
                </a:solidFill>
              </a:rPr>
              <a:t>　↓</a:t>
            </a:r>
          </a:p>
        </p:txBody>
      </p:sp>
      <p:cxnSp>
        <p:nvCxnSpPr>
          <p:cNvPr id="12" name="直線コネクタ 11">
            <a:extLst>
              <a:ext uri="{FF2B5EF4-FFF2-40B4-BE49-F238E27FC236}">
                <a16:creationId xmlns:a16="http://schemas.microsoft.com/office/drawing/2014/main" id="{8958F91D-53FD-5039-B2D7-676E2B6E6119}"/>
              </a:ext>
            </a:extLst>
          </p:cNvPr>
          <p:cNvCxnSpPr/>
          <p:nvPr/>
        </p:nvCxnSpPr>
        <p:spPr>
          <a:xfrm>
            <a:off x="4101353" y="13706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7F2BBAC-F2D9-20A1-FBF1-8CA8EB6CCDEF}"/>
              </a:ext>
            </a:extLst>
          </p:cNvPr>
          <p:cNvCxnSpPr>
            <a:cxnSpLocks/>
          </p:cNvCxnSpPr>
          <p:nvPr/>
        </p:nvCxnSpPr>
        <p:spPr>
          <a:xfrm flipV="1">
            <a:off x="4137215" y="806824"/>
            <a:ext cx="0" cy="4572000"/>
          </a:xfrm>
          <a:prstGeom prst="line">
            <a:avLst/>
          </a:prstGeom>
        </p:spPr>
        <p:style>
          <a:lnRef idx="3">
            <a:schemeClr val="accent5"/>
          </a:lnRef>
          <a:fillRef idx="0">
            <a:schemeClr val="accent5"/>
          </a:fillRef>
          <a:effectRef idx="2">
            <a:schemeClr val="accent5"/>
          </a:effectRef>
          <a:fontRef idx="minor">
            <a:schemeClr val="tx1"/>
          </a:fontRef>
        </p:style>
      </p:cxnSp>
      <p:cxnSp>
        <p:nvCxnSpPr>
          <p:cNvPr id="17" name="直線コネクタ 16">
            <a:extLst>
              <a:ext uri="{FF2B5EF4-FFF2-40B4-BE49-F238E27FC236}">
                <a16:creationId xmlns:a16="http://schemas.microsoft.com/office/drawing/2014/main" id="{20F76951-A6DA-FFC0-D1A0-9BB0997BAD3F}"/>
              </a:ext>
            </a:extLst>
          </p:cNvPr>
          <p:cNvCxnSpPr>
            <a:cxnSpLocks/>
          </p:cNvCxnSpPr>
          <p:nvPr/>
        </p:nvCxnSpPr>
        <p:spPr>
          <a:xfrm flipV="1">
            <a:off x="8619565" y="707866"/>
            <a:ext cx="0" cy="4670958"/>
          </a:xfrm>
          <a:prstGeom prst="line">
            <a:avLst/>
          </a:prstGeom>
        </p:spPr>
        <p:style>
          <a:lnRef idx="3">
            <a:schemeClr val="accent5"/>
          </a:lnRef>
          <a:fillRef idx="0">
            <a:schemeClr val="accent5"/>
          </a:fillRef>
          <a:effectRef idx="2">
            <a:schemeClr val="accent5"/>
          </a:effectRef>
          <a:fontRef idx="minor">
            <a:schemeClr val="tx1"/>
          </a:fontRef>
        </p:style>
      </p:cxnSp>
      <p:pic>
        <p:nvPicPr>
          <p:cNvPr id="4" name="オーディオ 3">
            <a:hlinkClick r:id="" action="ppaction://media"/>
            <a:extLst>
              <a:ext uri="{FF2B5EF4-FFF2-40B4-BE49-F238E27FC236}">
                <a16:creationId xmlns:a16="http://schemas.microsoft.com/office/drawing/2014/main" id="{EAB23686-C5CF-B39A-F005-85F40E3109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7561155"/>
      </p:ext>
    </p:extLst>
  </p:cSld>
  <p:clrMapOvr>
    <a:masterClrMapping/>
  </p:clrMapOvr>
  <mc:AlternateContent xmlns:mc="http://schemas.openxmlformats.org/markup-compatibility/2006">
    <mc:Choice xmlns:p14="http://schemas.microsoft.com/office/powerpoint/2010/main" Requires="p14">
      <p:transition spd="slow" p14:dur="2000" advTm="46817"/>
    </mc:Choice>
    <mc:Fallback>
      <p:transition spd="slow" advTm="4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B6A48CB-0609-9D6D-D604-480233B2FE54}"/>
              </a:ext>
            </a:extLst>
          </p:cNvPr>
          <p:cNvPicPr>
            <a:picLocks noGrp="1" noChangeAspect="1"/>
          </p:cNvPicPr>
          <p:nvPr>
            <p:ph idx="1"/>
          </p:nvPr>
        </p:nvPicPr>
        <p:blipFill>
          <a:blip r:embed="rId4"/>
          <a:stretch>
            <a:fillRect/>
          </a:stretch>
        </p:blipFill>
        <p:spPr>
          <a:xfrm>
            <a:off x="2217177" y="1565465"/>
            <a:ext cx="10493433" cy="5740354"/>
          </a:xfrm>
        </p:spPr>
      </p:pic>
      <p:sp>
        <p:nvSpPr>
          <p:cNvPr id="7" name="タイトル 6">
            <a:extLst>
              <a:ext uri="{FF2B5EF4-FFF2-40B4-BE49-F238E27FC236}">
                <a16:creationId xmlns:a16="http://schemas.microsoft.com/office/drawing/2014/main" id="{BC30B882-575E-47E3-4070-68E685B1E8C7}"/>
              </a:ext>
            </a:extLst>
          </p:cNvPr>
          <p:cNvSpPr>
            <a:spLocks noGrp="1"/>
          </p:cNvSpPr>
          <p:nvPr>
            <p:ph type="title"/>
          </p:nvPr>
        </p:nvSpPr>
        <p:spPr>
          <a:xfrm>
            <a:off x="684212" y="4426858"/>
            <a:ext cx="8534400" cy="1567542"/>
          </a:xfrm>
        </p:spPr>
        <p:txBody>
          <a:bodyPr/>
          <a:lstStyle/>
          <a:p>
            <a:endParaRPr lang="ja-JP" altLang="en-US" dirty="0"/>
          </a:p>
        </p:txBody>
      </p:sp>
      <p:sp>
        <p:nvSpPr>
          <p:cNvPr id="9" name="テキスト ボックス 8">
            <a:extLst>
              <a:ext uri="{FF2B5EF4-FFF2-40B4-BE49-F238E27FC236}">
                <a16:creationId xmlns:a16="http://schemas.microsoft.com/office/drawing/2014/main" id="{F3D6FB41-39F4-97F3-7A1D-5CF458A9D3B7}"/>
              </a:ext>
            </a:extLst>
          </p:cNvPr>
          <p:cNvSpPr txBox="1"/>
          <p:nvPr/>
        </p:nvSpPr>
        <p:spPr>
          <a:xfrm>
            <a:off x="684212" y="863600"/>
            <a:ext cx="3292702" cy="584775"/>
          </a:xfrm>
          <a:prstGeom prst="rect">
            <a:avLst/>
          </a:prstGeom>
          <a:noFill/>
        </p:spPr>
        <p:txBody>
          <a:bodyPr wrap="square" rtlCol="0">
            <a:spAutoFit/>
          </a:bodyPr>
          <a:lstStyle/>
          <a:p>
            <a:r>
              <a:rPr kumimoji="1" lang="ja-JP" altLang="en-US" sz="3200" b="1" dirty="0"/>
              <a:t>　　年齢分布</a:t>
            </a:r>
          </a:p>
        </p:txBody>
      </p:sp>
      <p:pic>
        <p:nvPicPr>
          <p:cNvPr id="3" name="オーディオ 2">
            <a:hlinkClick r:id="" action="ppaction://media"/>
            <a:extLst>
              <a:ext uri="{FF2B5EF4-FFF2-40B4-BE49-F238E27FC236}">
                <a16:creationId xmlns:a16="http://schemas.microsoft.com/office/drawing/2014/main" id="{09491644-BCCA-47D1-D137-EB3430BCED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6617255"/>
      </p:ext>
    </p:extLst>
  </p:cSld>
  <p:clrMapOvr>
    <a:masterClrMapping/>
  </p:clrMapOvr>
  <mc:AlternateContent xmlns:mc="http://schemas.openxmlformats.org/markup-compatibility/2006">
    <mc:Choice xmlns:p14="http://schemas.microsoft.com/office/powerpoint/2010/main" Requires="p14">
      <p:transition spd="slow" p14:dur="2000" advTm="10575"/>
    </mc:Choice>
    <mc:Fallback>
      <p:transition spd="slow" advTm="1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7949-7FAC-5488-4E18-777DA87C88AA}"/>
              </a:ext>
            </a:extLst>
          </p:cNvPr>
          <p:cNvSpPr>
            <a:spLocks noGrp="1"/>
          </p:cNvSpPr>
          <p:nvPr>
            <p:ph type="title"/>
          </p:nvPr>
        </p:nvSpPr>
        <p:spPr>
          <a:xfrm>
            <a:off x="469841" y="365125"/>
            <a:ext cx="11317347" cy="1325563"/>
          </a:xfrm>
        </p:spPr>
        <p:txBody>
          <a:bodyPr>
            <a:normAutofit/>
          </a:bodyPr>
          <a:lstStyle/>
          <a:p>
            <a:r>
              <a:rPr lang="ja-JP" altLang="en-US" sz="3200" b="1" dirty="0"/>
              <a:t>     当院発熱外来受診者（</a:t>
            </a:r>
            <a:r>
              <a:rPr lang="en-US" altLang="ja-JP" sz="3200" b="1" dirty="0"/>
              <a:t>7/1~8/15</a:t>
            </a:r>
            <a:r>
              <a:rPr lang="ja-JP" altLang="en-US" sz="3200" b="1" dirty="0"/>
              <a:t>）のワクチン接種回数</a:t>
            </a:r>
            <a:endParaRPr kumimoji="1" lang="ja-JP" altLang="en-US" sz="3200" dirty="0"/>
          </a:p>
        </p:txBody>
      </p:sp>
      <p:pic>
        <p:nvPicPr>
          <p:cNvPr id="5" name="コンテンツ プレースホルダー 4">
            <a:extLst>
              <a:ext uri="{FF2B5EF4-FFF2-40B4-BE49-F238E27FC236}">
                <a16:creationId xmlns:a16="http://schemas.microsoft.com/office/drawing/2014/main" id="{C50874D8-9646-4994-4B44-2709785F0C57}"/>
              </a:ext>
            </a:extLst>
          </p:cNvPr>
          <p:cNvPicPr>
            <a:picLocks noGrp="1" noChangeAspect="1"/>
          </p:cNvPicPr>
          <p:nvPr>
            <p:ph idx="1"/>
          </p:nvPr>
        </p:nvPicPr>
        <p:blipFill>
          <a:blip r:embed="rId4"/>
          <a:stretch>
            <a:fillRect/>
          </a:stretch>
        </p:blipFill>
        <p:spPr>
          <a:xfrm>
            <a:off x="2520546" y="1385886"/>
            <a:ext cx="9266642" cy="6557963"/>
          </a:xfrm>
        </p:spPr>
      </p:pic>
      <p:sp>
        <p:nvSpPr>
          <p:cNvPr id="8" name="テキスト ボックス 7">
            <a:extLst>
              <a:ext uri="{FF2B5EF4-FFF2-40B4-BE49-F238E27FC236}">
                <a16:creationId xmlns:a16="http://schemas.microsoft.com/office/drawing/2014/main" id="{F884CE22-04DC-9E78-1E2D-98373AE94788}"/>
              </a:ext>
            </a:extLst>
          </p:cNvPr>
          <p:cNvSpPr txBox="1"/>
          <p:nvPr/>
        </p:nvSpPr>
        <p:spPr>
          <a:xfrm>
            <a:off x="8778113" y="3603441"/>
            <a:ext cx="1479177" cy="923330"/>
          </a:xfrm>
          <a:prstGeom prst="rect">
            <a:avLst/>
          </a:prstGeom>
          <a:noFill/>
        </p:spPr>
        <p:txBody>
          <a:bodyPr wrap="square" rtlCol="0">
            <a:spAutoFit/>
          </a:bodyPr>
          <a:lstStyle/>
          <a:p>
            <a:r>
              <a:rPr kumimoji="1" lang="ja-JP" altLang="en-US" b="1" dirty="0">
                <a:solidFill>
                  <a:schemeClr val="bg1"/>
                </a:solidFill>
              </a:rPr>
              <a:t>ワクチン</a:t>
            </a:r>
            <a:endParaRPr kumimoji="1" lang="en-US" altLang="ja-JP" b="1" dirty="0">
              <a:solidFill>
                <a:schemeClr val="bg1"/>
              </a:solidFill>
            </a:endParaRPr>
          </a:p>
          <a:p>
            <a:r>
              <a:rPr kumimoji="1" lang="ja-JP" altLang="en-US" b="1" dirty="0">
                <a:solidFill>
                  <a:schemeClr val="bg1"/>
                </a:solidFill>
              </a:rPr>
              <a:t>接種回数</a:t>
            </a:r>
          </a:p>
          <a:p>
            <a:endParaRPr kumimoji="1" lang="ja-JP" altLang="en-US" dirty="0"/>
          </a:p>
        </p:txBody>
      </p:sp>
      <p:pic>
        <p:nvPicPr>
          <p:cNvPr id="4" name="オーディオ 3">
            <a:hlinkClick r:id="" action="ppaction://media"/>
            <a:extLst>
              <a:ext uri="{FF2B5EF4-FFF2-40B4-BE49-F238E27FC236}">
                <a16:creationId xmlns:a16="http://schemas.microsoft.com/office/drawing/2014/main" id="{F4055DF0-D506-E34A-0ED0-28356D140F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6611538"/>
      </p:ext>
    </p:extLst>
  </p:cSld>
  <p:clrMapOvr>
    <a:masterClrMapping/>
  </p:clrMapOvr>
  <mc:AlternateContent xmlns:mc="http://schemas.openxmlformats.org/markup-compatibility/2006">
    <mc:Choice xmlns:p14="http://schemas.microsoft.com/office/powerpoint/2010/main" Requires="p14">
      <p:transition spd="slow" p14:dur="2000" advTm="39489"/>
    </mc:Choice>
    <mc:Fallback>
      <p:transition spd="slow" advTm="3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85D920-35FC-DBBB-7370-41F61BB38B43}"/>
              </a:ext>
            </a:extLst>
          </p:cNvPr>
          <p:cNvSpPr>
            <a:spLocks noGrp="1"/>
          </p:cNvSpPr>
          <p:nvPr>
            <p:ph type="title"/>
          </p:nvPr>
        </p:nvSpPr>
        <p:spPr>
          <a:xfrm>
            <a:off x="1479512" y="401372"/>
            <a:ext cx="8534400" cy="1507067"/>
          </a:xfrm>
        </p:spPr>
        <p:txBody>
          <a:bodyPr>
            <a:normAutofit/>
          </a:bodyPr>
          <a:lstStyle/>
          <a:p>
            <a:r>
              <a:rPr lang="ja-JP" altLang="en-US" sz="3200" b="1" dirty="0"/>
              <a:t>　ワクチン接種回数と有熱期間</a:t>
            </a:r>
            <a:r>
              <a:rPr lang="en-US" altLang="ja-JP" sz="3200" b="1" dirty="0"/>
              <a:t>(7/1~8/15)</a:t>
            </a:r>
            <a:endParaRPr kumimoji="1" lang="ja-JP" altLang="en-US" sz="3200" dirty="0"/>
          </a:p>
        </p:txBody>
      </p:sp>
      <p:pic>
        <p:nvPicPr>
          <p:cNvPr id="7" name="コンテンツ プレースホルダー 6">
            <a:extLst>
              <a:ext uri="{FF2B5EF4-FFF2-40B4-BE49-F238E27FC236}">
                <a16:creationId xmlns:a16="http://schemas.microsoft.com/office/drawing/2014/main" id="{9F546CAF-5064-78D6-18F5-7329819ADCB2}"/>
              </a:ext>
            </a:extLst>
          </p:cNvPr>
          <p:cNvPicPr>
            <a:picLocks noGrp="1" noChangeAspect="1"/>
          </p:cNvPicPr>
          <p:nvPr>
            <p:ph idx="1"/>
          </p:nvPr>
        </p:nvPicPr>
        <p:blipFill>
          <a:blip r:embed="rId4"/>
          <a:stretch>
            <a:fillRect/>
          </a:stretch>
        </p:blipFill>
        <p:spPr>
          <a:xfrm>
            <a:off x="1711741" y="1478070"/>
            <a:ext cx="10717016" cy="6260876"/>
          </a:xfrm>
        </p:spPr>
      </p:pic>
      <p:sp>
        <p:nvSpPr>
          <p:cNvPr id="10" name="テキスト ボックス 9">
            <a:extLst>
              <a:ext uri="{FF2B5EF4-FFF2-40B4-BE49-F238E27FC236}">
                <a16:creationId xmlns:a16="http://schemas.microsoft.com/office/drawing/2014/main" id="{003AB29C-1F2F-D441-3A88-A5D315A0DED6}"/>
              </a:ext>
            </a:extLst>
          </p:cNvPr>
          <p:cNvSpPr txBox="1"/>
          <p:nvPr/>
        </p:nvSpPr>
        <p:spPr>
          <a:xfrm flipH="1">
            <a:off x="8990618" y="5176730"/>
            <a:ext cx="1212926" cy="646331"/>
          </a:xfrm>
          <a:prstGeom prst="rect">
            <a:avLst/>
          </a:prstGeom>
          <a:noFill/>
        </p:spPr>
        <p:txBody>
          <a:bodyPr wrap="square" rtlCol="0">
            <a:spAutoFit/>
          </a:bodyPr>
          <a:lstStyle/>
          <a:p>
            <a:r>
              <a:rPr kumimoji="1" lang="ja-JP" altLang="en-US" b="1" dirty="0">
                <a:solidFill>
                  <a:schemeClr val="bg1"/>
                </a:solidFill>
              </a:rPr>
              <a:t>ワクチン接種回数</a:t>
            </a:r>
          </a:p>
        </p:txBody>
      </p:sp>
      <p:pic>
        <p:nvPicPr>
          <p:cNvPr id="4" name="オーディオ 3">
            <a:hlinkClick r:id="" action="ppaction://media"/>
            <a:extLst>
              <a:ext uri="{FF2B5EF4-FFF2-40B4-BE49-F238E27FC236}">
                <a16:creationId xmlns:a16="http://schemas.microsoft.com/office/drawing/2014/main" id="{1C6FEB15-34CF-F23F-5E4E-8AAFB26987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727734"/>
      </p:ext>
    </p:extLst>
  </p:cSld>
  <p:clrMapOvr>
    <a:masterClrMapping/>
  </p:clrMapOvr>
  <mc:AlternateContent xmlns:mc="http://schemas.openxmlformats.org/markup-compatibility/2006">
    <mc:Choice xmlns:p14="http://schemas.microsoft.com/office/powerpoint/2010/main" Requires="p14">
      <p:transition spd="slow" p14:dur="2000" advTm="38450"/>
    </mc:Choice>
    <mc:Fallback>
      <p:transition spd="slow"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C24070-8CEB-D192-03CC-AE8D2E76F1EC}"/>
              </a:ext>
            </a:extLst>
          </p:cNvPr>
          <p:cNvSpPr>
            <a:spLocks noGrp="1"/>
          </p:cNvSpPr>
          <p:nvPr>
            <p:ph type="title"/>
          </p:nvPr>
        </p:nvSpPr>
        <p:spPr>
          <a:xfrm>
            <a:off x="1413919" y="5607920"/>
            <a:ext cx="8534400" cy="1507067"/>
          </a:xfrm>
        </p:spPr>
        <p:txBody>
          <a:bodyPr/>
          <a:lstStyle/>
          <a:p>
            <a:r>
              <a:rPr kumimoji="1" lang="ja-JP" altLang="en-US" dirty="0"/>
              <a:t>　　　　発熱日数</a:t>
            </a:r>
            <a:r>
              <a:rPr kumimoji="1" lang="en-US" altLang="ja-JP" dirty="0"/>
              <a:t>5</a:t>
            </a:r>
            <a:r>
              <a:rPr lang="ja-JP" altLang="en-US" dirty="0"/>
              <a:t>日以上の患者の背景</a:t>
            </a:r>
            <a:endParaRPr kumimoji="1" lang="ja-JP" altLang="en-US" dirty="0"/>
          </a:p>
        </p:txBody>
      </p:sp>
      <p:sp>
        <p:nvSpPr>
          <p:cNvPr id="5" name="Rectangle 1">
            <a:extLst>
              <a:ext uri="{FF2B5EF4-FFF2-40B4-BE49-F238E27FC236}">
                <a16:creationId xmlns:a16="http://schemas.microsoft.com/office/drawing/2014/main" id="{9234153F-EE82-22D4-3754-FC9CB1DF991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aphicFrame>
        <p:nvGraphicFramePr>
          <p:cNvPr id="7" name="コンテンツ プレースホルダー 6">
            <a:extLst>
              <a:ext uri="{FF2B5EF4-FFF2-40B4-BE49-F238E27FC236}">
                <a16:creationId xmlns:a16="http://schemas.microsoft.com/office/drawing/2014/main" id="{62FF3D7D-2B53-2559-9B3B-8AD183798B4B}"/>
              </a:ext>
            </a:extLst>
          </p:cNvPr>
          <p:cNvGraphicFramePr>
            <a:graphicFrameLocks noGrp="1"/>
          </p:cNvGraphicFramePr>
          <p:nvPr>
            <p:ph idx="1"/>
            <p:extLst>
              <p:ext uri="{D42A27DB-BD31-4B8C-83A1-F6EECF244321}">
                <p14:modId xmlns:p14="http://schemas.microsoft.com/office/powerpoint/2010/main" val="2580886"/>
              </p:ext>
            </p:extLst>
          </p:nvPr>
        </p:nvGraphicFramePr>
        <p:xfrm>
          <a:off x="1413919" y="326902"/>
          <a:ext cx="9414372" cy="5548091"/>
        </p:xfrm>
        <a:graphic>
          <a:graphicData uri="http://schemas.openxmlformats.org/drawingml/2006/table">
            <a:tbl>
              <a:tblPr firstRow="1" firstCol="1" bandRow="1">
                <a:tableStyleId>{5C22544A-7EE6-4342-B048-85BDC9FD1C3A}</a:tableStyleId>
              </a:tblPr>
              <a:tblGrid>
                <a:gridCol w="703898">
                  <a:extLst>
                    <a:ext uri="{9D8B030D-6E8A-4147-A177-3AD203B41FA5}">
                      <a16:colId xmlns:a16="http://schemas.microsoft.com/office/drawing/2014/main" val="42465485"/>
                    </a:ext>
                  </a:extLst>
                </a:gridCol>
                <a:gridCol w="1029173">
                  <a:extLst>
                    <a:ext uri="{9D8B030D-6E8A-4147-A177-3AD203B41FA5}">
                      <a16:colId xmlns:a16="http://schemas.microsoft.com/office/drawing/2014/main" val="2685563090"/>
                    </a:ext>
                  </a:extLst>
                </a:gridCol>
                <a:gridCol w="885422">
                  <a:extLst>
                    <a:ext uri="{9D8B030D-6E8A-4147-A177-3AD203B41FA5}">
                      <a16:colId xmlns:a16="http://schemas.microsoft.com/office/drawing/2014/main" val="2634555141"/>
                    </a:ext>
                  </a:extLst>
                </a:gridCol>
                <a:gridCol w="1623970">
                  <a:extLst>
                    <a:ext uri="{9D8B030D-6E8A-4147-A177-3AD203B41FA5}">
                      <a16:colId xmlns:a16="http://schemas.microsoft.com/office/drawing/2014/main" val="41206171"/>
                    </a:ext>
                  </a:extLst>
                </a:gridCol>
                <a:gridCol w="3843775">
                  <a:extLst>
                    <a:ext uri="{9D8B030D-6E8A-4147-A177-3AD203B41FA5}">
                      <a16:colId xmlns:a16="http://schemas.microsoft.com/office/drawing/2014/main" val="2164044662"/>
                    </a:ext>
                  </a:extLst>
                </a:gridCol>
                <a:gridCol w="1328134">
                  <a:extLst>
                    <a:ext uri="{9D8B030D-6E8A-4147-A177-3AD203B41FA5}">
                      <a16:colId xmlns:a16="http://schemas.microsoft.com/office/drawing/2014/main" val="407645900"/>
                    </a:ext>
                  </a:extLst>
                </a:gridCol>
              </a:tblGrid>
              <a:tr h="504371">
                <a:tc>
                  <a:txBody>
                    <a:bodyPr/>
                    <a:lstStyle/>
                    <a:p>
                      <a:pPr algn="ctr"/>
                      <a:r>
                        <a:rPr lang="ja-JP" sz="1050" b="1" kern="100" dirty="0">
                          <a:effectLst/>
                        </a:rPr>
                        <a:t>発熱日数</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年齢</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性別</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ワクチン回数</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持病の数</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ウイルス量</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792824887"/>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高血圧、狭心症</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27.2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675585767"/>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dirty="0">
                          <a:effectLst/>
                        </a:rPr>
                        <a:t>17</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なし</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23.1</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640946142"/>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dirty="0">
                          <a:effectLst/>
                        </a:rPr>
                        <a:t>56</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なし</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36.5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908048270"/>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78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高血圧、糖尿病、脂質異常、心疾患</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31.8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210356493"/>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dirty="0">
                          <a:effectLst/>
                        </a:rPr>
                        <a:t>50</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なし</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35.9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44315251"/>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dirty="0">
                          <a:effectLst/>
                        </a:rPr>
                        <a:t>25</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なし</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30.4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837931267"/>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27</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男性</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喫煙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不明</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156446191"/>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37</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男性</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1</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喫煙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24.9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532894418"/>
                  </a:ext>
                </a:extLst>
              </a:tr>
              <a:tr h="252186">
                <a:tc>
                  <a:txBody>
                    <a:bodyPr/>
                    <a:lstStyle/>
                    <a:p>
                      <a:pPr algn="ctr"/>
                      <a:r>
                        <a:rPr lang="en-US" sz="1050" b="1" kern="100">
                          <a:effectLst/>
                        </a:rPr>
                        <a:t>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喫煙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30.5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94532909"/>
                  </a:ext>
                </a:extLst>
              </a:tr>
              <a:tr h="252186">
                <a:tc>
                  <a:txBody>
                    <a:bodyPr/>
                    <a:lstStyle/>
                    <a:p>
                      <a:pPr algn="ctr"/>
                      <a:r>
                        <a:rPr lang="en-US" sz="1050" b="1" kern="100">
                          <a:effectLst/>
                        </a:rPr>
                        <a:t>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dirty="0">
                          <a:effectLst/>
                        </a:rPr>
                        <a:t>3</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高血圧、脂質異常</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34.4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3570098"/>
                  </a:ext>
                </a:extLst>
              </a:tr>
              <a:tr h="252186">
                <a:tc>
                  <a:txBody>
                    <a:bodyPr/>
                    <a:lstStyle/>
                    <a:p>
                      <a:pPr algn="ctr"/>
                      <a:r>
                        <a:rPr lang="en-US" sz="1050" b="1" kern="100">
                          <a:effectLst/>
                        </a:rPr>
                        <a:t>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喫煙</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26.0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431960841"/>
                  </a:ext>
                </a:extLst>
              </a:tr>
              <a:tr h="252186">
                <a:tc>
                  <a:txBody>
                    <a:bodyPr/>
                    <a:lstStyle/>
                    <a:p>
                      <a:pPr algn="ctr"/>
                      <a:r>
                        <a:rPr lang="en-US" sz="1050" b="1" kern="100">
                          <a:effectLst/>
                        </a:rPr>
                        <a:t>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高血圧、糖尿病、脂質異常</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不明</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043245488"/>
                  </a:ext>
                </a:extLst>
              </a:tr>
              <a:tr h="252186">
                <a:tc>
                  <a:txBody>
                    <a:bodyPr/>
                    <a:lstStyle/>
                    <a:p>
                      <a:pPr algn="ctr"/>
                      <a:r>
                        <a:rPr lang="en-US" sz="1050" b="1" kern="100">
                          <a:effectLst/>
                        </a:rPr>
                        <a:t>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49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シェーグレン症候群</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25.4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953603463"/>
                  </a:ext>
                </a:extLst>
              </a:tr>
              <a:tr h="252186">
                <a:tc>
                  <a:txBody>
                    <a:bodyPr/>
                    <a:lstStyle/>
                    <a:p>
                      <a:pPr algn="ctr"/>
                      <a:r>
                        <a:rPr lang="en-US" sz="1050" b="1" kern="100">
                          <a:effectLst/>
                        </a:rPr>
                        <a:t>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66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なし</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不明</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213614899"/>
                  </a:ext>
                </a:extLst>
              </a:tr>
              <a:tr h="252186">
                <a:tc>
                  <a:txBody>
                    <a:bodyPr/>
                    <a:lstStyle/>
                    <a:p>
                      <a:pPr algn="ctr"/>
                      <a:r>
                        <a:rPr lang="en-US" sz="1050" b="1" kern="100">
                          <a:effectLst/>
                        </a:rPr>
                        <a:t>7</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なし</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27.6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060931857"/>
                  </a:ext>
                </a:extLst>
              </a:tr>
              <a:tr h="252186">
                <a:tc>
                  <a:txBody>
                    <a:bodyPr/>
                    <a:lstStyle/>
                    <a:p>
                      <a:pPr algn="ctr"/>
                      <a:r>
                        <a:rPr lang="en-US" sz="1050" b="1" kern="100">
                          <a:effectLst/>
                        </a:rPr>
                        <a:t>7</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37</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喫煙</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25.8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11245024"/>
                  </a:ext>
                </a:extLst>
              </a:tr>
              <a:tr h="252186">
                <a:tc>
                  <a:txBody>
                    <a:bodyPr/>
                    <a:lstStyle/>
                    <a:p>
                      <a:pPr algn="ctr"/>
                      <a:r>
                        <a:rPr lang="en-US" sz="1050" b="1" kern="100">
                          <a:effectLst/>
                        </a:rPr>
                        <a:t>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56</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高血圧</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24.9</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906212358"/>
                  </a:ext>
                </a:extLst>
              </a:tr>
              <a:tr h="252186">
                <a:tc>
                  <a:txBody>
                    <a:bodyPr/>
                    <a:lstStyle/>
                    <a:p>
                      <a:pPr algn="ctr"/>
                      <a:r>
                        <a:rPr lang="en-US" sz="1050" b="1" kern="100">
                          <a:effectLst/>
                        </a:rPr>
                        <a:t>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65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女性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高血圧、脂質異常</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27.0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952304256"/>
                  </a:ext>
                </a:extLst>
              </a:tr>
              <a:tr h="252186">
                <a:tc>
                  <a:txBody>
                    <a:bodyPr/>
                    <a:lstStyle/>
                    <a:p>
                      <a:pPr algn="ctr"/>
                      <a:r>
                        <a:rPr lang="en-US" sz="1050" b="1" kern="100">
                          <a:effectLst/>
                        </a:rPr>
                        <a:t>8</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34</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0</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なし</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25.2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785253131"/>
                  </a:ext>
                </a:extLst>
              </a:tr>
              <a:tr h="252186">
                <a:tc>
                  <a:txBody>
                    <a:bodyPr/>
                    <a:lstStyle/>
                    <a:p>
                      <a:pPr algn="ctr"/>
                      <a:r>
                        <a:rPr lang="en-US" sz="1050" b="1" kern="100">
                          <a:effectLst/>
                        </a:rPr>
                        <a:t>12</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a:effectLst/>
                        </a:rPr>
                        <a:t>55</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a:effectLst/>
                        </a:rPr>
                        <a:t>男性</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en-US" sz="1050" b="1" kern="100" dirty="0">
                          <a:effectLst/>
                        </a:rPr>
                        <a:t>0</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なし</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r>
                        <a:rPr lang="ja-JP" sz="1050" b="1" kern="100" dirty="0">
                          <a:effectLst/>
                        </a:rPr>
                        <a:t>不明</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7880453"/>
                  </a:ext>
                </a:extLst>
              </a:tr>
            </a:tbl>
          </a:graphicData>
        </a:graphic>
      </p:graphicFrame>
      <p:sp>
        <p:nvSpPr>
          <p:cNvPr id="8" name="Rectangle 1">
            <a:extLst>
              <a:ext uri="{FF2B5EF4-FFF2-40B4-BE49-F238E27FC236}">
                <a16:creationId xmlns:a16="http://schemas.microsoft.com/office/drawing/2014/main" id="{9CDEDDC5-F1C8-C69F-1705-5F674AC7F75A}"/>
              </a:ext>
            </a:extLst>
          </p:cNvPr>
          <p:cNvSpPr>
            <a:spLocks noChangeArrowheads="1"/>
          </p:cNvSpPr>
          <p:nvPr/>
        </p:nvSpPr>
        <p:spPr bwMode="auto">
          <a:xfrm>
            <a:off x="0" y="105489"/>
            <a:ext cx="12192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4" name="オーディオ 3">
            <a:hlinkClick r:id="" action="ppaction://media"/>
            <a:extLst>
              <a:ext uri="{FF2B5EF4-FFF2-40B4-BE49-F238E27FC236}">
                <a16:creationId xmlns:a16="http://schemas.microsoft.com/office/drawing/2014/main" id="{75BE3EAE-07E9-8A10-7BA6-FA84B13118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6945067"/>
      </p:ext>
    </p:extLst>
  </p:cSld>
  <p:clrMapOvr>
    <a:masterClrMapping/>
  </p:clrMapOvr>
  <mc:AlternateContent xmlns:mc="http://schemas.openxmlformats.org/markup-compatibility/2006">
    <mc:Choice xmlns:p14="http://schemas.microsoft.com/office/powerpoint/2010/main" Requires="p14">
      <p:transition spd="slow" p14:dur="2000" advTm="29234"/>
    </mc:Choice>
    <mc:Fallback>
      <p:transition spd="slow" advTm="2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677</TotalTime>
  <Words>724</Words>
  <Application>Microsoft Office PowerPoint</Application>
  <PresentationFormat>ワイド画面</PresentationFormat>
  <Paragraphs>289</Paragraphs>
  <Slides>14</Slides>
  <Notes>0</Notes>
  <HiddenSlides>0</HiddenSlides>
  <MMClips>14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14</vt:i4>
      </vt:variant>
    </vt:vector>
  </HeadingPairs>
  <TitlesOfParts>
    <vt:vector size="20" baseType="lpstr">
      <vt:lpstr>BIZ UD明朝 Medium</vt:lpstr>
      <vt:lpstr>游明朝</vt:lpstr>
      <vt:lpstr>Arial</vt:lpstr>
      <vt:lpstr>Century Gothic</vt:lpstr>
      <vt:lpstr>Wingdings 3</vt:lpstr>
      <vt:lpstr>スライス</vt:lpstr>
      <vt:lpstr>新型コロナウイルス感染症 オミクロン株流行時におけるワクチンの功罪</vt:lpstr>
      <vt:lpstr>PowerPoint プレゼンテーション</vt:lpstr>
      <vt:lpstr>背景</vt:lpstr>
      <vt:lpstr>6～8月の熱外来受診者数と陽性者数 </vt:lpstr>
      <vt:lpstr>6～8月の熱外来受診者数と陽性者数 </vt:lpstr>
      <vt:lpstr>PowerPoint プレゼンテーション</vt:lpstr>
      <vt:lpstr>     当院発熱外来受診者（7/1~8/15）のワクチン接種回数</vt:lpstr>
      <vt:lpstr>　ワクチン接種回数と有熱期間(7/1~8/15)</vt:lpstr>
      <vt:lpstr>　　　　発熱日数5日以上の患者の背景</vt:lpstr>
      <vt:lpstr>最終ワクチン接種日より発症までの期間</vt:lpstr>
      <vt:lpstr>当院職員のワクチン接種回数と抗体価（2022年11月）</vt:lpstr>
      <vt:lpstr>コロナワクチン接種後の長期の副作用症例 </vt:lpstr>
      <vt:lpstr>　　　　　　　　　　結語</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新型コロナウイルス感染症 オミクロン型流行時に おけるワクチンの功罪</dc:title>
  <dc:creator>Owner</dc:creator>
  <cp:lastModifiedBy>美佐 井上</cp:lastModifiedBy>
  <cp:revision>46</cp:revision>
  <cp:lastPrinted>2023-05-07T23:08:09Z</cp:lastPrinted>
  <dcterms:created xsi:type="dcterms:W3CDTF">2022-10-22T22:57:41Z</dcterms:created>
  <dcterms:modified xsi:type="dcterms:W3CDTF">2023-09-18T22:57:45Z</dcterms:modified>
</cp:coreProperties>
</file>