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5" r:id="rId2"/>
    <p:sldMasterId id="2147483811" r:id="rId3"/>
    <p:sldMasterId id="2147483817" r:id="rId4"/>
    <p:sldMasterId id="2147483823" r:id="rId5"/>
    <p:sldMasterId id="2147483829" r:id="rId6"/>
  </p:sldMasterIdLst>
  <p:notesMasterIdLst>
    <p:notesMasterId r:id="rId23"/>
  </p:notesMasterIdLst>
  <p:handoutMasterIdLst>
    <p:handoutMasterId r:id="rId24"/>
  </p:handoutMasterIdLst>
  <p:sldIdLst>
    <p:sldId id="256" r:id="rId7"/>
    <p:sldId id="257" r:id="rId8"/>
    <p:sldId id="284" r:id="rId9"/>
    <p:sldId id="290" r:id="rId10"/>
    <p:sldId id="293" r:id="rId11"/>
    <p:sldId id="289" r:id="rId12"/>
    <p:sldId id="298" r:id="rId13"/>
    <p:sldId id="301" r:id="rId14"/>
    <p:sldId id="303" r:id="rId15"/>
    <p:sldId id="305" r:id="rId16"/>
    <p:sldId id="307" r:id="rId17"/>
    <p:sldId id="285" r:id="rId18"/>
    <p:sldId id="286" r:id="rId19"/>
    <p:sldId id="287" r:id="rId20"/>
    <p:sldId id="291" r:id="rId21"/>
    <p:sldId id="260" r:id="rId22"/>
  </p:sldIdLst>
  <p:sldSz cx="9144000" cy="6858000" type="screen4x3"/>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870" y="72"/>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9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60A2ABE5-7656-4540-8A3B-B45EB918D412}" type="datetimeFigureOut">
              <a:rPr kumimoji="1" lang="ja-JP" altLang="en-US" smtClean="0"/>
              <a:t>2023/9/27</a:t>
            </a:fld>
            <a:endParaRPr kumimoji="1" lang="ja-JP" altLang="en-US"/>
          </a:p>
        </p:txBody>
      </p:sp>
      <p:sp>
        <p:nvSpPr>
          <p:cNvPr id="4" name="フッター プレースホルダー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A2514104-41A3-444D-907A-2C2C9B6A4A7E}" type="slidenum">
              <a:rPr kumimoji="1" lang="ja-JP" altLang="en-US" smtClean="0"/>
              <a:t>‹#›</a:t>
            </a:fld>
            <a:endParaRPr kumimoji="1" lang="ja-JP" altLang="en-US"/>
          </a:p>
        </p:txBody>
      </p:sp>
    </p:spTree>
    <p:extLst>
      <p:ext uri="{BB962C8B-B14F-4D97-AF65-F5344CB8AC3E}">
        <p14:creationId xmlns:p14="http://schemas.microsoft.com/office/powerpoint/2010/main" val="35518859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38A61EDD-DE02-4FB6-8588-7A56660383E7}" type="datetimeFigureOut">
              <a:rPr kumimoji="1" lang="ja-JP" altLang="en-US" smtClean="0"/>
              <a:t>2023/9/27</a:t>
            </a:fld>
            <a:endParaRPr kumimoji="1" lang="ja-JP" altLang="en-US"/>
          </a:p>
        </p:txBody>
      </p:sp>
      <p:sp>
        <p:nvSpPr>
          <p:cNvPr id="4" name="スライド イメージ プレースホルダー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84687E20-955A-4587-B40A-FD194940CFE9}" type="slidenum">
              <a:rPr kumimoji="1" lang="ja-JP" altLang="en-US" smtClean="0"/>
              <a:t>‹#›</a:t>
            </a:fld>
            <a:endParaRPr kumimoji="1" lang="ja-JP" altLang="en-US"/>
          </a:p>
        </p:txBody>
      </p:sp>
    </p:spTree>
    <p:extLst>
      <p:ext uri="{BB962C8B-B14F-4D97-AF65-F5344CB8AC3E}">
        <p14:creationId xmlns:p14="http://schemas.microsoft.com/office/powerpoint/2010/main" val="28365730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687E20-955A-4587-B40A-FD194940CFE9}" type="slidenum">
              <a:rPr kumimoji="1" lang="ja-JP" altLang="en-US" smtClean="0"/>
              <a:t>1</a:t>
            </a:fld>
            <a:endParaRPr kumimoji="1" lang="ja-JP" altLang="en-US"/>
          </a:p>
        </p:txBody>
      </p:sp>
    </p:spTree>
    <p:extLst>
      <p:ext uri="{BB962C8B-B14F-4D97-AF65-F5344CB8AC3E}">
        <p14:creationId xmlns:p14="http://schemas.microsoft.com/office/powerpoint/2010/main" val="3358234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15</a:t>
            </a:fld>
            <a:endParaRPr kumimoji="1" lang="ja-JP" altLang="en-US"/>
          </a:p>
        </p:txBody>
      </p:sp>
    </p:spTree>
    <p:extLst>
      <p:ext uri="{BB962C8B-B14F-4D97-AF65-F5344CB8AC3E}">
        <p14:creationId xmlns:p14="http://schemas.microsoft.com/office/powerpoint/2010/main" val="304763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687E20-955A-4587-B40A-FD194940CFE9}" type="slidenum">
              <a:rPr kumimoji="1" lang="ja-JP" altLang="en-US" smtClean="0"/>
              <a:t>16</a:t>
            </a:fld>
            <a:endParaRPr kumimoji="1" lang="ja-JP" altLang="en-US"/>
          </a:p>
        </p:txBody>
      </p:sp>
    </p:spTree>
    <p:extLst>
      <p:ext uri="{BB962C8B-B14F-4D97-AF65-F5344CB8AC3E}">
        <p14:creationId xmlns:p14="http://schemas.microsoft.com/office/powerpoint/2010/main" val="282576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4687E20-955A-4587-B40A-FD194940CFE9}" type="slidenum">
              <a:rPr kumimoji="1" lang="ja-JP" altLang="en-US" smtClean="0"/>
              <a:t>2</a:t>
            </a:fld>
            <a:endParaRPr kumimoji="1" lang="ja-JP" altLang="en-US"/>
          </a:p>
        </p:txBody>
      </p:sp>
    </p:spTree>
    <p:extLst>
      <p:ext uri="{BB962C8B-B14F-4D97-AF65-F5344CB8AC3E}">
        <p14:creationId xmlns:p14="http://schemas.microsoft.com/office/powerpoint/2010/main" val="134802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3</a:t>
            </a:fld>
            <a:endParaRPr kumimoji="1" lang="ja-JP" altLang="en-US"/>
          </a:p>
        </p:txBody>
      </p:sp>
    </p:spTree>
    <p:extLst>
      <p:ext uri="{BB962C8B-B14F-4D97-AF65-F5344CB8AC3E}">
        <p14:creationId xmlns:p14="http://schemas.microsoft.com/office/powerpoint/2010/main" val="207776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4</a:t>
            </a:fld>
            <a:endParaRPr kumimoji="1" lang="ja-JP" altLang="en-US"/>
          </a:p>
        </p:txBody>
      </p:sp>
    </p:spTree>
    <p:extLst>
      <p:ext uri="{BB962C8B-B14F-4D97-AF65-F5344CB8AC3E}">
        <p14:creationId xmlns:p14="http://schemas.microsoft.com/office/powerpoint/2010/main" val="256076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5</a:t>
            </a:fld>
            <a:endParaRPr kumimoji="1" lang="ja-JP" altLang="en-US"/>
          </a:p>
        </p:txBody>
      </p:sp>
    </p:spTree>
    <p:extLst>
      <p:ext uri="{BB962C8B-B14F-4D97-AF65-F5344CB8AC3E}">
        <p14:creationId xmlns:p14="http://schemas.microsoft.com/office/powerpoint/2010/main" val="207776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6</a:t>
            </a:fld>
            <a:endParaRPr kumimoji="1" lang="ja-JP" altLang="en-US"/>
          </a:p>
        </p:txBody>
      </p:sp>
    </p:spTree>
    <p:extLst>
      <p:ext uri="{BB962C8B-B14F-4D97-AF65-F5344CB8AC3E}">
        <p14:creationId xmlns:p14="http://schemas.microsoft.com/office/powerpoint/2010/main" val="113893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12</a:t>
            </a:fld>
            <a:endParaRPr kumimoji="1" lang="ja-JP" altLang="en-US"/>
          </a:p>
        </p:txBody>
      </p:sp>
    </p:spTree>
    <p:extLst>
      <p:ext uri="{BB962C8B-B14F-4D97-AF65-F5344CB8AC3E}">
        <p14:creationId xmlns:p14="http://schemas.microsoft.com/office/powerpoint/2010/main" val="141386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13</a:t>
            </a:fld>
            <a:endParaRPr kumimoji="1" lang="ja-JP" altLang="en-US"/>
          </a:p>
        </p:txBody>
      </p:sp>
    </p:spTree>
    <p:extLst>
      <p:ext uri="{BB962C8B-B14F-4D97-AF65-F5344CB8AC3E}">
        <p14:creationId xmlns:p14="http://schemas.microsoft.com/office/powerpoint/2010/main" val="185986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4687E20-955A-4587-B40A-FD194940CFE9}" type="slidenum">
              <a:rPr kumimoji="1" lang="ja-JP" altLang="en-US" smtClean="0"/>
              <a:t>14</a:t>
            </a:fld>
            <a:endParaRPr kumimoji="1" lang="ja-JP" altLang="en-US"/>
          </a:p>
        </p:txBody>
      </p:sp>
    </p:spTree>
    <p:extLst>
      <p:ext uri="{BB962C8B-B14F-4D97-AF65-F5344CB8AC3E}">
        <p14:creationId xmlns:p14="http://schemas.microsoft.com/office/powerpoint/2010/main" val="173766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5425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242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4177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343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4750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254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2891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485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89146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58035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645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6922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0623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2381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9034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5563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1948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0833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1315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4998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5897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4935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8447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1575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333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Date Placeholder 4"/>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25C1975-8A47-49C4-B8B1-9F4CF70C29B3}" type="datetimeFigureOut">
              <a:rPr kumimoji="1" lang="ja-JP" altLang="en-US" smtClean="0"/>
              <a:t>2023/9/27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3E3FA7-8BF2-4CCC-ABD5-B3A2A40AFCD8}" type="slidenum">
              <a:rPr kumimoji="1" lang="ja-JP" altLang="en-US" smtClean="0"/>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5.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25C1975-8A47-49C4-B8B1-9F4CF70C29B3}" type="datetimeFigureOut">
              <a:rPr kumimoji="1" lang="ja-JP" altLang="en-US" smtClean="0"/>
              <a:t>2023/9/27</a:t>
            </a:fld>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A3E3FA7-8BF2-4CCC-ABD5-B3A2A40AFCD8}" type="slidenum">
              <a:rPr kumimoji="1" lang="ja-JP" altLang="en-US" smtClean="0"/>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sz="2025"/>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0486566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Lst>
  <p:txStyles>
    <p:titleStyle>
      <a:lvl1pPr>
        <a:defRPr>
          <a:latin typeface="+mj-lt"/>
          <a:ea typeface="+mj-ea"/>
          <a:cs typeface="+mj-cs"/>
        </a:defRPr>
      </a:lvl1pPr>
    </p:titleStyle>
    <p:body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bodyStyle>
    <p:other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sz="2025"/>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1634201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Lst>
  <p:txStyles>
    <p:titleStyle>
      <a:lvl1pPr>
        <a:defRPr>
          <a:latin typeface="+mj-lt"/>
          <a:ea typeface="+mj-ea"/>
          <a:cs typeface="+mj-cs"/>
        </a:defRPr>
      </a:lvl1pPr>
    </p:titleStyle>
    <p:body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bodyStyle>
    <p:other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sz="2025"/>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5456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xStyles>
    <p:titleStyle>
      <a:lvl1pPr>
        <a:defRPr>
          <a:latin typeface="+mj-lt"/>
          <a:ea typeface="+mj-ea"/>
          <a:cs typeface="+mj-cs"/>
        </a:defRPr>
      </a:lvl1pPr>
    </p:titleStyle>
    <p:body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bodyStyle>
    <p:other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sz="2025"/>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880207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xStyles>
    <p:titleStyle>
      <a:lvl1pPr>
        <a:defRPr>
          <a:latin typeface="+mj-lt"/>
          <a:ea typeface="+mj-ea"/>
          <a:cs typeface="+mj-cs"/>
        </a:defRPr>
      </a:lvl1pPr>
    </p:titleStyle>
    <p:body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bodyStyle>
    <p:otherStyle>
      <a:lvl1pPr marL="0">
        <a:defRPr>
          <a:latin typeface="+mn-lt"/>
          <a:ea typeface="+mn-ea"/>
          <a:cs typeface="+mn-cs"/>
        </a:defRPr>
      </a:lvl1pPr>
      <a:lvl2pPr marL="514350">
        <a:defRPr>
          <a:latin typeface="+mn-lt"/>
          <a:ea typeface="+mn-ea"/>
          <a:cs typeface="+mn-cs"/>
        </a:defRPr>
      </a:lvl2pPr>
      <a:lvl3pPr marL="1028700">
        <a:defRPr>
          <a:latin typeface="+mn-lt"/>
          <a:ea typeface="+mn-ea"/>
          <a:cs typeface="+mn-cs"/>
        </a:defRPr>
      </a:lvl3pPr>
      <a:lvl4pPr marL="1543050">
        <a:defRPr>
          <a:latin typeface="+mn-lt"/>
          <a:ea typeface="+mn-ea"/>
          <a:cs typeface="+mn-cs"/>
        </a:defRPr>
      </a:lvl4pPr>
      <a:lvl5pPr marL="2057400">
        <a:defRPr>
          <a:latin typeface="+mn-lt"/>
          <a:ea typeface="+mn-ea"/>
          <a:cs typeface="+mn-cs"/>
        </a:defRPr>
      </a:lvl5pPr>
      <a:lvl6pPr marL="2571750">
        <a:defRPr>
          <a:latin typeface="+mn-lt"/>
          <a:ea typeface="+mn-ea"/>
          <a:cs typeface="+mn-cs"/>
        </a:defRPr>
      </a:lvl6pPr>
      <a:lvl7pPr marL="3086100">
        <a:defRPr>
          <a:latin typeface="+mn-lt"/>
          <a:ea typeface="+mn-ea"/>
          <a:cs typeface="+mn-cs"/>
        </a:defRPr>
      </a:lvl7pPr>
      <a:lvl8pPr marL="3600450">
        <a:defRPr>
          <a:latin typeface="+mn-lt"/>
          <a:ea typeface="+mn-ea"/>
          <a:cs typeface="+mn-cs"/>
        </a:defRPr>
      </a:lvl8pPr>
      <a:lvl9pPr marL="41148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sz="865"/>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9/27/2023</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393383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xStyles>
    <p:titleStyle>
      <a:lvl1pPr>
        <a:defRPr>
          <a:latin typeface="+mj-lt"/>
          <a:ea typeface="+mj-ea"/>
          <a:cs typeface="+mj-cs"/>
        </a:defRPr>
      </a:lvl1pPr>
    </p:titleStyle>
    <p:bodyStyle>
      <a:lvl1pPr marL="0">
        <a:defRPr>
          <a:latin typeface="+mn-lt"/>
          <a:ea typeface="+mn-ea"/>
          <a:cs typeface="+mn-cs"/>
        </a:defRPr>
      </a:lvl1pPr>
      <a:lvl2pPr marL="219639">
        <a:defRPr>
          <a:latin typeface="+mn-lt"/>
          <a:ea typeface="+mn-ea"/>
          <a:cs typeface="+mn-cs"/>
        </a:defRPr>
      </a:lvl2pPr>
      <a:lvl3pPr marL="439278">
        <a:defRPr>
          <a:latin typeface="+mn-lt"/>
          <a:ea typeface="+mn-ea"/>
          <a:cs typeface="+mn-cs"/>
        </a:defRPr>
      </a:lvl3pPr>
      <a:lvl4pPr marL="658917">
        <a:defRPr>
          <a:latin typeface="+mn-lt"/>
          <a:ea typeface="+mn-ea"/>
          <a:cs typeface="+mn-cs"/>
        </a:defRPr>
      </a:lvl4pPr>
      <a:lvl5pPr marL="878556">
        <a:defRPr>
          <a:latin typeface="+mn-lt"/>
          <a:ea typeface="+mn-ea"/>
          <a:cs typeface="+mn-cs"/>
        </a:defRPr>
      </a:lvl5pPr>
      <a:lvl6pPr marL="1098194">
        <a:defRPr>
          <a:latin typeface="+mn-lt"/>
          <a:ea typeface="+mn-ea"/>
          <a:cs typeface="+mn-cs"/>
        </a:defRPr>
      </a:lvl6pPr>
      <a:lvl7pPr marL="1317833">
        <a:defRPr>
          <a:latin typeface="+mn-lt"/>
          <a:ea typeface="+mn-ea"/>
          <a:cs typeface="+mn-cs"/>
        </a:defRPr>
      </a:lvl7pPr>
      <a:lvl8pPr marL="1537472">
        <a:defRPr>
          <a:latin typeface="+mn-lt"/>
          <a:ea typeface="+mn-ea"/>
          <a:cs typeface="+mn-cs"/>
        </a:defRPr>
      </a:lvl8pPr>
      <a:lvl9pPr marL="1757111">
        <a:defRPr>
          <a:latin typeface="+mn-lt"/>
          <a:ea typeface="+mn-ea"/>
          <a:cs typeface="+mn-cs"/>
        </a:defRPr>
      </a:lvl9pPr>
    </p:bodyStyle>
    <p:otherStyle>
      <a:lvl1pPr marL="0">
        <a:defRPr>
          <a:latin typeface="+mn-lt"/>
          <a:ea typeface="+mn-ea"/>
          <a:cs typeface="+mn-cs"/>
        </a:defRPr>
      </a:lvl1pPr>
      <a:lvl2pPr marL="219639">
        <a:defRPr>
          <a:latin typeface="+mn-lt"/>
          <a:ea typeface="+mn-ea"/>
          <a:cs typeface="+mn-cs"/>
        </a:defRPr>
      </a:lvl2pPr>
      <a:lvl3pPr marL="439278">
        <a:defRPr>
          <a:latin typeface="+mn-lt"/>
          <a:ea typeface="+mn-ea"/>
          <a:cs typeface="+mn-cs"/>
        </a:defRPr>
      </a:lvl3pPr>
      <a:lvl4pPr marL="658917">
        <a:defRPr>
          <a:latin typeface="+mn-lt"/>
          <a:ea typeface="+mn-ea"/>
          <a:cs typeface="+mn-cs"/>
        </a:defRPr>
      </a:lvl4pPr>
      <a:lvl5pPr marL="878556">
        <a:defRPr>
          <a:latin typeface="+mn-lt"/>
          <a:ea typeface="+mn-ea"/>
          <a:cs typeface="+mn-cs"/>
        </a:defRPr>
      </a:lvl5pPr>
      <a:lvl6pPr marL="1098194">
        <a:defRPr>
          <a:latin typeface="+mn-lt"/>
          <a:ea typeface="+mn-ea"/>
          <a:cs typeface="+mn-cs"/>
        </a:defRPr>
      </a:lvl6pPr>
      <a:lvl7pPr marL="1317833">
        <a:defRPr>
          <a:latin typeface="+mn-lt"/>
          <a:ea typeface="+mn-ea"/>
          <a:cs typeface="+mn-cs"/>
        </a:defRPr>
      </a:lvl7pPr>
      <a:lvl8pPr marL="1537472">
        <a:defRPr>
          <a:latin typeface="+mn-lt"/>
          <a:ea typeface="+mn-ea"/>
          <a:cs typeface="+mn-cs"/>
        </a:defRPr>
      </a:lvl8pPr>
      <a:lvl9pPr marL="175711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620688"/>
            <a:ext cx="8352928" cy="2232248"/>
          </a:xfrm>
        </p:spPr>
        <p:txBody>
          <a:bodyPr>
            <a:normAutofit/>
          </a:bodyPr>
          <a:lstStyle/>
          <a:p>
            <a:pPr algn="l"/>
            <a:r>
              <a:rPr kumimoji="1" lang="ja-JP" altLang="en-US" sz="3600" dirty="0">
                <a:solidFill>
                  <a:schemeClr val="bg1"/>
                </a:solidFill>
              </a:rPr>
              <a:t>新型コロナウイルス感染症の罹患後、筋痛性脳脊髄炎</a:t>
            </a:r>
            <a:r>
              <a:rPr kumimoji="1" lang="en-US" altLang="ja-JP" sz="3600" dirty="0">
                <a:solidFill>
                  <a:schemeClr val="bg1"/>
                </a:solidFill>
              </a:rPr>
              <a:t>/</a:t>
            </a:r>
            <a:r>
              <a:rPr kumimoji="1" lang="ja-JP" altLang="en-US" sz="3600" dirty="0">
                <a:solidFill>
                  <a:schemeClr val="bg1"/>
                </a:solidFill>
              </a:rPr>
              <a:t>慢性疲労症候群（</a:t>
            </a:r>
            <a:r>
              <a:rPr kumimoji="1" lang="en-US" altLang="ja-JP" sz="3600" dirty="0">
                <a:solidFill>
                  <a:schemeClr val="bg1"/>
                </a:solidFill>
              </a:rPr>
              <a:t>ME/CFS)</a:t>
            </a:r>
            <a:r>
              <a:rPr kumimoji="1" lang="ja-JP" altLang="en-US" sz="3600" dirty="0">
                <a:solidFill>
                  <a:schemeClr val="bg1"/>
                </a:solidFill>
              </a:rPr>
              <a:t>を発症した３症例</a:t>
            </a:r>
          </a:p>
        </p:txBody>
      </p:sp>
      <p:sp>
        <p:nvSpPr>
          <p:cNvPr id="3" name="サブタイトル 2"/>
          <p:cNvSpPr>
            <a:spLocks noGrp="1"/>
          </p:cNvSpPr>
          <p:nvPr>
            <p:ph type="subTitle" idx="1"/>
          </p:nvPr>
        </p:nvSpPr>
        <p:spPr>
          <a:xfrm>
            <a:off x="1403648" y="4437112"/>
            <a:ext cx="6400800" cy="1473200"/>
          </a:xfrm>
        </p:spPr>
        <p:txBody>
          <a:bodyPr>
            <a:normAutofit/>
          </a:bodyPr>
          <a:lstStyle/>
          <a:p>
            <a:pPr algn="r"/>
            <a:r>
              <a:rPr kumimoji="1" lang="ja-JP" altLang="en-US" sz="2400" dirty="0">
                <a:solidFill>
                  <a:srgbClr val="002060"/>
                </a:solidFill>
              </a:rPr>
              <a:t>岐阜県保険医協会</a:t>
            </a:r>
            <a:endParaRPr kumimoji="1" lang="en-US" altLang="ja-JP" sz="2400" dirty="0">
              <a:solidFill>
                <a:srgbClr val="002060"/>
              </a:solidFill>
            </a:endParaRPr>
          </a:p>
          <a:p>
            <a:pPr algn="r"/>
            <a:r>
              <a:rPr lang="ja-JP" altLang="en-US" sz="2400" dirty="0">
                <a:solidFill>
                  <a:srgbClr val="002060"/>
                </a:solidFill>
              </a:rPr>
              <a:t>竹田クリニック</a:t>
            </a:r>
            <a:endParaRPr lang="en-US" altLang="ja-JP" sz="2400" dirty="0">
              <a:solidFill>
                <a:srgbClr val="002060"/>
              </a:solidFill>
            </a:endParaRPr>
          </a:p>
          <a:p>
            <a:pPr algn="r"/>
            <a:r>
              <a:rPr kumimoji="1" lang="ja-JP" altLang="en-US" sz="2400" dirty="0">
                <a:solidFill>
                  <a:srgbClr val="002060"/>
                </a:solidFill>
              </a:rPr>
              <a:t>竹田智雄</a:t>
            </a:r>
          </a:p>
        </p:txBody>
      </p:sp>
      <p:pic>
        <p:nvPicPr>
          <p:cNvPr id="4" name="オーディオ 3">
            <a:hlinkClick r:id="" action="ppaction://media"/>
            <a:extLst>
              <a:ext uri="{FF2B5EF4-FFF2-40B4-BE49-F238E27FC236}">
                <a16:creationId xmlns:a16="http://schemas.microsoft.com/office/drawing/2014/main" id="{37A98771-6E58-F3D4-AFAA-F6A9F1F3DF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327386906"/>
      </p:ext>
    </p:extLst>
  </p:cSld>
  <p:clrMapOvr>
    <a:masterClrMapping/>
  </p:clrMapOvr>
  <mc:AlternateContent xmlns:mc="http://schemas.openxmlformats.org/markup-compatibility/2006">
    <mc:Choice xmlns:p14="http://schemas.microsoft.com/office/powerpoint/2010/main" Requires="p14">
      <p:transition spd="slow" p14:dur="2000" advTm="15011"/>
    </mc:Choice>
    <mc:Fallback>
      <p:transition spd="slow" advTm="1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hlinkClick r:id="" action="ppaction://media"/>
            <a:extLst>
              <a:ext uri="{FF2B5EF4-FFF2-40B4-BE49-F238E27FC236}">
                <a16:creationId xmlns:a16="http://schemas.microsoft.com/office/drawing/2014/main" id="{0CA405EC-9203-4204-7540-7AB90BD1CD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206"/>
    </mc:Choice>
    <mc:Fallback>
      <p:transition spd="slow" advTm="3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hlinkClick r:id="" action="ppaction://media"/>
            <a:extLst>
              <a:ext uri="{FF2B5EF4-FFF2-40B4-BE49-F238E27FC236}">
                <a16:creationId xmlns:a16="http://schemas.microsoft.com/office/drawing/2014/main" id="{0AA59632-B89D-78FF-1E45-2EFC22DE14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28"/>
    </mc:Choice>
    <mc:Fallback>
      <p:transition spd="slow" advTm="3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a:bodyPr>
          <a:lstStyle/>
          <a:p>
            <a:r>
              <a:rPr lang="ja-JP" altLang="en-US" sz="2800" dirty="0"/>
              <a:t>筋</a:t>
            </a:r>
            <a:r>
              <a:rPr lang="ja-JP" altLang="ja-JP" sz="2800" dirty="0"/>
              <a:t>痛性脳脊髄炎</a:t>
            </a:r>
            <a:r>
              <a:rPr lang="en-US" altLang="ja-JP" sz="2800" dirty="0"/>
              <a:t>/</a:t>
            </a:r>
            <a:r>
              <a:rPr lang="ja-JP" altLang="ja-JP" sz="2800" dirty="0"/>
              <a:t>慢性疲労症候群（</a:t>
            </a:r>
            <a:r>
              <a:rPr lang="en-US" altLang="ja-JP" sz="2800" dirty="0"/>
              <a:t>ME/CFS</a:t>
            </a:r>
            <a:r>
              <a:rPr lang="ja-JP" altLang="ja-JP" sz="2800" dirty="0"/>
              <a:t>）は健康に暮らしていた人がある日突然原因不明の激しい倦怠感に襲われ、それ以降、強度の疲労感と共に、微熱、頭痛、脱力感、思考力の障害、抑うつ等の精神神経症状が長期にわたり、健全な社会生活が送れなくなるという原因不明の疾患である。</a:t>
            </a:r>
            <a:endParaRPr kumimoji="1" lang="ja-JP" altLang="en-US" sz="2800" dirty="0"/>
          </a:p>
        </p:txBody>
      </p:sp>
      <p:sp>
        <p:nvSpPr>
          <p:cNvPr id="3" name="タイトル 2"/>
          <p:cNvSpPr>
            <a:spLocks noGrp="1"/>
          </p:cNvSpPr>
          <p:nvPr>
            <p:ph type="title"/>
          </p:nvPr>
        </p:nvSpPr>
        <p:spPr/>
        <p:txBody>
          <a:bodyPr>
            <a:normAutofit/>
          </a:bodyPr>
          <a:lstStyle/>
          <a:p>
            <a:r>
              <a:rPr kumimoji="1" lang="ja-JP" altLang="en-US" dirty="0"/>
              <a:t>考察　</a:t>
            </a:r>
            <a:r>
              <a:rPr kumimoji="1" lang="en-US" altLang="ja-JP" dirty="0"/>
              <a:t>1</a:t>
            </a:r>
            <a:endParaRPr kumimoji="1" lang="ja-JP" altLang="en-US" dirty="0"/>
          </a:p>
        </p:txBody>
      </p:sp>
      <p:pic>
        <p:nvPicPr>
          <p:cNvPr id="4" name="オーディオ 3">
            <a:hlinkClick r:id="" action="ppaction://media"/>
            <a:extLst>
              <a:ext uri="{FF2B5EF4-FFF2-40B4-BE49-F238E27FC236}">
                <a16:creationId xmlns:a16="http://schemas.microsoft.com/office/drawing/2014/main" id="{A64D52E7-5B04-77E2-D46B-E7A4BE4C13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747075407"/>
      </p:ext>
    </p:extLst>
  </p:cSld>
  <p:clrMapOvr>
    <a:masterClrMapping/>
  </p:clrMapOvr>
  <mc:AlternateContent xmlns:mc="http://schemas.openxmlformats.org/markup-compatibility/2006">
    <mc:Choice xmlns:p14="http://schemas.microsoft.com/office/powerpoint/2010/main" Requires="p14">
      <p:transition spd="slow" p14:dur="2000" advTm="26223"/>
    </mc:Choice>
    <mc:Fallback>
      <p:transition spd="slow" advTm="2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2564904"/>
            <a:ext cx="8568952" cy="3600400"/>
          </a:xfrm>
        </p:spPr>
        <p:txBody>
          <a:bodyPr>
            <a:noAutofit/>
          </a:bodyPr>
          <a:lstStyle/>
          <a:p>
            <a:r>
              <a:rPr lang="ja-JP" altLang="ja-JP" sz="2800" dirty="0"/>
              <a:t>筋痛性脳脊髄炎</a:t>
            </a:r>
            <a:r>
              <a:rPr lang="en-US" altLang="ja-JP" sz="2800" dirty="0"/>
              <a:t>/</a:t>
            </a:r>
            <a:r>
              <a:rPr lang="ja-JP" altLang="ja-JP" sz="2800" dirty="0"/>
              <a:t>慢性疲労症候群（</a:t>
            </a:r>
            <a:r>
              <a:rPr lang="en-US" altLang="ja-JP" sz="2800" dirty="0"/>
              <a:t>ME/CFS</a:t>
            </a:r>
            <a:r>
              <a:rPr lang="ja-JP" altLang="ja-JP" sz="2800" dirty="0"/>
              <a:t>）の診断基準は「</a:t>
            </a:r>
            <a:r>
              <a:rPr lang="en-US" altLang="ja-JP" sz="2800" dirty="0"/>
              <a:t>I.6</a:t>
            </a:r>
            <a:r>
              <a:rPr lang="ja-JP" altLang="ja-JP" sz="2800" dirty="0"/>
              <a:t>か月以上持続ないし再発を繰り返す次の所見を認める（医師が判断し、診断に用いた評価期間の</a:t>
            </a:r>
            <a:r>
              <a:rPr lang="en-US" altLang="ja-JP" sz="2800" dirty="0"/>
              <a:t>50</a:t>
            </a:r>
            <a:r>
              <a:rPr lang="ja-JP" altLang="ja-JP" sz="2800" dirty="0"/>
              <a:t>％以上で認めること）①強い倦怠感を伴う日常活動能力の低下②活動後の強い</a:t>
            </a:r>
            <a:r>
              <a:rPr lang="ja-JP" altLang="en-US" sz="2800" dirty="0"/>
              <a:t>疲労</a:t>
            </a:r>
            <a:r>
              <a:rPr lang="ja-JP" altLang="ja-JP" sz="2800" dirty="0"/>
              <a:t>・倦怠感③睡眠障害、熟眠感のない睡眠④（ア）認知機能の障害（イ）起立性調節障害</a:t>
            </a:r>
            <a:r>
              <a:rPr lang="ja-JP" altLang="en-US" sz="2800" dirty="0"/>
              <a:t>、　</a:t>
            </a:r>
            <a:r>
              <a:rPr lang="en-US" altLang="ja-JP" sz="2800" dirty="0"/>
              <a:t>II.</a:t>
            </a:r>
            <a:r>
              <a:rPr lang="ja-JP" altLang="ja-JP" sz="2800" dirty="0"/>
              <a:t>必要</a:t>
            </a:r>
            <a:r>
              <a:rPr lang="ja-JP" altLang="en-US" sz="2800" dirty="0"/>
              <a:t>と</a:t>
            </a:r>
            <a:r>
              <a:rPr lang="ja-JP" altLang="ja-JP" sz="2800" dirty="0"/>
              <a:t>される最低限の検査を行い鑑別診断を行う。」とされている（</a:t>
            </a:r>
            <a:r>
              <a:rPr lang="en-US" altLang="ja-JP" sz="2800" dirty="0"/>
              <a:t>2016</a:t>
            </a:r>
            <a:r>
              <a:rPr lang="ja-JP" altLang="ja-JP" sz="2800" dirty="0"/>
              <a:t>年</a:t>
            </a:r>
            <a:r>
              <a:rPr lang="en-US" altLang="ja-JP" sz="2800" dirty="0"/>
              <a:t>3</a:t>
            </a:r>
            <a:r>
              <a:rPr lang="ja-JP" altLang="ja-JP" sz="2800" dirty="0"/>
              <a:t>月改訂）。</a:t>
            </a:r>
            <a:endParaRPr kumimoji="1" lang="ja-JP" altLang="en-US" sz="2800" dirty="0"/>
          </a:p>
        </p:txBody>
      </p:sp>
      <p:sp>
        <p:nvSpPr>
          <p:cNvPr id="3" name="タイトル 2"/>
          <p:cNvSpPr>
            <a:spLocks noGrp="1"/>
          </p:cNvSpPr>
          <p:nvPr>
            <p:ph type="title"/>
          </p:nvPr>
        </p:nvSpPr>
        <p:spPr/>
        <p:txBody>
          <a:bodyPr/>
          <a:lstStyle/>
          <a:p>
            <a:r>
              <a:rPr kumimoji="1" lang="ja-JP" altLang="en-US" dirty="0"/>
              <a:t>考察　</a:t>
            </a:r>
            <a:r>
              <a:rPr kumimoji="1" lang="en-US" altLang="ja-JP" dirty="0"/>
              <a:t>2</a:t>
            </a:r>
            <a:endParaRPr kumimoji="1" lang="ja-JP" altLang="en-US" dirty="0"/>
          </a:p>
        </p:txBody>
      </p:sp>
      <p:pic>
        <p:nvPicPr>
          <p:cNvPr id="4" name="オーディオ 3">
            <a:hlinkClick r:id="" action="ppaction://media"/>
            <a:extLst>
              <a:ext uri="{FF2B5EF4-FFF2-40B4-BE49-F238E27FC236}">
                <a16:creationId xmlns:a16="http://schemas.microsoft.com/office/drawing/2014/main" id="{0D4F3554-2C82-D152-9230-BA76FC4108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778386188"/>
      </p:ext>
    </p:extLst>
  </p:cSld>
  <p:clrMapOvr>
    <a:masterClrMapping/>
  </p:clrMapOvr>
  <mc:AlternateContent xmlns:mc="http://schemas.openxmlformats.org/markup-compatibility/2006">
    <mc:Choice xmlns:p14="http://schemas.microsoft.com/office/powerpoint/2010/main" Requires="p14">
      <p:transition spd="slow" p14:dur="2000" advTm="41889"/>
    </mc:Choice>
    <mc:Fallback>
      <p:transition spd="slow" advTm="4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a:bodyPr>
          <a:lstStyle/>
          <a:p>
            <a:r>
              <a:rPr lang="ja-JP" altLang="ja-JP" sz="2800" dirty="0"/>
              <a:t>筋痛性脳脊髄炎</a:t>
            </a:r>
            <a:r>
              <a:rPr lang="en-US" altLang="ja-JP" sz="2800" dirty="0"/>
              <a:t>/</a:t>
            </a:r>
            <a:r>
              <a:rPr lang="ja-JP" altLang="ja-JP" sz="2800" dirty="0"/>
              <a:t>慢性疲労症候群（</a:t>
            </a:r>
            <a:r>
              <a:rPr lang="en-US" altLang="ja-JP" sz="2800" dirty="0"/>
              <a:t>ME/CFS</a:t>
            </a:r>
            <a:r>
              <a:rPr lang="ja-JP" altLang="ja-JP" sz="2800" dirty="0"/>
              <a:t>）という病名から誤解や偏見を受けることがあり、また対応できる医療機関が少ないことにより患者が困惑し苦悩しているのが現状である。</a:t>
            </a:r>
            <a:endParaRPr lang="en-US" altLang="ja-JP" sz="2800" dirty="0"/>
          </a:p>
          <a:p>
            <a:r>
              <a:rPr kumimoji="1" lang="ja-JP" altLang="en-US" sz="2800" dirty="0"/>
              <a:t>治療法として確立されたものはないが、和温療法が</a:t>
            </a:r>
            <a:r>
              <a:rPr lang="en-US" altLang="ja-JP" sz="2800" dirty="0"/>
              <a:t>ME/CFS</a:t>
            </a:r>
            <a:r>
              <a:rPr lang="ja-JP" altLang="en-US" sz="2800" dirty="0"/>
              <a:t>に適するとした報告を</a:t>
            </a:r>
            <a:r>
              <a:rPr kumimoji="1" lang="ja-JP" altLang="en-US" sz="2800" dirty="0"/>
              <a:t>申は紹介している。（月刊保団連</a:t>
            </a:r>
            <a:r>
              <a:rPr kumimoji="1" lang="en-US" altLang="ja-JP" sz="2800" dirty="0"/>
              <a:t>2017.2No1232</a:t>
            </a:r>
            <a:r>
              <a:rPr lang="en-US" altLang="ja-JP" sz="2800" dirty="0"/>
              <a:t>p.53-57</a:t>
            </a:r>
            <a:r>
              <a:rPr lang="ja-JP" altLang="en-US" sz="2800" dirty="0"/>
              <a:t>）</a:t>
            </a:r>
            <a:endParaRPr lang="en-US" altLang="ja-JP" sz="2800" dirty="0"/>
          </a:p>
          <a:p>
            <a:endParaRPr kumimoji="1" lang="ja-JP" altLang="en-US" sz="2800" dirty="0"/>
          </a:p>
        </p:txBody>
      </p:sp>
      <p:sp>
        <p:nvSpPr>
          <p:cNvPr id="3" name="タイトル 2"/>
          <p:cNvSpPr>
            <a:spLocks noGrp="1"/>
          </p:cNvSpPr>
          <p:nvPr>
            <p:ph type="title"/>
          </p:nvPr>
        </p:nvSpPr>
        <p:spPr/>
        <p:txBody>
          <a:bodyPr/>
          <a:lstStyle/>
          <a:p>
            <a:r>
              <a:rPr kumimoji="1" lang="ja-JP" altLang="en-US" dirty="0"/>
              <a:t>考察　</a:t>
            </a:r>
            <a:r>
              <a:rPr kumimoji="1" lang="en-US" altLang="ja-JP" dirty="0"/>
              <a:t>3</a:t>
            </a:r>
            <a:endParaRPr kumimoji="1" lang="ja-JP" altLang="en-US" dirty="0"/>
          </a:p>
        </p:txBody>
      </p:sp>
      <p:pic>
        <p:nvPicPr>
          <p:cNvPr id="5" name="オーディオ 4">
            <a:hlinkClick r:id="" action="ppaction://media"/>
            <a:extLst>
              <a:ext uri="{FF2B5EF4-FFF2-40B4-BE49-F238E27FC236}">
                <a16:creationId xmlns:a16="http://schemas.microsoft.com/office/drawing/2014/main" id="{FBB924B0-E9CB-255D-5678-9159D0CC2C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386485708"/>
      </p:ext>
    </p:extLst>
  </p:cSld>
  <p:clrMapOvr>
    <a:masterClrMapping/>
  </p:clrMapOvr>
  <mc:AlternateContent xmlns:mc="http://schemas.openxmlformats.org/markup-compatibility/2006">
    <mc:Choice xmlns:p14="http://schemas.microsoft.com/office/powerpoint/2010/main" Requires="p14">
      <p:transition spd="slow" p14:dur="2000" advTm="28543"/>
    </mc:Choice>
    <mc:Fallback>
      <p:transition spd="slow" advTm="2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668E7F5-1C8D-3200-EC77-686C3D9ACC27}"/>
              </a:ext>
            </a:extLst>
          </p:cNvPr>
          <p:cNvSpPr>
            <a:spLocks noGrp="1"/>
          </p:cNvSpPr>
          <p:nvPr>
            <p:ph idx="1"/>
          </p:nvPr>
        </p:nvSpPr>
        <p:spPr>
          <a:xfrm>
            <a:off x="867833" y="2492896"/>
            <a:ext cx="7408333" cy="3450696"/>
          </a:xfrm>
        </p:spPr>
        <p:txBody>
          <a:bodyPr>
            <a:noAutofit/>
          </a:bodyPr>
          <a:lstStyle/>
          <a:p>
            <a:r>
              <a:rPr lang="en-US" altLang="ja-JP" sz="2800" kern="100" dirty="0">
                <a:effectLst/>
                <a:latin typeface="+mn-ea"/>
                <a:cs typeface="Times New Roman" panose="02020603050405020304" pitchFamily="18" charset="0"/>
              </a:rPr>
              <a:t>ME/CFS</a:t>
            </a:r>
            <a:r>
              <a:rPr lang="ja-JP" altLang="ja-JP" sz="2800" kern="100" dirty="0">
                <a:effectLst/>
                <a:latin typeface="+mn-ea"/>
                <a:cs typeface="Times New Roman" panose="02020603050405020304" pitchFamily="18" charset="0"/>
              </a:rPr>
              <a:t>は原因不明の難治性の疾患であり、２４万人程度の患者数が報告されている。</a:t>
            </a:r>
            <a:endParaRPr lang="en-US" altLang="ja-JP" sz="2800" kern="100" dirty="0">
              <a:effectLst/>
              <a:latin typeface="+mn-ea"/>
              <a:cs typeface="Times New Roman" panose="02020603050405020304" pitchFamily="18" charset="0"/>
            </a:endParaRPr>
          </a:p>
          <a:p>
            <a:r>
              <a:rPr lang="ja-JP" altLang="ja-JP" sz="2800" kern="100" dirty="0">
                <a:effectLst/>
                <a:latin typeface="+mn-ea"/>
                <a:cs typeface="Times New Roman" panose="02020603050405020304" pitchFamily="18" charset="0"/>
              </a:rPr>
              <a:t>加療は薬物療法、リハビリテーションと神経ブロック療法などである。症状の改善を認めるものの、</a:t>
            </a:r>
            <a:r>
              <a:rPr lang="ja-JP" altLang="en-US" sz="2800" kern="100" dirty="0">
                <a:effectLst/>
                <a:latin typeface="+mn-ea"/>
                <a:cs typeface="Times New Roman" panose="02020603050405020304" pitchFamily="18" charset="0"/>
              </a:rPr>
              <a:t>多くは</a:t>
            </a:r>
            <a:r>
              <a:rPr lang="ja-JP" altLang="ja-JP" sz="2800" kern="100" dirty="0">
                <a:effectLst/>
                <a:latin typeface="+mn-ea"/>
                <a:cs typeface="Times New Roman" panose="02020603050405020304" pitchFamily="18" charset="0"/>
              </a:rPr>
              <a:t>社会復帰はできていない。</a:t>
            </a:r>
            <a:endParaRPr lang="en-US" altLang="ja-JP" sz="2800" kern="100" dirty="0">
              <a:effectLst/>
              <a:latin typeface="+mn-ea"/>
              <a:cs typeface="Times New Roman" panose="02020603050405020304" pitchFamily="18" charset="0"/>
            </a:endParaRPr>
          </a:p>
          <a:p>
            <a:r>
              <a:rPr lang="ja-JP" altLang="ja-JP" sz="2800" kern="100" dirty="0">
                <a:effectLst/>
                <a:latin typeface="+mn-ea"/>
                <a:cs typeface="Times New Roman" panose="02020603050405020304" pitchFamily="18" charset="0"/>
              </a:rPr>
              <a:t>社会復帰に向けた今後の加療の重要性が示唆される</a:t>
            </a:r>
            <a:r>
              <a:rPr lang="ja-JP" altLang="ja-JP" sz="2800" kern="100" dirty="0">
                <a:effectLst/>
                <a:latin typeface="ＭＳ 明朝" panose="02020609040205080304" pitchFamily="17" charset="-128"/>
                <a:ea typeface="ＭＳ 明朝" panose="02020609040205080304" pitchFamily="17" charset="-128"/>
                <a:cs typeface="Times New Roman" panose="02020603050405020304" pitchFamily="18" charset="0"/>
              </a:rPr>
              <a:t>。</a:t>
            </a:r>
          </a:p>
          <a:p>
            <a:endParaRPr kumimoji="1" lang="ja-JP" altLang="en-US" sz="2800" dirty="0"/>
          </a:p>
        </p:txBody>
      </p:sp>
      <p:sp>
        <p:nvSpPr>
          <p:cNvPr id="3" name="タイトル 2">
            <a:extLst>
              <a:ext uri="{FF2B5EF4-FFF2-40B4-BE49-F238E27FC236}">
                <a16:creationId xmlns:a16="http://schemas.microsoft.com/office/drawing/2014/main" id="{88049CDD-97DC-C485-3EAB-2EA3CFE54DE3}"/>
              </a:ext>
            </a:extLst>
          </p:cNvPr>
          <p:cNvSpPr>
            <a:spLocks noGrp="1"/>
          </p:cNvSpPr>
          <p:nvPr>
            <p:ph type="title"/>
          </p:nvPr>
        </p:nvSpPr>
        <p:spPr/>
        <p:txBody>
          <a:bodyPr/>
          <a:lstStyle/>
          <a:p>
            <a:r>
              <a:rPr kumimoji="1" lang="ja-JP" altLang="en-US" dirty="0"/>
              <a:t>考察　</a:t>
            </a:r>
            <a:r>
              <a:rPr lang="en-US" altLang="ja-JP" dirty="0"/>
              <a:t>4</a:t>
            </a:r>
            <a:endParaRPr kumimoji="1" lang="ja-JP" altLang="en-US" dirty="0"/>
          </a:p>
        </p:txBody>
      </p:sp>
      <p:pic>
        <p:nvPicPr>
          <p:cNvPr id="4" name="オーディオ 3">
            <a:hlinkClick r:id="" action="ppaction://media"/>
            <a:extLst>
              <a:ext uri="{FF2B5EF4-FFF2-40B4-BE49-F238E27FC236}">
                <a16:creationId xmlns:a16="http://schemas.microsoft.com/office/drawing/2014/main" id="{461CA45B-FC6B-C5A7-C924-74A2160A65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841004428"/>
      </p:ext>
    </p:extLst>
  </p:cSld>
  <p:clrMapOvr>
    <a:masterClrMapping/>
  </p:clrMapOvr>
  <mc:AlternateContent xmlns:mc="http://schemas.openxmlformats.org/markup-compatibility/2006">
    <mc:Choice xmlns:p14="http://schemas.microsoft.com/office/powerpoint/2010/main" Requires="p14">
      <p:transition spd="slow" p14:dur="2000" advTm="29015"/>
    </mc:Choice>
    <mc:Fallback>
      <p:transition spd="slow" advTm="2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7176" y="2492896"/>
            <a:ext cx="8159624" cy="4248472"/>
          </a:xfrm>
        </p:spPr>
        <p:txBody>
          <a:bodyPr>
            <a:noAutofit/>
          </a:bodyPr>
          <a:lstStyle/>
          <a:p>
            <a:r>
              <a:rPr kumimoji="1" lang="ja-JP" altLang="en-US" sz="2800" dirty="0"/>
              <a:t>新型コロナウイルス感染症罹患後、（</a:t>
            </a:r>
            <a:r>
              <a:rPr kumimoji="1" lang="en-US" altLang="ja-JP" sz="2800" dirty="0"/>
              <a:t>ME/CFS</a:t>
            </a:r>
            <a:r>
              <a:rPr kumimoji="1" lang="ja-JP" altLang="en-US" sz="2800" dirty="0"/>
              <a:t>）を発症した</a:t>
            </a:r>
            <a:r>
              <a:rPr kumimoji="1" lang="en-US" altLang="ja-JP" sz="2800" dirty="0"/>
              <a:t>3</a:t>
            </a:r>
            <a:r>
              <a:rPr kumimoji="1" lang="ja-JP" altLang="en-US" sz="2800" dirty="0"/>
              <a:t>症例を経験した。</a:t>
            </a:r>
            <a:endParaRPr kumimoji="1" lang="en-US" altLang="ja-JP" sz="2800" dirty="0"/>
          </a:p>
          <a:p>
            <a:r>
              <a:rPr lang="en-US" altLang="ja-JP" sz="2800" dirty="0"/>
              <a:t>ME/CFS</a:t>
            </a:r>
            <a:r>
              <a:rPr lang="ja-JP" altLang="en-US" sz="2800" dirty="0"/>
              <a:t>は、現在、確立された治療法がない。</a:t>
            </a:r>
            <a:endParaRPr lang="en-US" altLang="ja-JP" sz="2800" dirty="0"/>
          </a:p>
          <a:p>
            <a:r>
              <a:rPr kumimoji="1" lang="ja-JP" altLang="en-US" sz="2800" dirty="0"/>
              <a:t>対症療法を駆使し、症状の改善と</a:t>
            </a:r>
            <a:r>
              <a:rPr lang="ja-JP" altLang="en-US" sz="2800" dirty="0"/>
              <a:t>社会復帰に向け加療する必要がある。</a:t>
            </a:r>
            <a:endParaRPr lang="en-US" altLang="ja-JP" sz="2800" dirty="0"/>
          </a:p>
          <a:p>
            <a:r>
              <a:rPr kumimoji="1" lang="ja-JP" altLang="en-US" sz="2800" dirty="0"/>
              <a:t>医学の進歩と患者を取り巻く医療制度の改善が待たれる。</a:t>
            </a:r>
            <a:endParaRPr kumimoji="1" lang="en-US" altLang="ja-JP" sz="2800" dirty="0"/>
          </a:p>
          <a:p>
            <a:r>
              <a:rPr lang="ja-JP" altLang="en-US" sz="2800" dirty="0"/>
              <a:t>患者と医療機関の信頼関係に基づく粘り強い対応が必要と考えられる。</a:t>
            </a:r>
            <a:endParaRPr kumimoji="1" lang="ja-JP" altLang="en-US" sz="2800" dirty="0"/>
          </a:p>
        </p:txBody>
      </p:sp>
      <p:sp>
        <p:nvSpPr>
          <p:cNvPr id="2" name="タイトル 1"/>
          <p:cNvSpPr>
            <a:spLocks noGrp="1"/>
          </p:cNvSpPr>
          <p:nvPr>
            <p:ph type="title"/>
          </p:nvPr>
        </p:nvSpPr>
        <p:spPr>
          <a:xfrm>
            <a:off x="457200" y="404664"/>
            <a:ext cx="8229600" cy="1252728"/>
          </a:xfrm>
        </p:spPr>
        <p:txBody>
          <a:bodyPr/>
          <a:lstStyle/>
          <a:p>
            <a:r>
              <a:rPr lang="ja-JP" altLang="en-US" dirty="0">
                <a:solidFill>
                  <a:schemeClr val="bg1"/>
                </a:solidFill>
              </a:rPr>
              <a:t>まとめ</a:t>
            </a:r>
            <a:endParaRPr kumimoji="1" lang="ja-JP" altLang="en-US" dirty="0">
              <a:solidFill>
                <a:schemeClr val="bg1"/>
              </a:solidFill>
            </a:endParaRPr>
          </a:p>
        </p:txBody>
      </p:sp>
      <p:pic>
        <p:nvPicPr>
          <p:cNvPr id="4" name="オーディオ 3">
            <a:hlinkClick r:id="" action="ppaction://media"/>
            <a:extLst>
              <a:ext uri="{FF2B5EF4-FFF2-40B4-BE49-F238E27FC236}">
                <a16:creationId xmlns:a16="http://schemas.microsoft.com/office/drawing/2014/main" id="{CFDED56D-DFEB-07AA-44BA-8ECD202E90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069937901"/>
      </p:ext>
    </p:extLst>
  </p:cSld>
  <p:clrMapOvr>
    <a:masterClrMapping/>
  </p:clrMapOvr>
  <mc:AlternateContent xmlns:mc="http://schemas.openxmlformats.org/markup-compatibility/2006">
    <mc:Choice xmlns:p14="http://schemas.microsoft.com/office/powerpoint/2010/main" Requires="p14">
      <p:transition spd="slow" p14:dur="2000" advTm="39216"/>
    </mc:Choice>
    <mc:Fallback>
      <p:transition spd="slow" advTm="3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548680"/>
            <a:ext cx="8229600" cy="1252728"/>
          </a:xfrm>
        </p:spPr>
        <p:txBody>
          <a:bodyPr/>
          <a:lstStyle/>
          <a:p>
            <a:r>
              <a:rPr kumimoji="1" lang="ja-JP" altLang="en-US" dirty="0">
                <a:solidFill>
                  <a:schemeClr val="bg1"/>
                </a:solidFill>
              </a:rPr>
              <a:t>はじめに</a:t>
            </a:r>
          </a:p>
        </p:txBody>
      </p:sp>
      <p:sp>
        <p:nvSpPr>
          <p:cNvPr id="4" name="コンテンツ プレースホルダー 3"/>
          <p:cNvSpPr>
            <a:spLocks noGrp="1"/>
          </p:cNvSpPr>
          <p:nvPr>
            <p:ph idx="1"/>
          </p:nvPr>
        </p:nvSpPr>
        <p:spPr>
          <a:xfrm>
            <a:off x="899592" y="2996952"/>
            <a:ext cx="7408333" cy="3450696"/>
          </a:xfrm>
        </p:spPr>
        <p:txBody>
          <a:bodyPr>
            <a:normAutofit/>
          </a:bodyPr>
          <a:lstStyle/>
          <a:p>
            <a:pPr marL="0" indent="0">
              <a:buNone/>
            </a:pPr>
            <a:r>
              <a:rPr kumimoji="1" lang="ja-JP" altLang="en-US" sz="2800" dirty="0">
                <a:solidFill>
                  <a:srgbClr val="002060"/>
                </a:solidFill>
                <a:latin typeface="+mn-ea"/>
              </a:rPr>
              <a:t>新型コロナウイルス感染症の罹患後、筋痛性脳脊髄炎</a:t>
            </a:r>
            <a:r>
              <a:rPr kumimoji="1" lang="en-US" altLang="ja-JP" sz="2800" dirty="0">
                <a:solidFill>
                  <a:srgbClr val="002060"/>
                </a:solidFill>
                <a:latin typeface="+mn-ea"/>
              </a:rPr>
              <a:t>/</a:t>
            </a:r>
            <a:r>
              <a:rPr kumimoji="1" lang="ja-JP" altLang="en-US" sz="2800" dirty="0">
                <a:solidFill>
                  <a:srgbClr val="002060"/>
                </a:solidFill>
                <a:latin typeface="+mn-ea"/>
              </a:rPr>
              <a:t>慢性疲労症候群（</a:t>
            </a:r>
            <a:r>
              <a:rPr kumimoji="1" lang="en-US" altLang="ja-JP" sz="2800" dirty="0">
                <a:solidFill>
                  <a:srgbClr val="002060"/>
                </a:solidFill>
                <a:latin typeface="+mn-ea"/>
              </a:rPr>
              <a:t>ME/CFS</a:t>
            </a:r>
            <a:r>
              <a:rPr kumimoji="1" lang="ja-JP" altLang="en-US" sz="2800" dirty="0">
                <a:solidFill>
                  <a:srgbClr val="002060"/>
                </a:solidFill>
                <a:latin typeface="+mn-ea"/>
              </a:rPr>
              <a:t>）を発症した３症例を経験したので報告する。</a:t>
            </a:r>
            <a:br>
              <a:rPr lang="en-US" altLang="ja-JP" dirty="0">
                <a:solidFill>
                  <a:srgbClr val="002060"/>
                </a:solidFill>
              </a:rPr>
            </a:br>
            <a:r>
              <a:rPr lang="en-US" altLang="ja-JP" dirty="0">
                <a:solidFill>
                  <a:schemeClr val="bg1"/>
                </a:solidFill>
              </a:rPr>
              <a:t>-</a:t>
            </a:r>
            <a:r>
              <a:rPr lang="ja-JP" altLang="en-US" dirty="0">
                <a:solidFill>
                  <a:schemeClr val="bg1"/>
                </a:solidFill>
              </a:rPr>
              <a:t>医療（</a:t>
            </a:r>
            <a:r>
              <a:rPr lang="ja-JP" altLang="en-US" sz="2800" dirty="0">
                <a:solidFill>
                  <a:schemeClr val="bg1"/>
                </a:solidFill>
              </a:rPr>
              <a:t>薬物</a:t>
            </a:r>
            <a:r>
              <a:rPr lang="ja-JP" altLang="en-US" dirty="0">
                <a:solidFill>
                  <a:schemeClr val="bg1"/>
                </a:solidFill>
              </a:rPr>
              <a:t>療法とトリガーポイント注射など）と患者会での取り組み</a:t>
            </a:r>
            <a:r>
              <a:rPr lang="en-US" altLang="ja-JP" dirty="0">
                <a:solidFill>
                  <a:schemeClr val="bg1"/>
                </a:solidFill>
              </a:rPr>
              <a:t>-</a:t>
            </a:r>
            <a:endParaRPr kumimoji="1" lang="ja-JP" altLang="en-US" dirty="0"/>
          </a:p>
        </p:txBody>
      </p:sp>
      <p:pic>
        <p:nvPicPr>
          <p:cNvPr id="3" name="オーディオ 2">
            <a:hlinkClick r:id="" action="ppaction://media"/>
            <a:extLst>
              <a:ext uri="{FF2B5EF4-FFF2-40B4-BE49-F238E27FC236}">
                <a16:creationId xmlns:a16="http://schemas.microsoft.com/office/drawing/2014/main" id="{93555ABA-BF29-D2D4-6E0F-657FBD4706F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487988930"/>
      </p:ext>
    </p:extLst>
  </p:cSld>
  <p:clrMapOvr>
    <a:masterClrMapping/>
  </p:clrMapOvr>
  <mc:AlternateContent xmlns:mc="http://schemas.openxmlformats.org/markup-compatibility/2006">
    <mc:Choice xmlns:p14="http://schemas.microsoft.com/office/powerpoint/2010/main" Requires="p14">
      <p:transition spd="slow" p14:dur="2000" advTm="15135"/>
    </mc:Choice>
    <mc:Fallback>
      <p:transition spd="slow" advTm="1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67544" y="2348880"/>
            <a:ext cx="8506349" cy="4509120"/>
          </a:xfrm>
        </p:spPr>
        <p:txBody>
          <a:bodyPr>
            <a:noAutofit/>
          </a:bodyPr>
          <a:lstStyle/>
          <a:p>
            <a:r>
              <a:rPr lang="en-US" altLang="ja-JP" sz="2800" kern="100" dirty="0">
                <a:effectLst/>
                <a:latin typeface="+mj-ea"/>
                <a:ea typeface="+mj-ea"/>
                <a:cs typeface="Times New Roman" panose="02020603050405020304" pitchFamily="18" charset="0"/>
              </a:rPr>
              <a:t>COVID-19</a:t>
            </a:r>
            <a:r>
              <a:rPr lang="ja-JP" altLang="ja-JP" sz="2800" kern="100" dirty="0">
                <a:effectLst/>
                <a:latin typeface="+mj-ea"/>
                <a:ea typeface="+mj-ea"/>
                <a:cs typeface="Times New Roman" panose="02020603050405020304" pitchFamily="18" charset="0"/>
              </a:rPr>
              <a:t>罹患後の後遺症は咳などの呼吸器疾患であったり心筋炎などの循環器疾患であったり症状、重症度など多彩である。</a:t>
            </a:r>
            <a:r>
              <a:rPr lang="ja-JP" altLang="en-US" sz="2800" kern="100" dirty="0">
                <a:effectLst/>
                <a:latin typeface="+mj-ea"/>
                <a:ea typeface="+mj-ea"/>
                <a:cs typeface="Times New Roman" panose="02020603050405020304" pitchFamily="18" charset="0"/>
              </a:rPr>
              <a:t>確定した</a:t>
            </a:r>
            <a:r>
              <a:rPr lang="ja-JP" altLang="ja-JP" sz="2800" kern="100" dirty="0">
                <a:effectLst/>
                <a:latin typeface="+mj-ea"/>
                <a:ea typeface="+mj-ea"/>
                <a:cs typeface="Times New Roman" panose="02020603050405020304" pitchFamily="18" charset="0"/>
              </a:rPr>
              <a:t>治療法はなく、対症療法が主となっているのが現状である。</a:t>
            </a:r>
            <a:endParaRPr lang="en-US" altLang="ja-JP" sz="2800" kern="100" dirty="0">
              <a:effectLst/>
              <a:latin typeface="+mj-ea"/>
              <a:ea typeface="+mj-ea"/>
              <a:cs typeface="Times New Roman" panose="02020603050405020304" pitchFamily="18" charset="0"/>
            </a:endParaRPr>
          </a:p>
          <a:p>
            <a:r>
              <a:rPr lang="ja-JP" altLang="ja-JP" sz="2800" kern="100" dirty="0">
                <a:effectLst/>
                <a:latin typeface="+mj-ea"/>
                <a:ea typeface="+mj-ea"/>
                <a:cs typeface="Times New Roman" panose="02020603050405020304" pitchFamily="18" charset="0"/>
              </a:rPr>
              <a:t>その中で、</a:t>
            </a:r>
            <a:r>
              <a:rPr lang="en-US" altLang="ja-JP" sz="2800" kern="100" dirty="0">
                <a:effectLst/>
                <a:latin typeface="+mj-ea"/>
                <a:ea typeface="+mj-ea"/>
                <a:cs typeface="Times New Roman" panose="02020603050405020304" pitchFamily="18" charset="0"/>
              </a:rPr>
              <a:t>COVID-19</a:t>
            </a:r>
            <a:r>
              <a:rPr lang="ja-JP" altLang="ja-JP" sz="2800" kern="100" dirty="0">
                <a:effectLst/>
                <a:latin typeface="+mj-ea"/>
                <a:ea typeface="+mj-ea"/>
                <a:cs typeface="Times New Roman" panose="02020603050405020304" pitchFamily="18" charset="0"/>
              </a:rPr>
              <a:t>罹患後、</a:t>
            </a:r>
            <a:r>
              <a:rPr lang="en-US" altLang="ja-JP" sz="2800" kern="100" dirty="0">
                <a:effectLst/>
                <a:latin typeface="+mj-ea"/>
                <a:ea typeface="+mj-ea"/>
                <a:cs typeface="Times New Roman" panose="02020603050405020304" pitchFamily="18" charset="0"/>
              </a:rPr>
              <a:t>ME/CFS</a:t>
            </a:r>
            <a:r>
              <a:rPr lang="ja-JP" altLang="ja-JP" sz="2800" kern="100" dirty="0">
                <a:effectLst/>
                <a:latin typeface="+mj-ea"/>
                <a:ea typeface="+mj-ea"/>
                <a:cs typeface="Times New Roman" panose="02020603050405020304" pitchFamily="18" charset="0"/>
              </a:rPr>
              <a:t>を発症することがしばしば報告されている。臨床診断基準（</a:t>
            </a:r>
            <a:r>
              <a:rPr lang="en-US" altLang="ja-JP" sz="2800" kern="100" dirty="0">
                <a:effectLst/>
                <a:latin typeface="+mj-ea"/>
                <a:ea typeface="+mj-ea"/>
                <a:cs typeface="Times New Roman" panose="02020603050405020304" pitchFamily="18" charset="0"/>
              </a:rPr>
              <a:t>2017</a:t>
            </a:r>
            <a:r>
              <a:rPr lang="ja-JP" altLang="ja-JP" sz="2800" kern="100" dirty="0">
                <a:effectLst/>
                <a:latin typeface="+mj-ea"/>
                <a:ea typeface="+mj-ea"/>
                <a:cs typeface="Times New Roman" panose="02020603050405020304" pitchFamily="18" charset="0"/>
              </a:rPr>
              <a:t>年）に記載されている</a:t>
            </a:r>
            <a:r>
              <a:rPr lang="en-US" altLang="ja-JP" sz="2800" kern="100" dirty="0">
                <a:effectLst/>
                <a:latin typeface="+mj-ea"/>
                <a:ea typeface="+mj-ea"/>
                <a:cs typeface="Times New Roman" panose="02020603050405020304" pitchFamily="18" charset="0"/>
              </a:rPr>
              <a:t>4</a:t>
            </a:r>
            <a:r>
              <a:rPr lang="ja-JP" altLang="ja-JP" sz="2800" kern="100" dirty="0">
                <a:effectLst/>
                <a:latin typeface="+mj-ea"/>
                <a:ea typeface="+mj-ea"/>
                <a:cs typeface="Times New Roman" panose="02020603050405020304" pitchFamily="18" charset="0"/>
              </a:rPr>
              <a:t>項目（</a:t>
            </a:r>
            <a:r>
              <a:rPr lang="en-US" altLang="ja-JP" sz="2800" kern="100" dirty="0">
                <a:effectLst/>
                <a:latin typeface="+mj-ea"/>
                <a:ea typeface="+mj-ea"/>
                <a:cs typeface="Times New Roman" panose="02020603050405020304" pitchFamily="18" charset="0"/>
              </a:rPr>
              <a:t>1.</a:t>
            </a:r>
            <a:r>
              <a:rPr lang="ja-JP" altLang="ja-JP" sz="2800" kern="100" dirty="0">
                <a:effectLst/>
                <a:latin typeface="+mj-ea"/>
                <a:ea typeface="+mj-ea"/>
                <a:cs typeface="Times New Roman" panose="02020603050405020304" pitchFamily="18" charset="0"/>
              </a:rPr>
              <a:t>強い倦怠感を伴う日常生活能力の低下、</a:t>
            </a:r>
            <a:r>
              <a:rPr lang="en-US" altLang="ja-JP" sz="2800" kern="100" dirty="0">
                <a:effectLst/>
                <a:latin typeface="+mj-ea"/>
                <a:ea typeface="+mj-ea"/>
                <a:cs typeface="Times New Roman" panose="02020603050405020304" pitchFamily="18" charset="0"/>
              </a:rPr>
              <a:t>2.</a:t>
            </a:r>
            <a:r>
              <a:rPr lang="ja-JP" altLang="ja-JP" sz="2800" kern="100" dirty="0">
                <a:effectLst/>
                <a:latin typeface="+mj-ea"/>
                <a:ea typeface="+mj-ea"/>
                <a:cs typeface="Times New Roman" panose="02020603050405020304" pitchFamily="18" charset="0"/>
              </a:rPr>
              <a:t>活動後の強い疲労・倦怠感、</a:t>
            </a:r>
            <a:r>
              <a:rPr lang="en-US" altLang="ja-JP" sz="2800" kern="100" dirty="0">
                <a:effectLst/>
                <a:latin typeface="+mj-ea"/>
                <a:ea typeface="+mj-ea"/>
                <a:cs typeface="Times New Roman" panose="02020603050405020304" pitchFamily="18" charset="0"/>
              </a:rPr>
              <a:t>3.</a:t>
            </a:r>
            <a:r>
              <a:rPr lang="ja-JP" altLang="ja-JP" sz="2800" kern="100" dirty="0">
                <a:effectLst/>
                <a:latin typeface="+mj-ea"/>
                <a:ea typeface="+mj-ea"/>
                <a:cs typeface="Times New Roman" panose="02020603050405020304" pitchFamily="18" charset="0"/>
              </a:rPr>
              <a:t>睡眠障害、熟眠感のない睡眠、</a:t>
            </a:r>
            <a:r>
              <a:rPr lang="en-US" altLang="ja-JP" sz="2800" kern="100" dirty="0">
                <a:effectLst/>
                <a:latin typeface="+mj-ea"/>
                <a:ea typeface="+mj-ea"/>
                <a:cs typeface="Times New Roman" panose="02020603050405020304" pitchFamily="18" charset="0"/>
              </a:rPr>
              <a:t>4.</a:t>
            </a:r>
            <a:r>
              <a:rPr lang="ja-JP" altLang="ja-JP" sz="2800" kern="100" dirty="0">
                <a:effectLst/>
                <a:latin typeface="+mj-ea"/>
                <a:ea typeface="+mj-ea"/>
                <a:cs typeface="Times New Roman" panose="02020603050405020304" pitchFamily="18" charset="0"/>
              </a:rPr>
              <a:t>起立性調節障害）を満たした症例を３例経験した。</a:t>
            </a:r>
          </a:p>
          <a:p>
            <a:endParaRPr kumimoji="1" lang="ja-JP" altLang="en-US" sz="2800" dirty="0"/>
          </a:p>
        </p:txBody>
      </p:sp>
      <p:sp>
        <p:nvSpPr>
          <p:cNvPr id="3" name="タイトル 2"/>
          <p:cNvSpPr>
            <a:spLocks noGrp="1"/>
          </p:cNvSpPr>
          <p:nvPr>
            <p:ph type="title"/>
          </p:nvPr>
        </p:nvSpPr>
        <p:spPr>
          <a:xfrm>
            <a:off x="178573" y="476672"/>
            <a:ext cx="8795320" cy="1218464"/>
          </a:xfrm>
        </p:spPr>
        <p:txBody>
          <a:bodyPr>
            <a:normAutofit/>
          </a:bodyPr>
          <a:lstStyle/>
          <a:p>
            <a:r>
              <a:rPr lang="ja-JP" altLang="en-US" dirty="0"/>
              <a:t>目的</a:t>
            </a:r>
            <a:endParaRPr kumimoji="1" lang="ja-JP" altLang="en-US" dirty="0"/>
          </a:p>
        </p:txBody>
      </p:sp>
      <p:pic>
        <p:nvPicPr>
          <p:cNvPr id="4" name="オーディオ 3">
            <a:hlinkClick r:id="" action="ppaction://media"/>
            <a:extLst>
              <a:ext uri="{FF2B5EF4-FFF2-40B4-BE49-F238E27FC236}">
                <a16:creationId xmlns:a16="http://schemas.microsoft.com/office/drawing/2014/main" id="{1B83F2FB-D4CF-731E-A0B6-C543AB9593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296974903"/>
      </p:ext>
    </p:extLst>
  </p:cSld>
  <p:clrMapOvr>
    <a:masterClrMapping/>
  </p:clrMapOvr>
  <mc:AlternateContent xmlns:mc="http://schemas.openxmlformats.org/markup-compatibility/2006">
    <mc:Choice xmlns:p14="http://schemas.microsoft.com/office/powerpoint/2010/main" Requires="p14">
      <p:transition spd="slow" p14:dur="2000" advTm="56081"/>
    </mc:Choice>
    <mc:Fallback>
      <p:transition spd="slow" advTm="5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72067" y="2852936"/>
            <a:ext cx="7814733" cy="3489837"/>
          </a:xfrm>
        </p:spPr>
        <p:txBody>
          <a:bodyPr>
            <a:normAutofit fontScale="85000" lnSpcReduction="20000"/>
          </a:bodyPr>
          <a:lstStyle/>
          <a:p>
            <a:pPr algn="just"/>
            <a:r>
              <a:rPr lang="ja-JP" altLang="ja-JP" sz="3000" kern="100" dirty="0">
                <a:effectLst/>
                <a:latin typeface="+mn-ea"/>
                <a:cs typeface="Times New Roman" panose="02020603050405020304" pitchFamily="18" charset="0"/>
              </a:rPr>
              <a:t>症例</a:t>
            </a:r>
            <a:r>
              <a:rPr lang="en-US" altLang="ja-JP" sz="3000" kern="100" dirty="0">
                <a:effectLst/>
                <a:latin typeface="+mn-ea"/>
                <a:cs typeface="Times New Roman" panose="02020603050405020304" pitchFamily="18" charset="0"/>
              </a:rPr>
              <a:t>1</a:t>
            </a:r>
            <a:r>
              <a:rPr lang="ja-JP" altLang="ja-JP" sz="3000" kern="100" dirty="0">
                <a:effectLst/>
                <a:latin typeface="+mn-ea"/>
                <a:cs typeface="Times New Roman" panose="02020603050405020304" pitchFamily="18" charset="0"/>
              </a:rPr>
              <a:t>、３０歳、女性、公務員、</a:t>
            </a:r>
            <a:r>
              <a:rPr lang="en-US" altLang="ja-JP" sz="3000" kern="100" dirty="0">
                <a:effectLst/>
                <a:latin typeface="+mn-ea"/>
                <a:cs typeface="Times New Roman" panose="02020603050405020304" pitchFamily="18" charset="0"/>
              </a:rPr>
              <a:t>COVID-19</a:t>
            </a:r>
            <a:r>
              <a:rPr lang="ja-JP" altLang="ja-JP" sz="3000" kern="100" dirty="0">
                <a:effectLst/>
                <a:latin typeface="+mn-ea"/>
                <a:cs typeface="Times New Roman" panose="02020603050405020304" pitchFamily="18" charset="0"/>
              </a:rPr>
              <a:t>罹患後半年たった後も全身の倦怠感と痛みが取れず来院し、</a:t>
            </a:r>
            <a:r>
              <a:rPr lang="en-US" altLang="ja-JP" sz="3000" kern="100" dirty="0">
                <a:effectLst/>
                <a:latin typeface="+mn-ea"/>
                <a:cs typeface="Times New Roman" panose="02020603050405020304" pitchFamily="18" charset="0"/>
              </a:rPr>
              <a:t>ME/CFS</a:t>
            </a:r>
            <a:r>
              <a:rPr lang="ja-JP" altLang="ja-JP" sz="3000" kern="100" dirty="0">
                <a:effectLst/>
                <a:latin typeface="+mn-ea"/>
                <a:cs typeface="Times New Roman" panose="02020603050405020304" pitchFamily="18" charset="0"/>
              </a:rPr>
              <a:t>と診断し加療を開始した。</a:t>
            </a:r>
            <a:r>
              <a:rPr lang="en-US" altLang="ja-JP" sz="3000" kern="100" dirty="0">
                <a:effectLst/>
                <a:latin typeface="+mn-ea"/>
                <a:cs typeface="Times New Roman" panose="02020603050405020304" pitchFamily="18" charset="0"/>
              </a:rPr>
              <a:t>PS</a:t>
            </a:r>
            <a:r>
              <a:rPr lang="ja-JP" altLang="ja-JP" sz="3000" kern="100" dirty="0">
                <a:effectLst/>
                <a:latin typeface="+mn-ea"/>
                <a:cs typeface="Times New Roman" panose="02020603050405020304" pitchFamily="18" charset="0"/>
              </a:rPr>
              <a:t>（</a:t>
            </a:r>
            <a:r>
              <a:rPr lang="en-US" altLang="ja-JP" sz="3000" kern="100" dirty="0">
                <a:effectLst/>
                <a:latin typeface="+mn-ea"/>
                <a:cs typeface="Times New Roman" panose="02020603050405020304" pitchFamily="18" charset="0"/>
              </a:rPr>
              <a:t>performance status</a:t>
            </a:r>
            <a:r>
              <a:rPr lang="ja-JP" altLang="ja-JP" sz="3000" kern="100" dirty="0">
                <a:effectLst/>
                <a:latin typeface="+mn-ea"/>
                <a:cs typeface="Times New Roman" panose="02020603050405020304" pitchFamily="18" charset="0"/>
              </a:rPr>
              <a:t>）５であった。</a:t>
            </a:r>
          </a:p>
          <a:p>
            <a:pPr algn="just"/>
            <a:r>
              <a:rPr lang="ja-JP" altLang="ja-JP" sz="3000" kern="100" dirty="0">
                <a:effectLst/>
                <a:latin typeface="+mn-ea"/>
                <a:cs typeface="Times New Roman" panose="02020603050405020304" pitchFamily="18" charset="0"/>
              </a:rPr>
              <a:t>症例２、２９歳、男性、警察官、</a:t>
            </a:r>
            <a:r>
              <a:rPr lang="en-US" altLang="ja-JP" sz="3000" kern="100" dirty="0">
                <a:effectLst/>
                <a:latin typeface="+mn-ea"/>
                <a:cs typeface="Times New Roman" panose="02020603050405020304" pitchFamily="18" charset="0"/>
              </a:rPr>
              <a:t>COVID-19</a:t>
            </a:r>
            <a:r>
              <a:rPr lang="ja-JP" altLang="ja-JP" sz="3000" kern="100" dirty="0">
                <a:effectLst/>
                <a:latin typeface="+mn-ea"/>
                <a:cs typeface="Times New Roman" panose="02020603050405020304" pitchFamily="18" charset="0"/>
              </a:rPr>
              <a:t>罹患後７か月ほどたった後も全身の倦怠感と痛みが取れず来院し、</a:t>
            </a:r>
            <a:r>
              <a:rPr lang="en-US" altLang="ja-JP" sz="3000" kern="100" dirty="0">
                <a:effectLst/>
                <a:latin typeface="+mn-ea"/>
                <a:cs typeface="Times New Roman" panose="02020603050405020304" pitchFamily="18" charset="0"/>
              </a:rPr>
              <a:t>ME/CFS</a:t>
            </a:r>
            <a:r>
              <a:rPr lang="ja-JP" altLang="ja-JP" sz="3000" kern="100" dirty="0">
                <a:effectLst/>
                <a:latin typeface="+mn-ea"/>
                <a:cs typeface="Times New Roman" panose="02020603050405020304" pitchFamily="18" charset="0"/>
              </a:rPr>
              <a:t>と診断し加療を開始した。</a:t>
            </a:r>
            <a:r>
              <a:rPr lang="en-US" altLang="ja-JP" sz="3000" kern="100" dirty="0">
                <a:effectLst/>
                <a:latin typeface="+mn-ea"/>
                <a:cs typeface="Times New Roman" panose="02020603050405020304" pitchFamily="18" charset="0"/>
              </a:rPr>
              <a:t>PS</a:t>
            </a:r>
            <a:r>
              <a:rPr lang="ja-JP" altLang="ja-JP" sz="3000" kern="100" dirty="0">
                <a:effectLst/>
                <a:latin typeface="+mn-ea"/>
                <a:cs typeface="Times New Roman" panose="02020603050405020304" pitchFamily="18" charset="0"/>
              </a:rPr>
              <a:t>６であった。</a:t>
            </a:r>
          </a:p>
          <a:p>
            <a:pPr algn="just"/>
            <a:r>
              <a:rPr lang="ja-JP" altLang="ja-JP" sz="3000" kern="100" dirty="0">
                <a:effectLst/>
                <a:latin typeface="+mn-ea"/>
                <a:cs typeface="Times New Roman" panose="02020603050405020304" pitchFamily="18" charset="0"/>
              </a:rPr>
              <a:t>症例３、４５歳、女性、介護士、</a:t>
            </a:r>
            <a:r>
              <a:rPr lang="en-US" altLang="ja-JP" sz="3000" kern="100" dirty="0">
                <a:effectLst/>
                <a:latin typeface="+mn-ea"/>
                <a:cs typeface="Times New Roman" panose="02020603050405020304" pitchFamily="18" charset="0"/>
              </a:rPr>
              <a:t>COVID-19</a:t>
            </a:r>
            <a:r>
              <a:rPr lang="ja-JP" altLang="ja-JP" sz="3000" kern="100" dirty="0">
                <a:effectLst/>
                <a:latin typeface="+mn-ea"/>
                <a:cs typeface="Times New Roman" panose="02020603050405020304" pitchFamily="18" charset="0"/>
              </a:rPr>
              <a:t>罹患後半年たった後も全身の倦怠感と痛みが取れず来院し、</a:t>
            </a:r>
            <a:r>
              <a:rPr lang="en-US" altLang="ja-JP" sz="3000" kern="100" dirty="0">
                <a:effectLst/>
                <a:latin typeface="+mn-ea"/>
                <a:cs typeface="Times New Roman" panose="02020603050405020304" pitchFamily="18" charset="0"/>
              </a:rPr>
              <a:t>ME/CFS</a:t>
            </a:r>
            <a:r>
              <a:rPr lang="ja-JP" altLang="ja-JP" sz="3000" kern="100" dirty="0">
                <a:effectLst/>
                <a:latin typeface="+mn-ea"/>
                <a:cs typeface="Times New Roman" panose="02020603050405020304" pitchFamily="18" charset="0"/>
              </a:rPr>
              <a:t>と診断し加療を開始した。</a:t>
            </a:r>
            <a:r>
              <a:rPr lang="en-US" altLang="ja-JP" sz="3000" kern="100" dirty="0">
                <a:effectLst/>
                <a:latin typeface="+mn-ea"/>
                <a:cs typeface="Times New Roman" panose="02020603050405020304" pitchFamily="18" charset="0"/>
              </a:rPr>
              <a:t>PS</a:t>
            </a:r>
            <a:r>
              <a:rPr lang="ja-JP" altLang="ja-JP" sz="3000" kern="100" dirty="0">
                <a:effectLst/>
                <a:latin typeface="+mn-ea"/>
                <a:cs typeface="Times New Roman" panose="02020603050405020304" pitchFamily="18" charset="0"/>
              </a:rPr>
              <a:t>６であった。</a:t>
            </a:r>
          </a:p>
          <a:p>
            <a:endParaRPr kumimoji="1" lang="ja-JP" altLang="en-US" sz="2800" dirty="0"/>
          </a:p>
        </p:txBody>
      </p:sp>
      <p:sp>
        <p:nvSpPr>
          <p:cNvPr id="3" name="タイトル 2"/>
          <p:cNvSpPr>
            <a:spLocks noGrp="1"/>
          </p:cNvSpPr>
          <p:nvPr>
            <p:ph type="title"/>
          </p:nvPr>
        </p:nvSpPr>
        <p:spPr/>
        <p:txBody>
          <a:bodyPr/>
          <a:lstStyle/>
          <a:p>
            <a:r>
              <a:rPr lang="ja-JP" altLang="en-US" dirty="0"/>
              <a:t>症例</a:t>
            </a:r>
            <a:endParaRPr kumimoji="1" lang="ja-JP" altLang="en-US" dirty="0"/>
          </a:p>
        </p:txBody>
      </p:sp>
      <p:pic>
        <p:nvPicPr>
          <p:cNvPr id="4" name="オーディオ 3">
            <a:hlinkClick r:id="" action="ppaction://media"/>
            <a:extLst>
              <a:ext uri="{FF2B5EF4-FFF2-40B4-BE49-F238E27FC236}">
                <a16:creationId xmlns:a16="http://schemas.microsoft.com/office/drawing/2014/main" id="{40879ADB-6649-8A41-9A5A-ADB69CB9D7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001946576"/>
      </p:ext>
    </p:extLst>
  </p:cSld>
  <p:clrMapOvr>
    <a:masterClrMapping/>
  </p:clrMapOvr>
  <mc:AlternateContent xmlns:mc="http://schemas.openxmlformats.org/markup-compatibility/2006">
    <mc:Choice xmlns:p14="http://schemas.microsoft.com/office/powerpoint/2010/main" Requires="p14">
      <p:transition spd="slow" p14:dur="2000" advTm="61495"/>
    </mc:Choice>
    <mc:Fallback>
      <p:transition spd="slow" advTm="6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741813" y="2708920"/>
            <a:ext cx="7660373" cy="3561846"/>
          </a:xfrm>
        </p:spPr>
        <p:txBody>
          <a:bodyPr>
            <a:noAutofit/>
          </a:bodyPr>
          <a:lstStyle/>
          <a:p>
            <a:r>
              <a:rPr lang="ja-JP" altLang="ja-JP" sz="3200" dirty="0">
                <a:effectLst/>
                <a:latin typeface="+mn-ea"/>
                <a:cs typeface="Times New Roman" panose="02020603050405020304" pitchFamily="18" charset="0"/>
              </a:rPr>
              <a:t>社会復帰をめざし薬物療法とトリガーポイント注射を行った。</a:t>
            </a:r>
            <a:endParaRPr lang="en-US" altLang="ja-JP" sz="3200" dirty="0">
              <a:effectLst/>
              <a:latin typeface="+mn-ea"/>
              <a:cs typeface="Times New Roman" panose="02020603050405020304" pitchFamily="18" charset="0"/>
            </a:endParaRPr>
          </a:p>
          <a:p>
            <a:r>
              <a:rPr lang="ja-JP" altLang="ja-JP" sz="3200" dirty="0">
                <a:effectLst/>
                <a:latin typeface="+mn-ea"/>
                <a:cs typeface="Times New Roman" panose="02020603050405020304" pitchFamily="18" charset="0"/>
              </a:rPr>
              <a:t>薬物療法は漢方薬、非ステロイド系鎮痛薬、低用量三環系抗うつ薬、抗不安薬、ビタミン</a:t>
            </a:r>
            <a:r>
              <a:rPr lang="en-US" altLang="ja-JP" sz="3200" dirty="0">
                <a:effectLst/>
                <a:latin typeface="+mn-ea"/>
                <a:cs typeface="Times New Roman" panose="02020603050405020304" pitchFamily="18" charset="0"/>
              </a:rPr>
              <a:t>C</a:t>
            </a:r>
            <a:r>
              <a:rPr lang="ja-JP" altLang="ja-JP" sz="3200" dirty="0">
                <a:effectLst/>
                <a:latin typeface="+mn-ea"/>
                <a:cs typeface="Times New Roman" panose="02020603050405020304" pitchFamily="18" charset="0"/>
              </a:rPr>
              <a:t>とビタミン</a:t>
            </a:r>
            <a:r>
              <a:rPr lang="en-US" altLang="ja-JP" sz="3200" dirty="0">
                <a:effectLst/>
                <a:latin typeface="+mn-ea"/>
                <a:cs typeface="Times New Roman" panose="02020603050405020304" pitchFamily="18" charset="0"/>
              </a:rPr>
              <a:t>B12</a:t>
            </a:r>
            <a:r>
              <a:rPr lang="ja-JP" altLang="ja-JP" sz="3200" dirty="0">
                <a:effectLst/>
                <a:latin typeface="+mn-ea"/>
                <a:cs typeface="Times New Roman" panose="02020603050405020304" pitchFamily="18" charset="0"/>
              </a:rPr>
              <a:t>などを用いた。トリガーポイント注射は</a:t>
            </a:r>
            <a:r>
              <a:rPr lang="en-US" altLang="ja-JP" sz="3200" dirty="0">
                <a:effectLst/>
                <a:latin typeface="+mn-ea"/>
                <a:cs typeface="Times New Roman" panose="02020603050405020304" pitchFamily="18" charset="0"/>
              </a:rPr>
              <a:t>1</a:t>
            </a:r>
            <a:r>
              <a:rPr lang="ja-JP" altLang="ja-JP" sz="3200" dirty="0">
                <a:effectLst/>
                <a:latin typeface="+mn-ea"/>
                <a:cs typeface="Times New Roman" panose="02020603050405020304" pitchFamily="18" charset="0"/>
              </a:rPr>
              <a:t>週間に</a:t>
            </a:r>
            <a:r>
              <a:rPr lang="en-US" altLang="ja-JP" sz="3200" dirty="0">
                <a:effectLst/>
                <a:latin typeface="+mn-ea"/>
                <a:cs typeface="Times New Roman" panose="02020603050405020304" pitchFamily="18" charset="0"/>
              </a:rPr>
              <a:t>1</a:t>
            </a:r>
            <a:r>
              <a:rPr lang="ja-JP" altLang="ja-JP" sz="3200" dirty="0">
                <a:effectLst/>
                <a:latin typeface="+mn-ea"/>
                <a:cs typeface="Times New Roman" panose="02020603050405020304" pitchFamily="18" charset="0"/>
              </a:rPr>
              <a:t>回程度とした。</a:t>
            </a:r>
            <a:endParaRPr lang="en-US" altLang="ja-JP" sz="3200" dirty="0">
              <a:effectLst/>
              <a:latin typeface="+mn-ea"/>
              <a:cs typeface="Times New Roman" panose="02020603050405020304" pitchFamily="18" charset="0"/>
            </a:endParaRPr>
          </a:p>
        </p:txBody>
      </p:sp>
      <p:sp>
        <p:nvSpPr>
          <p:cNvPr id="3" name="タイトル 2"/>
          <p:cNvSpPr>
            <a:spLocks noGrp="1"/>
          </p:cNvSpPr>
          <p:nvPr>
            <p:ph type="title"/>
          </p:nvPr>
        </p:nvSpPr>
        <p:spPr>
          <a:xfrm>
            <a:off x="178573" y="476672"/>
            <a:ext cx="8795320" cy="1218464"/>
          </a:xfrm>
        </p:spPr>
        <p:txBody>
          <a:bodyPr>
            <a:normAutofit/>
          </a:bodyPr>
          <a:lstStyle/>
          <a:p>
            <a:r>
              <a:rPr kumimoji="1" lang="ja-JP" altLang="en-US" dirty="0"/>
              <a:t>方法</a:t>
            </a:r>
          </a:p>
        </p:txBody>
      </p:sp>
      <p:pic>
        <p:nvPicPr>
          <p:cNvPr id="4" name="オーディオ 3">
            <a:hlinkClick r:id="" action="ppaction://media"/>
            <a:extLst>
              <a:ext uri="{FF2B5EF4-FFF2-40B4-BE49-F238E27FC236}">
                <a16:creationId xmlns:a16="http://schemas.microsoft.com/office/drawing/2014/main" id="{62768375-1C03-2A80-598C-22CE13058B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4110508830"/>
      </p:ext>
    </p:extLst>
  </p:cSld>
  <p:clrMapOvr>
    <a:masterClrMapping/>
  </p:clrMapOvr>
  <mc:AlternateContent xmlns:mc="http://schemas.openxmlformats.org/markup-compatibility/2006">
    <mc:Choice xmlns:p14="http://schemas.microsoft.com/office/powerpoint/2010/main" Requires="p14">
      <p:transition spd="slow" p14:dur="2000" advTm="29830"/>
    </mc:Choice>
    <mc:Fallback>
      <p:transition spd="slow" advTm="2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69032" y="2996953"/>
            <a:ext cx="8229600" cy="3384376"/>
          </a:xfrm>
        </p:spPr>
        <p:txBody>
          <a:bodyPr>
            <a:normAutofit/>
          </a:bodyPr>
          <a:lstStyle/>
          <a:p>
            <a:r>
              <a:rPr lang="ja-JP" altLang="en-US" sz="2800" dirty="0">
                <a:effectLst/>
                <a:latin typeface="+mn-ea"/>
                <a:cs typeface="Times New Roman" panose="02020603050405020304" pitchFamily="18" charset="0"/>
              </a:rPr>
              <a:t>３</a:t>
            </a:r>
            <a:r>
              <a:rPr lang="ja-JP" altLang="ja-JP" sz="2800" dirty="0">
                <a:effectLst/>
                <a:latin typeface="+mn-ea"/>
                <a:cs typeface="Times New Roman" panose="02020603050405020304" pitchFamily="18" charset="0"/>
              </a:rPr>
              <a:t>例とも治療を継続し、副作用は認めなかった。</a:t>
            </a:r>
            <a:endParaRPr lang="en-US" altLang="ja-JP" sz="2800" dirty="0">
              <a:effectLst/>
              <a:latin typeface="+mn-ea"/>
              <a:cs typeface="Times New Roman" panose="02020603050405020304" pitchFamily="18" charset="0"/>
            </a:endParaRPr>
          </a:p>
          <a:p>
            <a:r>
              <a:rPr lang="ja-JP" altLang="en-US" sz="2800" dirty="0">
                <a:latin typeface="+mn-ea"/>
                <a:cs typeface="Times New Roman" panose="02020603050405020304" pitchFamily="18" charset="0"/>
              </a:rPr>
              <a:t>治療後３か月程度の評価を示す。</a:t>
            </a:r>
            <a:endParaRPr lang="en-US" altLang="ja-JP" sz="2800" dirty="0">
              <a:effectLst/>
              <a:latin typeface="+mn-ea"/>
              <a:cs typeface="Times New Roman" panose="02020603050405020304" pitchFamily="18" charset="0"/>
            </a:endParaRPr>
          </a:p>
          <a:p>
            <a:r>
              <a:rPr lang="ja-JP" altLang="en-US" sz="2800" dirty="0">
                <a:latin typeface="+mn-ea"/>
                <a:cs typeface="Times New Roman" panose="02020603050405020304" pitchFamily="18" charset="0"/>
              </a:rPr>
              <a:t>症例１　</a:t>
            </a:r>
            <a:r>
              <a:rPr lang="en-US" altLang="ja-JP" sz="2800" dirty="0">
                <a:latin typeface="+mn-ea"/>
                <a:cs typeface="Times New Roman" panose="02020603050405020304" pitchFamily="18" charset="0"/>
              </a:rPr>
              <a:t>PS</a:t>
            </a:r>
            <a:r>
              <a:rPr lang="ja-JP" altLang="en-US" sz="2800" dirty="0">
                <a:latin typeface="+mn-ea"/>
                <a:cs typeface="Times New Roman" panose="02020603050405020304" pitchFamily="18" charset="0"/>
              </a:rPr>
              <a:t>は５から４へ改善した。</a:t>
            </a:r>
            <a:endParaRPr lang="en-US" altLang="ja-JP" sz="2800" dirty="0">
              <a:latin typeface="+mn-ea"/>
              <a:cs typeface="Times New Roman" panose="02020603050405020304" pitchFamily="18" charset="0"/>
            </a:endParaRPr>
          </a:p>
          <a:p>
            <a:r>
              <a:rPr lang="ja-JP" altLang="en-US" sz="2800" dirty="0">
                <a:effectLst/>
                <a:latin typeface="+mn-ea"/>
                <a:cs typeface="Times New Roman" panose="02020603050405020304" pitchFamily="18" charset="0"/>
              </a:rPr>
              <a:t>症例２　</a:t>
            </a:r>
            <a:r>
              <a:rPr lang="en-US" altLang="ja-JP" sz="2800" dirty="0">
                <a:latin typeface="+mn-ea"/>
                <a:cs typeface="Times New Roman" panose="02020603050405020304" pitchFamily="18" charset="0"/>
              </a:rPr>
              <a:t>PS</a:t>
            </a:r>
            <a:r>
              <a:rPr lang="ja-JP" altLang="en-US" sz="2800" dirty="0">
                <a:latin typeface="+mn-ea"/>
                <a:cs typeface="Times New Roman" panose="02020603050405020304" pitchFamily="18" charset="0"/>
              </a:rPr>
              <a:t>は６から５へ改善した。</a:t>
            </a:r>
            <a:endParaRPr lang="en-US" altLang="ja-JP" sz="2800" dirty="0">
              <a:latin typeface="+mn-ea"/>
              <a:cs typeface="Times New Roman" panose="02020603050405020304" pitchFamily="18" charset="0"/>
            </a:endParaRPr>
          </a:p>
          <a:p>
            <a:r>
              <a:rPr lang="ja-JP" altLang="en-US" sz="2800" dirty="0">
                <a:latin typeface="+mn-ea"/>
                <a:cs typeface="Times New Roman" panose="02020603050405020304" pitchFamily="18" charset="0"/>
              </a:rPr>
              <a:t>症例３　</a:t>
            </a:r>
            <a:r>
              <a:rPr lang="en-US" altLang="ja-JP" sz="2800" dirty="0">
                <a:latin typeface="+mn-ea"/>
                <a:cs typeface="Times New Roman" panose="02020603050405020304" pitchFamily="18" charset="0"/>
              </a:rPr>
              <a:t>PS</a:t>
            </a:r>
            <a:r>
              <a:rPr lang="ja-JP" altLang="en-US" sz="2800" dirty="0">
                <a:latin typeface="+mn-ea"/>
                <a:cs typeface="Times New Roman" panose="02020603050405020304" pitchFamily="18" charset="0"/>
              </a:rPr>
              <a:t>は６から５へ改善した。</a:t>
            </a:r>
            <a:endParaRPr lang="en-US" altLang="ja-JP" sz="2800" dirty="0">
              <a:latin typeface="+mn-ea"/>
              <a:cs typeface="Times New Roman" panose="02020603050405020304" pitchFamily="18" charset="0"/>
            </a:endParaRPr>
          </a:p>
          <a:p>
            <a:r>
              <a:rPr lang="ja-JP" altLang="en-US" sz="2800" dirty="0">
                <a:latin typeface="+mn-ea"/>
                <a:cs typeface="Times New Roman" panose="02020603050405020304" pitchFamily="18" charset="0"/>
              </a:rPr>
              <a:t>いづれも改善を認めるが社会復帰には至っていない。</a:t>
            </a:r>
            <a:endParaRPr lang="en-US" altLang="ja-JP" sz="2800" dirty="0">
              <a:latin typeface="+mn-ea"/>
              <a:cs typeface="Times New Roman" panose="02020603050405020304" pitchFamily="18" charset="0"/>
            </a:endParaRPr>
          </a:p>
          <a:p>
            <a:endParaRPr lang="en-US" altLang="ja-JP" sz="2800" dirty="0">
              <a:latin typeface="+mn-ea"/>
              <a:cs typeface="Times New Roman" panose="02020603050405020304" pitchFamily="18" charset="0"/>
            </a:endParaRPr>
          </a:p>
          <a:p>
            <a:endParaRPr lang="en-US" altLang="ja-JP" sz="2800" dirty="0">
              <a:effectLst/>
              <a:latin typeface="+mn-ea"/>
              <a:cs typeface="Times New Roman" panose="02020603050405020304" pitchFamily="18" charset="0"/>
            </a:endParaRPr>
          </a:p>
        </p:txBody>
      </p:sp>
      <p:sp>
        <p:nvSpPr>
          <p:cNvPr id="3" name="タイトル 2"/>
          <p:cNvSpPr>
            <a:spLocks noGrp="1"/>
          </p:cNvSpPr>
          <p:nvPr>
            <p:ph type="title"/>
          </p:nvPr>
        </p:nvSpPr>
        <p:spPr>
          <a:xfrm>
            <a:off x="400442" y="620688"/>
            <a:ext cx="8229600" cy="1252728"/>
          </a:xfrm>
        </p:spPr>
        <p:txBody>
          <a:bodyPr/>
          <a:lstStyle/>
          <a:p>
            <a:r>
              <a:rPr lang="ja-JP" altLang="en-US" dirty="0">
                <a:solidFill>
                  <a:schemeClr val="bg1"/>
                </a:solidFill>
              </a:rPr>
              <a:t>結果</a:t>
            </a:r>
            <a:endParaRPr kumimoji="1" lang="ja-JP" altLang="en-US" dirty="0"/>
          </a:p>
        </p:txBody>
      </p:sp>
      <p:pic>
        <p:nvPicPr>
          <p:cNvPr id="4" name="オーディオ 3">
            <a:hlinkClick r:id="" action="ppaction://media"/>
            <a:extLst>
              <a:ext uri="{FF2B5EF4-FFF2-40B4-BE49-F238E27FC236}">
                <a16:creationId xmlns:a16="http://schemas.microsoft.com/office/drawing/2014/main" id="{627365F8-DB2C-5C63-185F-7D045AB36A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71014978"/>
      </p:ext>
    </p:extLst>
  </p:cSld>
  <p:clrMapOvr>
    <a:masterClrMapping/>
  </p:clrMapOvr>
  <mc:AlternateContent xmlns:mc="http://schemas.openxmlformats.org/markup-compatibility/2006">
    <mc:Choice xmlns:p14="http://schemas.microsoft.com/office/powerpoint/2010/main" Requires="p14">
      <p:transition spd="slow" p14:dur="2000" advTm="26378"/>
    </mc:Choice>
    <mc:Fallback>
      <p:transition spd="slow" advTm="26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オーディオ 2">
            <a:hlinkClick r:id="" action="ppaction://media"/>
            <a:extLst>
              <a:ext uri="{FF2B5EF4-FFF2-40B4-BE49-F238E27FC236}">
                <a16:creationId xmlns:a16="http://schemas.microsoft.com/office/drawing/2014/main" id="{88FE64E6-6DCF-0974-7267-EC69F144A6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98"/>
    </mc:Choice>
    <mc:Fallback>
      <p:transition spd="slow" advTm="2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hlinkClick r:id="" action="ppaction://media"/>
            <a:extLst>
              <a:ext uri="{FF2B5EF4-FFF2-40B4-BE49-F238E27FC236}">
                <a16:creationId xmlns:a16="http://schemas.microsoft.com/office/drawing/2014/main" id="{34C2A36E-7A13-AC84-0C4B-BB4B638D31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57"/>
    </mc:Choice>
    <mc:Fallback>
      <p:transition spd="slow" advTm="2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hlinkClick r:id="" action="ppaction://media"/>
            <a:extLst>
              <a:ext uri="{FF2B5EF4-FFF2-40B4-BE49-F238E27FC236}">
                <a16:creationId xmlns:a16="http://schemas.microsoft.com/office/drawing/2014/main" id="{1ED93D43-7F34-9A82-0067-BDF99E8510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926"/>
    </mc:Choice>
    <mc:Fallback>
      <p:transition spd="slow" advTm="3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ウェー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3341</TotalTime>
  <Words>905</Words>
  <Application>Microsoft Office PowerPoint</Application>
  <PresentationFormat>画面に合わせる (4:3)</PresentationFormat>
  <Paragraphs>51</Paragraphs>
  <Slides>16</Slides>
  <Notes>11</Notes>
  <HiddenSlides>0</HiddenSlides>
  <MMClips>16</MMClips>
  <ScaleCrop>false</ScaleCrop>
  <HeadingPairs>
    <vt:vector size="6" baseType="variant">
      <vt:variant>
        <vt:lpstr>使用されているフォント</vt:lpstr>
      </vt:variant>
      <vt:variant>
        <vt:i4>4</vt:i4>
      </vt:variant>
      <vt:variant>
        <vt:lpstr>テーマ</vt:lpstr>
      </vt:variant>
      <vt:variant>
        <vt:i4>6</vt:i4>
      </vt:variant>
      <vt:variant>
        <vt:lpstr>スライド タイトル</vt:lpstr>
      </vt:variant>
      <vt:variant>
        <vt:i4>16</vt:i4>
      </vt:variant>
    </vt:vector>
  </HeadingPairs>
  <TitlesOfParts>
    <vt:vector size="26" baseType="lpstr">
      <vt:lpstr>ＭＳ Ｐゴシック</vt:lpstr>
      <vt:lpstr>ＭＳ 明朝</vt:lpstr>
      <vt:lpstr>Calibri</vt:lpstr>
      <vt:lpstr>Symbol</vt:lpstr>
      <vt:lpstr>ウェーブ</vt:lpstr>
      <vt:lpstr>Office Theme</vt:lpstr>
      <vt:lpstr>1_Office Theme</vt:lpstr>
      <vt:lpstr>2_Office Theme</vt:lpstr>
      <vt:lpstr>3_Office Theme</vt:lpstr>
      <vt:lpstr>4_Office Theme</vt:lpstr>
      <vt:lpstr>新型コロナウイルス感染症の罹患後、筋痛性脳脊髄炎/慢性疲労症候群（ME/CFS)を発症した３症例</vt:lpstr>
      <vt:lpstr>はじめに</vt:lpstr>
      <vt:lpstr>目的</vt:lpstr>
      <vt:lpstr>症例</vt:lpstr>
      <vt:lpstr>方法</vt:lpstr>
      <vt:lpstr>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考察　1</vt:lpstr>
      <vt:lpstr>考察　2</vt:lpstr>
      <vt:lpstr>考察　3</vt:lpstr>
      <vt:lpstr>考察　4</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takeda</dc:creator>
  <cp:lastModifiedBy>tmtakeda@city.gifu.med.or.jp</cp:lastModifiedBy>
  <cp:revision>118</cp:revision>
  <cp:lastPrinted>2023-09-27T13:26:29Z</cp:lastPrinted>
  <dcterms:created xsi:type="dcterms:W3CDTF">2014-07-21T06:31:45Z</dcterms:created>
  <dcterms:modified xsi:type="dcterms:W3CDTF">2023-09-27T14:14:52Z</dcterms:modified>
</cp:coreProperties>
</file>