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60" r:id="rId5"/>
    <p:sldId id="264" r:id="rId6"/>
    <p:sldId id="265" r:id="rId7"/>
    <p:sldId id="267" r:id="rId8"/>
    <p:sldId id="268"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751" autoAdjust="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00FC9-48F9-4B1C-B446-366692C83039}" type="datetimeFigureOut">
              <a:rPr kumimoji="1" lang="ja-JP" altLang="en-US" smtClean="0"/>
              <a:t>2023/9/10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1C9A3-935D-424C-A7A9-C58347A59032}" type="slidenum">
              <a:rPr kumimoji="1" lang="ja-JP" altLang="en-US" smtClean="0"/>
              <a:t>‹#›</a:t>
            </a:fld>
            <a:endParaRPr kumimoji="1" lang="ja-JP" altLang="en-US"/>
          </a:p>
        </p:txBody>
      </p:sp>
    </p:spTree>
    <p:extLst>
      <p:ext uri="{BB962C8B-B14F-4D97-AF65-F5344CB8AC3E}">
        <p14:creationId xmlns:p14="http://schemas.microsoft.com/office/powerpoint/2010/main" val="35373329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3051C9A3-935D-424C-A7A9-C58347A59032}" type="slidenum">
              <a:rPr kumimoji="1" lang="ja-JP" altLang="en-US" smtClean="0"/>
              <a:t>1</a:t>
            </a:fld>
            <a:endParaRPr kumimoji="1" lang="ja-JP" altLang="en-US"/>
          </a:p>
        </p:txBody>
      </p:sp>
    </p:spTree>
    <p:extLst>
      <p:ext uri="{BB962C8B-B14F-4D97-AF65-F5344CB8AC3E}">
        <p14:creationId xmlns:p14="http://schemas.microsoft.com/office/powerpoint/2010/main" val="42267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51C9A3-935D-424C-A7A9-C58347A59032}" type="slidenum">
              <a:rPr kumimoji="1" lang="ja-JP" altLang="en-US" smtClean="0"/>
              <a:t>2</a:t>
            </a:fld>
            <a:endParaRPr kumimoji="1" lang="ja-JP" altLang="en-US"/>
          </a:p>
        </p:txBody>
      </p:sp>
    </p:spTree>
    <p:extLst>
      <p:ext uri="{BB962C8B-B14F-4D97-AF65-F5344CB8AC3E}">
        <p14:creationId xmlns:p14="http://schemas.microsoft.com/office/powerpoint/2010/main" val="407835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51C9A3-935D-424C-A7A9-C58347A59032}" type="slidenum">
              <a:rPr kumimoji="1" lang="ja-JP" altLang="en-US" smtClean="0"/>
              <a:t>3</a:t>
            </a:fld>
            <a:endParaRPr kumimoji="1" lang="ja-JP" altLang="en-US"/>
          </a:p>
        </p:txBody>
      </p:sp>
    </p:spTree>
    <p:extLst>
      <p:ext uri="{BB962C8B-B14F-4D97-AF65-F5344CB8AC3E}">
        <p14:creationId xmlns:p14="http://schemas.microsoft.com/office/powerpoint/2010/main" val="408157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51C9A3-935D-424C-A7A9-C58347A59032}" type="slidenum">
              <a:rPr kumimoji="1" lang="ja-JP" altLang="en-US" smtClean="0"/>
              <a:t>4</a:t>
            </a:fld>
            <a:endParaRPr kumimoji="1" lang="ja-JP" altLang="en-US"/>
          </a:p>
        </p:txBody>
      </p:sp>
    </p:spTree>
    <p:extLst>
      <p:ext uri="{BB962C8B-B14F-4D97-AF65-F5344CB8AC3E}">
        <p14:creationId xmlns:p14="http://schemas.microsoft.com/office/powerpoint/2010/main" val="3451416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51C9A3-935D-424C-A7A9-C58347A59032}" type="slidenum">
              <a:rPr kumimoji="1" lang="ja-JP" altLang="en-US" smtClean="0"/>
              <a:t>8</a:t>
            </a:fld>
            <a:endParaRPr kumimoji="1" lang="ja-JP" altLang="en-US"/>
          </a:p>
        </p:txBody>
      </p:sp>
    </p:spTree>
    <p:extLst>
      <p:ext uri="{BB962C8B-B14F-4D97-AF65-F5344CB8AC3E}">
        <p14:creationId xmlns:p14="http://schemas.microsoft.com/office/powerpoint/2010/main" val="320177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51C9A3-935D-424C-A7A9-C58347A59032}" type="slidenum">
              <a:rPr kumimoji="1" lang="ja-JP" altLang="en-US" smtClean="0"/>
              <a:t>9</a:t>
            </a:fld>
            <a:endParaRPr kumimoji="1" lang="ja-JP" altLang="en-US"/>
          </a:p>
        </p:txBody>
      </p:sp>
    </p:spTree>
    <p:extLst>
      <p:ext uri="{BB962C8B-B14F-4D97-AF65-F5344CB8AC3E}">
        <p14:creationId xmlns:p14="http://schemas.microsoft.com/office/powerpoint/2010/main" val="248904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51C9A3-935D-424C-A7A9-C58347A59032}" type="slidenum">
              <a:rPr kumimoji="1" lang="ja-JP" altLang="en-US" smtClean="0"/>
              <a:t>10</a:t>
            </a:fld>
            <a:endParaRPr kumimoji="1" lang="ja-JP" altLang="en-US"/>
          </a:p>
        </p:txBody>
      </p:sp>
    </p:spTree>
    <p:extLst>
      <p:ext uri="{BB962C8B-B14F-4D97-AF65-F5344CB8AC3E}">
        <p14:creationId xmlns:p14="http://schemas.microsoft.com/office/powerpoint/2010/main" val="427004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51C9A3-935D-424C-A7A9-C58347A59032}" type="slidenum">
              <a:rPr kumimoji="1" lang="ja-JP" altLang="en-US" smtClean="0"/>
              <a:t>11</a:t>
            </a:fld>
            <a:endParaRPr kumimoji="1" lang="ja-JP" altLang="en-US"/>
          </a:p>
        </p:txBody>
      </p:sp>
    </p:spTree>
    <p:extLst>
      <p:ext uri="{BB962C8B-B14F-4D97-AF65-F5344CB8AC3E}">
        <p14:creationId xmlns:p14="http://schemas.microsoft.com/office/powerpoint/2010/main" val="269327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7A6E5-5FA0-7394-5FB4-DFEC1811DFE4}"/>
              </a:ext>
            </a:extLst>
          </p:cNvPr>
          <p:cNvSpPr>
            <a:spLocks noGrp="1"/>
          </p:cNvSpPr>
          <p:nvPr>
            <p:ph type="ctrTitle"/>
          </p:nvPr>
        </p:nvSpPr>
        <p:spPr>
          <a:xfrm>
            <a:off x="1507067" y="561975"/>
            <a:ext cx="7766936" cy="1819275"/>
          </a:xfrm>
        </p:spPr>
        <p:txBody>
          <a:bodyPr/>
          <a:lstStyle/>
          <a:p>
            <a:r>
              <a:rPr kumimoji="1" lang="ja-JP" altLang="en-US" dirty="0"/>
              <a:t>日常スポーツ活動における下肢の障害</a:t>
            </a:r>
          </a:p>
        </p:txBody>
      </p:sp>
      <p:sp>
        <p:nvSpPr>
          <p:cNvPr id="3" name="字幕 2">
            <a:extLst>
              <a:ext uri="{FF2B5EF4-FFF2-40B4-BE49-F238E27FC236}">
                <a16:creationId xmlns:a16="http://schemas.microsoft.com/office/drawing/2014/main" id="{86C8B5E5-F5DB-2A0A-118A-B4461691BF46}"/>
              </a:ext>
            </a:extLst>
          </p:cNvPr>
          <p:cNvSpPr>
            <a:spLocks noGrp="1"/>
          </p:cNvSpPr>
          <p:nvPr>
            <p:ph type="subTitle" idx="1"/>
          </p:nvPr>
        </p:nvSpPr>
        <p:spPr>
          <a:xfrm>
            <a:off x="0" y="3429000"/>
            <a:ext cx="6877049" cy="2966507"/>
          </a:xfrm>
        </p:spPr>
        <p:txBody>
          <a:bodyPr/>
          <a:lstStyle/>
          <a:p>
            <a:r>
              <a:rPr kumimoji="1" lang="ja-JP" altLang="en-US" dirty="0"/>
              <a:t>ーアスリート自身が判断する整形疾患ー</a:t>
            </a:r>
            <a:endParaRPr lang="en-US" altLang="ja-JP" dirty="0"/>
          </a:p>
          <a:p>
            <a:r>
              <a:rPr kumimoji="1" lang="ja-JP" altLang="en-US" dirty="0"/>
              <a:t>鎌倉市、富士見診療所、濱名哲郎</a:t>
            </a:r>
            <a:endParaRPr kumimoji="1" lang="en-US" altLang="ja-JP" dirty="0"/>
          </a:p>
        </p:txBody>
      </p:sp>
    </p:spTree>
    <p:extLst>
      <p:ext uri="{BB962C8B-B14F-4D97-AF65-F5344CB8AC3E}">
        <p14:creationId xmlns:p14="http://schemas.microsoft.com/office/powerpoint/2010/main" val="43138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DB015B-5269-3DC9-37AF-277D2A81D376}"/>
              </a:ext>
            </a:extLst>
          </p:cNvPr>
          <p:cNvSpPr>
            <a:spLocks noGrp="1"/>
          </p:cNvSpPr>
          <p:nvPr>
            <p:ph type="title"/>
          </p:nvPr>
        </p:nvSpPr>
        <p:spPr>
          <a:xfrm>
            <a:off x="677334" y="609601"/>
            <a:ext cx="8596668" cy="1562100"/>
          </a:xfrm>
        </p:spPr>
        <p:txBody>
          <a:bodyPr>
            <a:normAutofit fontScale="90000"/>
          </a:bodyPr>
          <a:lstStyle/>
          <a:p>
            <a:r>
              <a:rPr kumimoji="1" lang="en-US" altLang="ja-JP" dirty="0"/>
              <a:t>【</a:t>
            </a:r>
            <a:r>
              <a:rPr kumimoji="1" lang="ja-JP" altLang="en-US" dirty="0"/>
              <a:t>解剖</a:t>
            </a:r>
            <a:r>
              <a:rPr kumimoji="1" lang="en-US" altLang="ja-JP" dirty="0"/>
              <a:t>】</a:t>
            </a:r>
            <a:r>
              <a:rPr kumimoji="1" lang="ja-JP" altLang="en-US" dirty="0"/>
              <a:t>大腿四頭筋</a:t>
            </a:r>
            <a:br>
              <a:rPr kumimoji="1" lang="en-US" altLang="ja-JP" dirty="0"/>
            </a:br>
            <a:r>
              <a:rPr kumimoji="1" lang="ja-JP" altLang="en-US" dirty="0"/>
              <a:t>大腿直筋起始；骨盤腸骨外側～脛骨上部停止</a:t>
            </a:r>
            <a:br>
              <a:rPr kumimoji="1" lang="en-US" altLang="ja-JP" dirty="0"/>
            </a:br>
            <a:r>
              <a:rPr kumimoji="1" lang="ja-JP" altLang="en-US" dirty="0"/>
              <a:t>中間広筋；起始大腿骨近位上部～脛骨上部</a:t>
            </a:r>
            <a:br>
              <a:rPr kumimoji="1" lang="en-US" altLang="ja-JP" dirty="0"/>
            </a:br>
            <a:br>
              <a:rPr kumimoji="1" lang="en-US" altLang="ja-JP" dirty="0"/>
            </a:b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2B44AC84-C0AE-1ADB-0654-D1B4180F71AF}"/>
              </a:ext>
            </a:extLst>
          </p:cNvPr>
          <p:cNvSpPr>
            <a:spLocks noGrp="1"/>
          </p:cNvSpPr>
          <p:nvPr>
            <p:ph idx="1"/>
          </p:nvPr>
        </p:nvSpPr>
        <p:spPr>
          <a:xfrm>
            <a:off x="677334" y="2343151"/>
            <a:ext cx="8596668" cy="3698212"/>
          </a:xfrm>
        </p:spPr>
        <p:txBody>
          <a:bodyPr>
            <a:normAutofit fontScale="92500" lnSpcReduction="10000"/>
          </a:bodyPr>
          <a:lstStyle/>
          <a:p>
            <a:pPr marL="0" indent="0">
              <a:buNone/>
            </a:pPr>
            <a:r>
              <a:rPr kumimoji="1" lang="ja-JP" altLang="en-US" dirty="0"/>
              <a:t>大腿二頭筋</a:t>
            </a:r>
            <a:endParaRPr kumimoji="1" lang="en-US" altLang="ja-JP" dirty="0"/>
          </a:p>
          <a:p>
            <a:pPr marL="0" indent="0">
              <a:buNone/>
            </a:pPr>
            <a:r>
              <a:rPr lang="ja-JP" altLang="en-US" dirty="0"/>
              <a:t>　　長頭起始；骨盤下部座骨結節～腓骨頭に停止</a:t>
            </a:r>
            <a:endParaRPr lang="en-US" altLang="ja-JP" dirty="0"/>
          </a:p>
          <a:p>
            <a:pPr marL="0" indent="0">
              <a:buNone/>
            </a:pPr>
            <a:r>
              <a:rPr kumimoji="1" lang="ja-JP" altLang="en-US" dirty="0"/>
              <a:t>　　短頭起始；大腿骨上部外側～腓骨頭に停止</a:t>
            </a:r>
            <a:endParaRPr kumimoji="1" lang="en-US" altLang="ja-JP" dirty="0"/>
          </a:p>
          <a:p>
            <a:pPr marL="0" indent="0">
              <a:buNone/>
            </a:pPr>
            <a:r>
              <a:rPr lang="ja-JP" altLang="en-US" dirty="0"/>
              <a:t>下腿三頭筋</a:t>
            </a:r>
            <a:endParaRPr lang="en-US" altLang="ja-JP" dirty="0"/>
          </a:p>
          <a:p>
            <a:pPr marL="0" indent="0">
              <a:buNone/>
            </a:pPr>
            <a:r>
              <a:rPr kumimoji="1" lang="ja-JP" altLang="en-US" dirty="0"/>
              <a:t>　　腓腹筋；大腿骨遠位の内側と外側頭～アキレス腱～腫骨停止、</a:t>
            </a:r>
            <a:endParaRPr kumimoji="1" lang="en-US" altLang="ja-JP" dirty="0"/>
          </a:p>
          <a:p>
            <a:pPr marL="0" indent="0">
              <a:buNone/>
            </a:pPr>
            <a:r>
              <a:rPr lang="ja-JP" altLang="en-US" dirty="0"/>
              <a:t>　　ヒラメ筋；脛骨近位と腓骨近位～アキレス腱～腫骨停止、</a:t>
            </a:r>
            <a:endParaRPr lang="en-US" altLang="ja-JP" dirty="0"/>
          </a:p>
          <a:p>
            <a:pPr marL="0" indent="0">
              <a:buNone/>
            </a:pPr>
            <a:r>
              <a:rPr kumimoji="1" lang="en-US" altLang="ja-JP" dirty="0"/>
              <a:t>【</a:t>
            </a:r>
            <a:r>
              <a:rPr kumimoji="1" lang="ja-JP" altLang="en-US" dirty="0"/>
              <a:t>参考文献</a:t>
            </a:r>
            <a:r>
              <a:rPr kumimoji="1" lang="en-US" altLang="ja-JP" dirty="0"/>
              <a:t>】</a:t>
            </a:r>
            <a:r>
              <a:rPr kumimoji="1" lang="ja-JP" altLang="en-US" dirty="0"/>
              <a:t>「健康スポーツ医学、実践ガイド」、</a:t>
            </a:r>
            <a:r>
              <a:rPr kumimoji="1" lang="en-US" altLang="ja-JP" dirty="0"/>
              <a:t>2022</a:t>
            </a:r>
            <a:r>
              <a:rPr kumimoji="1" lang="ja-JP" altLang="en-US" dirty="0"/>
              <a:t>年</a:t>
            </a:r>
            <a:r>
              <a:rPr kumimoji="1" lang="en-US" altLang="ja-JP" dirty="0"/>
              <a:t>6</a:t>
            </a:r>
            <a:r>
              <a:rPr kumimoji="1" lang="ja-JP" altLang="en-US" dirty="0"/>
              <a:t>月</a:t>
            </a:r>
            <a:r>
              <a:rPr kumimoji="1" lang="en-US" altLang="ja-JP" dirty="0"/>
              <a:t>11</a:t>
            </a:r>
            <a:r>
              <a:rPr kumimoji="1" lang="ja-JP" altLang="en-US" dirty="0"/>
              <a:t>日、日本医師会集</a:t>
            </a:r>
            <a:endParaRPr kumimoji="1" lang="en-US" altLang="ja-JP" dirty="0"/>
          </a:p>
          <a:p>
            <a:pPr marL="0" indent="0">
              <a:buNone/>
            </a:pPr>
            <a:r>
              <a:rPr lang="ja-JP" altLang="en-US" dirty="0"/>
              <a:t>　　　　　　　　　　　　　　　　　　　　　文光堂、</a:t>
            </a:r>
            <a:r>
              <a:rPr lang="en-US" altLang="ja-JP" dirty="0"/>
              <a:t>P103</a:t>
            </a:r>
            <a:r>
              <a:rPr lang="ja-JP" altLang="en-US" dirty="0"/>
              <a:t>、</a:t>
            </a:r>
            <a:r>
              <a:rPr lang="en-US" altLang="ja-JP" dirty="0"/>
              <a:t>P140</a:t>
            </a:r>
            <a:r>
              <a:rPr lang="ja-JP" altLang="en-US" dirty="0"/>
              <a:t>～</a:t>
            </a:r>
            <a:r>
              <a:rPr lang="en-US" altLang="ja-JP" dirty="0"/>
              <a:t>141</a:t>
            </a:r>
            <a:r>
              <a:rPr lang="ja-JP" altLang="en-US" dirty="0"/>
              <a:t>、</a:t>
            </a:r>
            <a:endParaRPr lang="en-US" altLang="ja-JP" dirty="0"/>
          </a:p>
          <a:p>
            <a:pPr marL="0" indent="0">
              <a:buNone/>
            </a:pPr>
            <a:r>
              <a:rPr kumimoji="1" lang="en-US" altLang="ja-JP" dirty="0"/>
              <a:t>2019</a:t>
            </a:r>
            <a:r>
              <a:rPr kumimoji="1" lang="ja-JP" altLang="en-US" dirty="0"/>
              <a:t>年度神奈川県医師会健康スポーツ医部会、研修会</a:t>
            </a:r>
            <a:endParaRPr kumimoji="1" lang="en-US" altLang="ja-JP" dirty="0"/>
          </a:p>
          <a:p>
            <a:pPr marL="0" indent="0">
              <a:buNone/>
            </a:pPr>
            <a:r>
              <a:rPr kumimoji="1" lang="ja-JP" altLang="en-US" dirty="0"/>
              <a:t>「スポーツにおける筋損傷」、国立スポーツ科学センター、奥脇　透、</a:t>
            </a:r>
            <a:endParaRPr kumimoji="1" lang="en-US" altLang="ja-JP" dirty="0"/>
          </a:p>
        </p:txBody>
      </p:sp>
    </p:spTree>
    <p:extLst>
      <p:ext uri="{BB962C8B-B14F-4D97-AF65-F5344CB8AC3E}">
        <p14:creationId xmlns:p14="http://schemas.microsoft.com/office/powerpoint/2010/main" val="261579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C9EF8B-CA17-7F74-9657-842D126AA30D}"/>
              </a:ext>
            </a:extLst>
          </p:cNvPr>
          <p:cNvSpPr>
            <a:spLocks noGrp="1"/>
          </p:cNvSpPr>
          <p:nvPr>
            <p:ph type="title"/>
          </p:nvPr>
        </p:nvSpPr>
        <p:spPr>
          <a:xfrm>
            <a:off x="677334" y="609599"/>
            <a:ext cx="8596668" cy="1952625"/>
          </a:xfrm>
        </p:spPr>
        <p:txBody>
          <a:bodyPr>
            <a:normAutofit fontScale="90000"/>
          </a:bodyPr>
          <a:lstStyle/>
          <a:p>
            <a:r>
              <a:rPr kumimoji="1" lang="ja-JP" altLang="en-US" dirty="0"/>
              <a:t>サッカーの前十字靭帯受傷形態</a:t>
            </a:r>
            <a:br>
              <a:rPr kumimoji="1" lang="en-US" altLang="ja-JP" dirty="0"/>
            </a:br>
            <a:r>
              <a:rPr kumimoji="1" lang="ja-JP" altLang="en-US" dirty="0"/>
              <a:t>　非接触</a:t>
            </a:r>
            <a:r>
              <a:rPr kumimoji="1" lang="en-US" altLang="ja-JP" dirty="0"/>
              <a:t>69</a:t>
            </a:r>
            <a:r>
              <a:rPr kumimoji="1" lang="ja-JP" altLang="en-US" dirty="0"/>
              <a:t>％、接触損傷</a:t>
            </a:r>
            <a:r>
              <a:rPr kumimoji="1" lang="en-US" altLang="ja-JP" dirty="0"/>
              <a:t>31</a:t>
            </a:r>
            <a:r>
              <a:rPr kumimoji="1" lang="ja-JP" altLang="en-US" dirty="0"/>
              <a:t>％</a:t>
            </a:r>
            <a:br>
              <a:rPr kumimoji="1" lang="en-US" altLang="ja-JP" dirty="0"/>
            </a:br>
            <a:r>
              <a:rPr kumimoji="1" lang="ja-JP" altLang="en-US" dirty="0"/>
              <a:t>　守備時</a:t>
            </a:r>
            <a:r>
              <a:rPr kumimoji="1" lang="en-US" altLang="ja-JP" dirty="0"/>
              <a:t>62</a:t>
            </a:r>
            <a:r>
              <a:rPr kumimoji="1" lang="ja-JP" altLang="en-US" dirty="0"/>
              <a:t>％、攻撃時</a:t>
            </a:r>
            <a:r>
              <a:rPr kumimoji="1" lang="en-US" altLang="ja-JP" dirty="0"/>
              <a:t>38</a:t>
            </a:r>
            <a:r>
              <a:rPr kumimoji="1" lang="ja-JP" altLang="en-US" dirty="0"/>
              <a:t>％</a:t>
            </a:r>
            <a:br>
              <a:rPr kumimoji="1" lang="en-US" altLang="ja-JP" dirty="0"/>
            </a:br>
            <a:r>
              <a:rPr kumimoji="1" lang="ja-JP" altLang="en-US" dirty="0"/>
              <a:t>守備時の後ろ向きの</a:t>
            </a:r>
            <a:r>
              <a:rPr kumimoji="1" lang="en-US" altLang="ja-JP" dirty="0"/>
              <a:t>58</a:t>
            </a:r>
            <a:r>
              <a:rPr kumimoji="1" lang="ja-JP" altLang="en-US" dirty="0"/>
              <a:t>％、前向き移動</a:t>
            </a:r>
            <a:r>
              <a:rPr kumimoji="1" lang="en-US" altLang="ja-JP" dirty="0"/>
              <a:t>42</a:t>
            </a:r>
            <a:r>
              <a:rPr kumimoji="1" lang="ja-JP" altLang="en-US" dirty="0"/>
              <a:t>％</a:t>
            </a:r>
          </a:p>
        </p:txBody>
      </p:sp>
      <p:sp>
        <p:nvSpPr>
          <p:cNvPr id="3" name="コンテンツ プレースホルダー 2">
            <a:extLst>
              <a:ext uri="{FF2B5EF4-FFF2-40B4-BE49-F238E27FC236}">
                <a16:creationId xmlns:a16="http://schemas.microsoft.com/office/drawing/2014/main" id="{D6C3CDB2-AE8C-EF9C-845B-3C8C5AB80885}"/>
              </a:ext>
            </a:extLst>
          </p:cNvPr>
          <p:cNvSpPr>
            <a:spLocks noGrp="1"/>
          </p:cNvSpPr>
          <p:nvPr>
            <p:ph idx="1"/>
          </p:nvPr>
        </p:nvSpPr>
        <p:spPr>
          <a:xfrm>
            <a:off x="677334" y="2819400"/>
            <a:ext cx="8596668" cy="3600450"/>
          </a:xfrm>
        </p:spPr>
        <p:txBody>
          <a:bodyPr/>
          <a:lstStyle/>
          <a:p>
            <a:r>
              <a:rPr kumimoji="1" lang="ja-JP" altLang="en-US" dirty="0"/>
              <a:t>後ろ向き移動をする守備は、ゴールポストから相手所持するボールを遠ざける。</a:t>
            </a:r>
            <a:endParaRPr kumimoji="1" lang="en-US" altLang="ja-JP" dirty="0"/>
          </a:p>
          <a:p>
            <a:pPr marL="0" indent="0">
              <a:buNone/>
            </a:pPr>
            <a:r>
              <a:rPr lang="ja-JP" altLang="en-US" dirty="0"/>
              <a:t>　守備での後ろ移動に対して、ボールを反対の前方向に運ぶ難しい動作が原因。</a:t>
            </a:r>
            <a:endParaRPr lang="en-US" altLang="ja-JP" dirty="0"/>
          </a:p>
          <a:p>
            <a:r>
              <a:rPr kumimoji="1" lang="ja-JP" altLang="en-US" dirty="0"/>
              <a:t>これに対して、バスケットボール７４％とハンドボール９５％は攻撃時に損傷。</a:t>
            </a:r>
            <a:endParaRPr kumimoji="1" lang="en-US" altLang="ja-JP" dirty="0"/>
          </a:p>
          <a:p>
            <a:pPr marL="0" indent="0">
              <a:buNone/>
            </a:pPr>
            <a:r>
              <a:rPr lang="en-US" altLang="ja-JP" dirty="0"/>
              <a:t>【</a:t>
            </a:r>
            <a:r>
              <a:rPr lang="ja-JP" altLang="en-US" dirty="0"/>
              <a:t>参考文献</a:t>
            </a:r>
            <a:r>
              <a:rPr lang="en-US" altLang="ja-JP" dirty="0"/>
              <a:t>】</a:t>
            </a:r>
            <a:r>
              <a:rPr lang="ja-JP" altLang="en-US" dirty="0"/>
              <a:t>「日本男子プロサッカーリーグに、おける試合中の膝前十字靭帯損　　　　　　　　傷の特徴、動画分析を用いた検討」日本臨床スポーツ医学会誌、２０２３</a:t>
            </a:r>
            <a:r>
              <a:rPr lang="en-US" altLang="ja-JP" dirty="0"/>
              <a:t>Vol31No1</a:t>
            </a:r>
            <a:r>
              <a:rPr lang="ja-JP" altLang="en-US" dirty="0"/>
              <a:t>、</a:t>
            </a:r>
            <a:r>
              <a:rPr lang="en-US" altLang="ja-JP" dirty="0"/>
              <a:t>P</a:t>
            </a:r>
            <a:r>
              <a:rPr lang="ja-JP" altLang="en-US" dirty="0"/>
              <a:t>５６～６２、</a:t>
            </a:r>
            <a:r>
              <a:rPr kumimoji="1" lang="ja-JP" altLang="en-US" dirty="0"/>
              <a:t>椎木孝道（船橋整形外科クリニック）、</a:t>
            </a:r>
            <a:endParaRPr kumimoji="1" lang="en-US" altLang="ja-JP" dirty="0"/>
          </a:p>
          <a:p>
            <a:pPr marL="0" indent="0">
              <a:buNone/>
            </a:pPr>
            <a:r>
              <a:rPr lang="ja-JP" altLang="en-US" dirty="0"/>
              <a:t>　　　　　　　　　　　　</a:t>
            </a:r>
            <a:r>
              <a:rPr kumimoji="1" lang="ja-JP" altLang="en-US" dirty="0"/>
              <a:t>高橋達也（トヨタ記念病院整形外科）</a:t>
            </a:r>
            <a:endParaRPr kumimoji="1" lang="en-US" altLang="ja-JP" dirty="0"/>
          </a:p>
          <a:p>
            <a:pPr marL="0" indent="0">
              <a:buNone/>
            </a:pPr>
            <a:r>
              <a:rPr kumimoji="1" lang="ja-JP" altLang="en-US" dirty="0"/>
              <a:t>「日常診療で使える整形知識」整形外科的外傷学各論③④、静岡県西伊豆健育会病院、院長　仲田　和正著、兵庫保険医新聞、</a:t>
            </a:r>
            <a:r>
              <a:rPr kumimoji="1" lang="en-US" altLang="ja-JP" dirty="0"/>
              <a:t>2018</a:t>
            </a:r>
            <a:r>
              <a:rPr kumimoji="1" lang="ja-JP" altLang="en-US" dirty="0"/>
              <a:t>年（</a:t>
            </a:r>
            <a:r>
              <a:rPr kumimoji="1" lang="en-US" altLang="ja-JP" dirty="0"/>
              <a:t>H30</a:t>
            </a:r>
            <a:r>
              <a:rPr kumimoji="1" lang="ja-JP" altLang="en-US" dirty="0"/>
              <a:t>）</a:t>
            </a:r>
            <a:r>
              <a:rPr kumimoji="1" lang="en-US" altLang="ja-JP" dirty="0"/>
              <a:t>9</a:t>
            </a:r>
            <a:r>
              <a:rPr kumimoji="1" lang="ja-JP" altLang="en-US" dirty="0"/>
              <a:t>月</a:t>
            </a:r>
            <a:r>
              <a:rPr kumimoji="1" lang="en-US" altLang="ja-JP" dirty="0"/>
              <a:t>25</a:t>
            </a:r>
            <a:r>
              <a:rPr kumimoji="1" lang="ja-JP" altLang="en-US" dirty="0"/>
              <a:t>日、</a:t>
            </a:r>
            <a:r>
              <a:rPr kumimoji="1" lang="en-US" altLang="ja-JP" dirty="0"/>
              <a:t>12</a:t>
            </a:r>
            <a:r>
              <a:rPr kumimoji="1" lang="ja-JP" altLang="en-US" dirty="0"/>
              <a:t>月</a:t>
            </a:r>
            <a:r>
              <a:rPr kumimoji="1" lang="en-US" altLang="ja-JP" dirty="0"/>
              <a:t>15</a:t>
            </a:r>
            <a:r>
              <a:rPr kumimoji="1" lang="ja-JP" altLang="en-US" dirty="0"/>
              <a:t>日</a:t>
            </a:r>
          </a:p>
        </p:txBody>
      </p:sp>
    </p:spTree>
    <p:extLst>
      <p:ext uri="{BB962C8B-B14F-4D97-AF65-F5344CB8AC3E}">
        <p14:creationId xmlns:p14="http://schemas.microsoft.com/office/powerpoint/2010/main" val="382992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F6C0D7-A87B-3053-DE58-8D12317D372B}"/>
              </a:ext>
            </a:extLst>
          </p:cNvPr>
          <p:cNvSpPr>
            <a:spLocks noGrp="1"/>
          </p:cNvSpPr>
          <p:nvPr>
            <p:ph type="title"/>
          </p:nvPr>
        </p:nvSpPr>
        <p:spPr/>
        <p:txBody>
          <a:bodyPr>
            <a:normAutofit/>
          </a:bodyPr>
          <a:lstStyle/>
          <a:p>
            <a:r>
              <a:rPr kumimoji="1" lang="en-US" altLang="ja-JP" dirty="0"/>
              <a:t>【</a:t>
            </a:r>
            <a:r>
              <a:rPr kumimoji="1" lang="ja-JP" altLang="en-US" dirty="0"/>
              <a:t>目的</a:t>
            </a:r>
            <a:r>
              <a:rPr kumimoji="1" lang="en-US" altLang="ja-JP" dirty="0"/>
              <a:t>】</a:t>
            </a:r>
            <a:r>
              <a:rPr kumimoji="1" lang="ja-JP" altLang="en-US" dirty="0"/>
              <a:t>トレーニング中、歩行、ジョッギング、ランニング大会後の下肢の痛み。</a:t>
            </a:r>
          </a:p>
        </p:txBody>
      </p:sp>
      <p:sp>
        <p:nvSpPr>
          <p:cNvPr id="3" name="コンテンツ プレースホルダー 2">
            <a:extLst>
              <a:ext uri="{FF2B5EF4-FFF2-40B4-BE49-F238E27FC236}">
                <a16:creationId xmlns:a16="http://schemas.microsoft.com/office/drawing/2014/main" id="{EDA632ED-DB78-E0C9-DD55-A64B9D7C179A}"/>
              </a:ext>
            </a:extLst>
          </p:cNvPr>
          <p:cNvSpPr>
            <a:spLocks noGrp="1"/>
          </p:cNvSpPr>
          <p:nvPr>
            <p:ph idx="1"/>
          </p:nvPr>
        </p:nvSpPr>
        <p:spPr>
          <a:xfrm>
            <a:off x="677334" y="2790825"/>
            <a:ext cx="8923866" cy="3250537"/>
          </a:xfrm>
        </p:spPr>
        <p:txBody>
          <a:bodyPr/>
          <a:lstStyle/>
          <a:p>
            <a:r>
              <a:rPr kumimoji="1" lang="en-US" altLang="ja-JP" dirty="0"/>
              <a:t>【</a:t>
            </a:r>
            <a:r>
              <a:rPr kumimoji="1" lang="ja-JP" altLang="en-US" dirty="0"/>
              <a:t>目的</a:t>
            </a:r>
            <a:r>
              <a:rPr kumimoji="1" lang="en-US" altLang="ja-JP" dirty="0"/>
              <a:t>】</a:t>
            </a:r>
            <a:r>
              <a:rPr kumimoji="1" lang="ja-JP" altLang="en-US" dirty="0"/>
              <a:t>下肢のどの疾患か、どの様な動作で発生</a:t>
            </a:r>
            <a:endParaRPr kumimoji="1" lang="en-US" altLang="ja-JP" dirty="0"/>
          </a:p>
          <a:p>
            <a:pPr marL="0" indent="0">
              <a:buNone/>
            </a:pPr>
            <a:r>
              <a:rPr lang="ja-JP" altLang="en-US" dirty="0"/>
              <a:t>　　　アスリート自身が、受傷直後に医療機関への受診の必要か判断</a:t>
            </a:r>
            <a:endParaRPr lang="en-US" altLang="ja-JP" dirty="0"/>
          </a:p>
          <a:p>
            <a:pPr marL="0" indent="0">
              <a:buNone/>
            </a:pPr>
            <a:r>
              <a:rPr lang="ja-JP" altLang="en-US" dirty="0"/>
              <a:t>　　　　</a:t>
            </a:r>
            <a:r>
              <a:rPr kumimoji="1" lang="ja-JP" altLang="en-US" dirty="0"/>
              <a:t>但し骨折疾患は当発表の目的から逸脱しているものと考えて省略</a:t>
            </a:r>
            <a:endParaRPr kumimoji="1" lang="en-US" altLang="ja-JP" dirty="0"/>
          </a:p>
          <a:p>
            <a:r>
              <a:rPr lang="en-US" altLang="ja-JP" dirty="0"/>
              <a:t>【</a:t>
            </a:r>
            <a:r>
              <a:rPr lang="ja-JP" altLang="en-US" dirty="0"/>
              <a:t>方法</a:t>
            </a:r>
            <a:r>
              <a:rPr lang="en-US" altLang="ja-JP" dirty="0"/>
              <a:t>】</a:t>
            </a:r>
            <a:r>
              <a:rPr lang="ja-JP" altLang="en-US" dirty="0"/>
              <a:t>膝関節；内側側副靭帯損傷で前十字靭帯損傷の合併の有無で</a:t>
            </a:r>
            <a:endParaRPr lang="en-US" altLang="ja-JP" dirty="0"/>
          </a:p>
          <a:p>
            <a:pPr marL="0" indent="0">
              <a:buNone/>
            </a:pPr>
            <a:r>
              <a:rPr kumimoji="1" lang="ja-JP" altLang="en-US" dirty="0"/>
              <a:t>　　　　バスケットボールやサッカーの膝をひねるスポーツ損傷（女子に多い）</a:t>
            </a:r>
            <a:endParaRPr kumimoji="1" lang="en-US" altLang="ja-JP" dirty="0"/>
          </a:p>
          <a:p>
            <a:pPr marL="0" indent="0">
              <a:buNone/>
            </a:pPr>
            <a:r>
              <a:rPr lang="ja-JP" altLang="en-US" dirty="0"/>
              <a:t>　　　　脛骨が２～３ｃｍ前方へ引き出され、下腿が大腿より前方に移動する。</a:t>
            </a:r>
            <a:endParaRPr lang="en-US" altLang="ja-JP" dirty="0"/>
          </a:p>
          <a:p>
            <a:pPr marL="0" indent="0">
              <a:buNone/>
            </a:pPr>
            <a:r>
              <a:rPr kumimoji="1" lang="ja-JP" altLang="en-US" dirty="0"/>
              <a:t>　　　　　　　　　　　　　　　　　　　　　➡</a:t>
            </a:r>
            <a:r>
              <a:rPr lang="ja-JP" altLang="en-US" dirty="0"/>
              <a:t>前方引き出し症状</a:t>
            </a:r>
            <a:r>
              <a:rPr kumimoji="1" lang="ja-JP" altLang="en-US" dirty="0"/>
              <a:t>、</a:t>
            </a:r>
          </a:p>
        </p:txBody>
      </p:sp>
    </p:spTree>
    <p:extLst>
      <p:ext uri="{BB962C8B-B14F-4D97-AF65-F5344CB8AC3E}">
        <p14:creationId xmlns:p14="http://schemas.microsoft.com/office/powerpoint/2010/main" val="377426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D389FC-1A6B-B992-16B5-77DCDE3DB6CF}"/>
              </a:ext>
            </a:extLst>
          </p:cNvPr>
          <p:cNvSpPr>
            <a:spLocks noGrp="1"/>
          </p:cNvSpPr>
          <p:nvPr>
            <p:ph type="title"/>
          </p:nvPr>
        </p:nvSpPr>
        <p:spPr>
          <a:xfrm>
            <a:off x="677334" y="609599"/>
            <a:ext cx="8596668" cy="1550989"/>
          </a:xfrm>
        </p:spPr>
        <p:txBody>
          <a:bodyPr>
            <a:normAutofit fontScale="90000"/>
          </a:bodyPr>
          <a:lstStyle/>
          <a:p>
            <a:r>
              <a:rPr kumimoji="1" lang="ja-JP" altLang="en-US" dirty="0"/>
              <a:t>肉離れ；ハムストリング</a:t>
            </a:r>
            <a:r>
              <a:rPr kumimoji="1" lang="en-US" altLang="ja-JP" dirty="0"/>
              <a:t>〈</a:t>
            </a:r>
            <a:r>
              <a:rPr kumimoji="1" lang="ja-JP" altLang="en-US" dirty="0"/>
              <a:t>４１％</a:t>
            </a:r>
            <a:r>
              <a:rPr kumimoji="1" lang="en-US" altLang="ja-JP" dirty="0"/>
              <a:t>〉</a:t>
            </a:r>
            <a:r>
              <a:rPr kumimoji="1" lang="ja-JP" altLang="en-US" dirty="0"/>
              <a:t>大腿二頭筋は膝の屈曲と膝で唯一の下腿外旋</a:t>
            </a:r>
            <a:br>
              <a:rPr kumimoji="1" lang="en-US" altLang="ja-JP" dirty="0"/>
            </a:br>
            <a:r>
              <a:rPr kumimoji="1" lang="ja-JP" altLang="en-US" dirty="0"/>
              <a:t>半腱様筋</a:t>
            </a:r>
            <a:r>
              <a:rPr lang="ja-JP" altLang="en-US" dirty="0"/>
              <a:t>、半腱様筋、</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79275AA8-732C-49B5-9702-DA96A76E738E}"/>
              </a:ext>
            </a:extLst>
          </p:cNvPr>
          <p:cNvSpPr>
            <a:spLocks noGrp="1"/>
          </p:cNvSpPr>
          <p:nvPr>
            <p:ph idx="1"/>
          </p:nvPr>
        </p:nvSpPr>
        <p:spPr/>
        <p:txBody>
          <a:bodyPr/>
          <a:lstStyle/>
          <a:p>
            <a:r>
              <a:rPr kumimoji="1" lang="ja-JP" altLang="en-US" dirty="0"/>
              <a:t>大腿四頭筋</a:t>
            </a:r>
            <a:r>
              <a:rPr kumimoji="1" lang="en-US" altLang="ja-JP" dirty="0"/>
              <a:t>〈</a:t>
            </a:r>
            <a:r>
              <a:rPr kumimoji="1" lang="ja-JP" altLang="en-US" dirty="0"/>
              <a:t>１１％</a:t>
            </a:r>
            <a:r>
              <a:rPr kumimoji="1" lang="en-US" altLang="ja-JP" dirty="0"/>
              <a:t>〉</a:t>
            </a:r>
            <a:r>
              <a:rPr lang="ja-JP" altLang="en-US" dirty="0"/>
              <a:t>；大腿直筋、内側広筋、外側広筋、中間広筋、</a:t>
            </a:r>
            <a:endParaRPr lang="en-US" altLang="ja-JP" dirty="0"/>
          </a:p>
          <a:p>
            <a:pPr marL="0" indent="0">
              <a:buNone/>
            </a:pPr>
            <a:r>
              <a:rPr kumimoji="1" lang="ja-JP" altLang="en-US" dirty="0"/>
              <a:t>　　で膝の伸展</a:t>
            </a:r>
            <a:endParaRPr kumimoji="1" lang="en-US" altLang="ja-JP" dirty="0"/>
          </a:p>
          <a:p>
            <a:r>
              <a:rPr lang="ja-JP" altLang="en-US" dirty="0"/>
              <a:t>下腿三頭筋</a:t>
            </a:r>
            <a:r>
              <a:rPr lang="en-US" altLang="ja-JP" dirty="0"/>
              <a:t>〈</a:t>
            </a:r>
            <a:r>
              <a:rPr lang="ja-JP" altLang="en-US" dirty="0"/>
              <a:t>１５％</a:t>
            </a:r>
            <a:r>
              <a:rPr lang="en-US" altLang="ja-JP" dirty="0"/>
              <a:t>〉</a:t>
            </a:r>
            <a:r>
              <a:rPr lang="ja-JP" altLang="en-US" dirty="0"/>
              <a:t>；腓腹筋は内側と外側に有り、またヒラメ崑は腫骨腱（アキレス腱）に繋がる。</a:t>
            </a:r>
            <a:endParaRPr lang="en-US" altLang="ja-JP" dirty="0"/>
          </a:p>
          <a:p>
            <a:r>
              <a:rPr kumimoji="1" lang="ja-JP" altLang="en-US" dirty="0"/>
              <a:t>アキレス腱断裂；下腿三頭筋に繋がるアキレス腱断裂でつま先立ち不可能だが足底への底屈可能、</a:t>
            </a:r>
            <a:endParaRPr kumimoji="1" lang="en-US" altLang="ja-JP" dirty="0"/>
          </a:p>
          <a:p>
            <a:r>
              <a:rPr lang="ja-JP" altLang="en-US" dirty="0"/>
              <a:t>足関節捻挫；短腓骨筋腱が付着する第</a:t>
            </a:r>
            <a:r>
              <a:rPr lang="en-US" altLang="ja-JP" dirty="0"/>
              <a:t>5</a:t>
            </a:r>
            <a:r>
              <a:rPr lang="ja-JP" altLang="en-US" dirty="0"/>
              <a:t>中足骨近位部の剥離する下駄骨折の合併の有無、</a:t>
            </a:r>
            <a:endParaRPr kumimoji="1" lang="ja-JP" altLang="en-US" dirty="0"/>
          </a:p>
        </p:txBody>
      </p:sp>
    </p:spTree>
    <p:extLst>
      <p:ext uri="{BB962C8B-B14F-4D97-AF65-F5344CB8AC3E}">
        <p14:creationId xmlns:p14="http://schemas.microsoft.com/office/powerpoint/2010/main" val="133897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2CD308-D6F3-3EC0-D4A5-A9AB19466661}"/>
              </a:ext>
            </a:extLst>
          </p:cNvPr>
          <p:cNvSpPr>
            <a:spLocks noGrp="1"/>
          </p:cNvSpPr>
          <p:nvPr>
            <p:ph type="title"/>
          </p:nvPr>
        </p:nvSpPr>
        <p:spPr>
          <a:xfrm>
            <a:off x="677334" y="114300"/>
            <a:ext cx="8596668" cy="1816100"/>
          </a:xfrm>
        </p:spPr>
        <p:txBody>
          <a:bodyPr>
            <a:normAutofit fontScale="90000"/>
          </a:bodyPr>
          <a:lstStyle/>
          <a:p>
            <a:r>
              <a:rPr kumimoji="1" lang="ja-JP" altLang="en-US" dirty="0"/>
              <a:t>大腿二頭筋５５％；膝屈曲し下腿を外旋長頭ー脛骨</a:t>
            </a:r>
            <a:r>
              <a:rPr lang="ja-JP" altLang="en-US" dirty="0"/>
              <a:t>神経</a:t>
            </a:r>
            <a:r>
              <a:rPr lang="en-US" altLang="ja-JP" dirty="0"/>
              <a:t>L5</a:t>
            </a:r>
            <a:r>
              <a:rPr lang="ja-JP" altLang="en-US" dirty="0"/>
              <a:t>～</a:t>
            </a:r>
            <a:r>
              <a:rPr lang="en-US" altLang="ja-JP" dirty="0"/>
              <a:t>S2</a:t>
            </a:r>
            <a:r>
              <a:rPr lang="ja-JP" altLang="en-US" dirty="0"/>
              <a:t>、短頭ー総腓骨</a:t>
            </a:r>
            <a:r>
              <a:rPr lang="en-US" altLang="ja-JP" dirty="0"/>
              <a:t>N</a:t>
            </a:r>
            <a:r>
              <a:rPr lang="ja-JP" altLang="en-US" dirty="0"/>
              <a:t>、</a:t>
            </a:r>
            <a:br>
              <a:rPr lang="en-US" altLang="ja-JP" dirty="0"/>
            </a:br>
            <a:r>
              <a:rPr lang="en-US" altLang="ja-JP" dirty="0"/>
              <a:t>S12</a:t>
            </a:r>
            <a:r>
              <a:rPr lang="ja-JP" altLang="en-US" dirty="0"/>
              <a:t>、半膜様筋１４％、半腱様筋５％ハム内で、</a:t>
            </a:r>
            <a:endParaRPr kumimoji="1" lang="ja-JP" altLang="en-US" dirty="0"/>
          </a:p>
        </p:txBody>
      </p:sp>
      <p:sp>
        <p:nvSpPr>
          <p:cNvPr id="3" name="コンテンツ プレースホルダー 2">
            <a:extLst>
              <a:ext uri="{FF2B5EF4-FFF2-40B4-BE49-F238E27FC236}">
                <a16:creationId xmlns:a16="http://schemas.microsoft.com/office/drawing/2014/main" id="{3677769D-913D-7116-6BD4-3D73C1E46623}"/>
              </a:ext>
            </a:extLst>
          </p:cNvPr>
          <p:cNvSpPr>
            <a:spLocks noGrp="1"/>
          </p:cNvSpPr>
          <p:nvPr>
            <p:ph idx="1"/>
          </p:nvPr>
        </p:nvSpPr>
        <p:spPr/>
        <p:txBody>
          <a:bodyPr/>
          <a:lstStyle/>
          <a:p>
            <a:r>
              <a:rPr kumimoji="1" lang="ja-JP" altLang="en-US" dirty="0"/>
              <a:t>大腿四頭筋；大腿前方の打撲傷では中間広筋が損傷されやすい、膝を伸展するサッカーやラクビーに多い、大腿神経</a:t>
            </a:r>
            <a:r>
              <a:rPr kumimoji="1" lang="en-US" altLang="ja-JP" dirty="0"/>
              <a:t>L2</a:t>
            </a:r>
            <a:r>
              <a:rPr kumimoji="1" lang="ja-JP" altLang="en-US" dirty="0"/>
              <a:t>～４、下肢の内外旋と内外転</a:t>
            </a:r>
            <a:endParaRPr kumimoji="1" lang="en-US" altLang="ja-JP" dirty="0"/>
          </a:p>
          <a:p>
            <a:pPr marL="0" indent="0">
              <a:buNone/>
            </a:pPr>
            <a:r>
              <a:rPr lang="ja-JP" altLang="en-US" dirty="0"/>
              <a:t>　（例）バスケットボールで衝突した相手の膝が当たる。</a:t>
            </a:r>
            <a:endParaRPr lang="en-US" altLang="ja-JP" dirty="0"/>
          </a:p>
          <a:p>
            <a:r>
              <a:rPr kumimoji="1" lang="ja-JP" altLang="en-US" dirty="0"/>
              <a:t>下腿三頭筋；このうちヒラメ筋の損傷は、陸上競技１７％、テニス１４％に発生する。脛骨神経</a:t>
            </a:r>
            <a:r>
              <a:rPr kumimoji="1" lang="en-US" altLang="ja-JP" dirty="0"/>
              <a:t>S12</a:t>
            </a:r>
            <a:r>
              <a:rPr kumimoji="1" lang="ja-JP" altLang="en-US" dirty="0"/>
              <a:t>が三頭筋全てを支配、筋は足首の関節を底屈、</a:t>
            </a:r>
            <a:endParaRPr kumimoji="1" lang="en-US" altLang="ja-JP" dirty="0"/>
          </a:p>
          <a:p>
            <a:pPr marL="0" indent="0">
              <a:buNone/>
            </a:pPr>
            <a:r>
              <a:rPr lang="ja-JP" altLang="en-US" dirty="0"/>
              <a:t>　　アキレス腱断裂；つま先立ち不可能、可能の下腿三頭筋肉離れとの鑑別、</a:t>
            </a:r>
            <a:endParaRPr lang="en-US" altLang="ja-JP" dirty="0"/>
          </a:p>
          <a:p>
            <a:r>
              <a:rPr kumimoji="1" lang="ja-JP" altLang="en-US" dirty="0"/>
              <a:t>足関節捻挫；短腓骨筋腱が付着する第</a:t>
            </a:r>
            <a:r>
              <a:rPr kumimoji="1" lang="en-US" altLang="ja-JP" dirty="0"/>
              <a:t>5</a:t>
            </a:r>
            <a:r>
              <a:rPr kumimoji="1" lang="ja-JP" altLang="en-US" dirty="0"/>
              <a:t>中足骨近位部の剝離する下駄骨折のが合併ありか、</a:t>
            </a:r>
            <a:endParaRPr kumimoji="1" lang="en-US" altLang="ja-JP" dirty="0"/>
          </a:p>
          <a:p>
            <a:pPr marL="0" indent="0">
              <a:buNone/>
            </a:pPr>
            <a:r>
              <a:rPr lang="ja-JP" altLang="en-US" dirty="0"/>
              <a:t>短腓骨筋は足首を回内と底屈、浅腓骨神経</a:t>
            </a:r>
            <a:r>
              <a:rPr lang="en-US" altLang="ja-JP" dirty="0"/>
              <a:t>L5</a:t>
            </a:r>
            <a:r>
              <a:rPr lang="ja-JP" altLang="en-US" dirty="0"/>
              <a:t>～</a:t>
            </a:r>
            <a:r>
              <a:rPr lang="en-US" altLang="ja-JP" dirty="0"/>
              <a:t>S1</a:t>
            </a:r>
            <a:r>
              <a:rPr lang="ja-JP" altLang="en-US" dirty="0"/>
              <a:t>（長腓骨筋も動作は足首の　　　　　　　　　　　　　　　　　　回内と底屈）</a:t>
            </a:r>
            <a:endParaRPr kumimoji="1" lang="ja-JP" altLang="en-US" dirty="0"/>
          </a:p>
        </p:txBody>
      </p:sp>
    </p:spTree>
    <p:extLst>
      <p:ext uri="{BB962C8B-B14F-4D97-AF65-F5344CB8AC3E}">
        <p14:creationId xmlns:p14="http://schemas.microsoft.com/office/powerpoint/2010/main" val="323462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CE344E-A6A3-CF0F-AC23-CBC91E9EA497}"/>
              </a:ext>
            </a:extLst>
          </p:cNvPr>
          <p:cNvSpPr>
            <a:spLocks noGrp="1"/>
          </p:cNvSpPr>
          <p:nvPr>
            <p:ph type="title"/>
          </p:nvPr>
        </p:nvSpPr>
        <p:spPr>
          <a:xfrm>
            <a:off x="1210490" y="1410788"/>
            <a:ext cx="7610665" cy="249645"/>
          </a:xfrm>
        </p:spPr>
        <p:txBody>
          <a:bodyPr>
            <a:normAutofit fontScale="90000"/>
          </a:bodyPr>
          <a:lstStyle/>
          <a:p>
            <a:endParaRPr kumimoji="1" lang="ja-JP" altLang="en-US" dirty="0"/>
          </a:p>
        </p:txBody>
      </p:sp>
      <p:pic>
        <p:nvPicPr>
          <p:cNvPr id="5" name="コンテンツ プレースホルダー 4">
            <a:extLst>
              <a:ext uri="{FF2B5EF4-FFF2-40B4-BE49-F238E27FC236}">
                <a16:creationId xmlns:a16="http://schemas.microsoft.com/office/drawing/2014/main" id="{5BAFE0B9-8037-5F01-47C3-52924BE82074}"/>
              </a:ext>
            </a:extLst>
          </p:cNvPr>
          <p:cNvPicPr>
            <a:picLocks noGrp="1" noChangeAspect="1"/>
          </p:cNvPicPr>
          <p:nvPr>
            <p:ph idx="1"/>
          </p:nvPr>
        </p:nvPicPr>
        <p:blipFill>
          <a:blip r:embed="rId2"/>
          <a:stretch>
            <a:fillRect/>
          </a:stretch>
        </p:blipFill>
        <p:spPr>
          <a:xfrm rot="5400000">
            <a:off x="983653" y="-497908"/>
            <a:ext cx="7339594" cy="8335410"/>
          </a:xfrm>
        </p:spPr>
      </p:pic>
    </p:spTree>
    <p:extLst>
      <p:ext uri="{BB962C8B-B14F-4D97-AF65-F5344CB8AC3E}">
        <p14:creationId xmlns:p14="http://schemas.microsoft.com/office/powerpoint/2010/main" val="284234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1E3B4B-5F8F-B523-AC6B-F4DECA499D69}"/>
              </a:ext>
            </a:extLst>
          </p:cNvPr>
          <p:cNvSpPr>
            <a:spLocks noGrp="1"/>
          </p:cNvSpPr>
          <p:nvPr>
            <p:ph type="title"/>
          </p:nvPr>
        </p:nvSpPr>
        <p:spPr/>
        <p:txBody>
          <a:bodyPr/>
          <a:lstStyle/>
          <a:p>
            <a:endParaRPr kumimoji="1" lang="ja-JP" altLang="en-US" dirty="0"/>
          </a:p>
        </p:txBody>
      </p:sp>
      <p:pic>
        <p:nvPicPr>
          <p:cNvPr id="5" name="コンテンツ プレースホルダー 4">
            <a:extLst>
              <a:ext uri="{FF2B5EF4-FFF2-40B4-BE49-F238E27FC236}">
                <a16:creationId xmlns:a16="http://schemas.microsoft.com/office/drawing/2014/main" id="{337D9374-FFAE-C14D-79D9-1C6105572222}"/>
              </a:ext>
            </a:extLst>
          </p:cNvPr>
          <p:cNvPicPr>
            <a:picLocks noGrp="1" noChangeAspect="1"/>
          </p:cNvPicPr>
          <p:nvPr>
            <p:ph idx="1"/>
          </p:nvPr>
        </p:nvPicPr>
        <p:blipFill>
          <a:blip r:embed="rId2"/>
          <a:stretch>
            <a:fillRect/>
          </a:stretch>
        </p:blipFill>
        <p:spPr>
          <a:xfrm rot="5400000">
            <a:off x="1109800" y="-628443"/>
            <a:ext cx="7602582" cy="8859469"/>
          </a:xfrm>
        </p:spPr>
      </p:pic>
    </p:spTree>
    <p:extLst>
      <p:ext uri="{BB962C8B-B14F-4D97-AF65-F5344CB8AC3E}">
        <p14:creationId xmlns:p14="http://schemas.microsoft.com/office/powerpoint/2010/main" val="416519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A0A86-07B9-593E-E7A1-2C4DE023A9DE}"/>
              </a:ext>
            </a:extLst>
          </p:cNvPr>
          <p:cNvSpPr>
            <a:spLocks noGrp="1"/>
          </p:cNvSpPr>
          <p:nvPr>
            <p:ph type="title"/>
          </p:nvPr>
        </p:nvSpPr>
        <p:spPr>
          <a:xfrm>
            <a:off x="3309257" y="1820092"/>
            <a:ext cx="4432664" cy="267064"/>
          </a:xfrm>
        </p:spPr>
        <p:txBody>
          <a:bodyPr>
            <a:normAutofit fontScale="90000"/>
          </a:bodyPr>
          <a:lstStyle/>
          <a:p>
            <a:endParaRPr kumimoji="1" lang="ja-JP" altLang="en-US" dirty="0"/>
          </a:p>
        </p:txBody>
      </p:sp>
      <p:pic>
        <p:nvPicPr>
          <p:cNvPr id="5" name="コンテンツ プレースホルダー 4">
            <a:extLst>
              <a:ext uri="{FF2B5EF4-FFF2-40B4-BE49-F238E27FC236}">
                <a16:creationId xmlns:a16="http://schemas.microsoft.com/office/drawing/2014/main" id="{D18C2E30-AFF6-BEF2-F7FA-930A869A7A46}"/>
              </a:ext>
            </a:extLst>
          </p:cNvPr>
          <p:cNvPicPr>
            <a:picLocks noGrp="1" noChangeAspect="1"/>
          </p:cNvPicPr>
          <p:nvPr>
            <p:ph idx="1"/>
          </p:nvPr>
        </p:nvPicPr>
        <p:blipFill>
          <a:blip r:embed="rId2"/>
          <a:stretch>
            <a:fillRect/>
          </a:stretch>
        </p:blipFill>
        <p:spPr>
          <a:xfrm rot="5400000">
            <a:off x="1039319" y="-586471"/>
            <a:ext cx="7360830" cy="8533773"/>
          </a:xfrm>
        </p:spPr>
      </p:pic>
    </p:spTree>
    <p:extLst>
      <p:ext uri="{BB962C8B-B14F-4D97-AF65-F5344CB8AC3E}">
        <p14:creationId xmlns:p14="http://schemas.microsoft.com/office/powerpoint/2010/main" val="94711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F85BDC-01AF-01F5-E22B-BBBF6284DA33}"/>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67A39C4F-AAB5-E54A-C8BD-456A76A6E0FB}"/>
              </a:ext>
            </a:extLst>
          </p:cNvPr>
          <p:cNvPicPr>
            <a:picLocks noGrp="1" noChangeAspect="1"/>
          </p:cNvPicPr>
          <p:nvPr>
            <p:ph idx="1"/>
          </p:nvPr>
        </p:nvPicPr>
        <p:blipFill>
          <a:blip r:embed="rId3"/>
          <a:stretch>
            <a:fillRect/>
          </a:stretch>
        </p:blipFill>
        <p:spPr>
          <a:xfrm rot="5400000">
            <a:off x="1560494" y="-1212559"/>
            <a:ext cx="6500949" cy="8926067"/>
          </a:xfrm>
        </p:spPr>
      </p:pic>
    </p:spTree>
    <p:extLst>
      <p:ext uri="{BB962C8B-B14F-4D97-AF65-F5344CB8AC3E}">
        <p14:creationId xmlns:p14="http://schemas.microsoft.com/office/powerpoint/2010/main" val="315211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FA993-58A7-21A8-ECAC-22C7FE2B3270}"/>
              </a:ext>
            </a:extLst>
          </p:cNvPr>
          <p:cNvSpPr>
            <a:spLocks noGrp="1"/>
          </p:cNvSpPr>
          <p:nvPr>
            <p:ph type="title"/>
          </p:nvPr>
        </p:nvSpPr>
        <p:spPr/>
        <p:txBody>
          <a:bodyPr/>
          <a:lstStyle/>
          <a:p>
            <a:r>
              <a:rPr kumimoji="1" lang="en-US" altLang="ja-JP" dirty="0"/>
              <a:t>【</a:t>
            </a:r>
            <a:r>
              <a:rPr kumimoji="1" lang="ja-JP" altLang="en-US" dirty="0"/>
              <a:t>考察</a:t>
            </a:r>
            <a:r>
              <a:rPr kumimoji="1" lang="en-US" altLang="ja-JP" dirty="0"/>
              <a:t>】</a:t>
            </a:r>
            <a:r>
              <a:rPr kumimoji="1" lang="ja-JP" altLang="en-US" dirty="0"/>
              <a:t>十字靭帯損傷の合併の有無は、脛骨；下腿の前方への引き出し現象。</a:t>
            </a:r>
          </a:p>
        </p:txBody>
      </p:sp>
      <p:sp>
        <p:nvSpPr>
          <p:cNvPr id="3" name="コンテンツ プレースホルダー 2">
            <a:extLst>
              <a:ext uri="{FF2B5EF4-FFF2-40B4-BE49-F238E27FC236}">
                <a16:creationId xmlns:a16="http://schemas.microsoft.com/office/drawing/2014/main" id="{48A24966-1991-9A26-C6F3-F759BD2E23AB}"/>
              </a:ext>
            </a:extLst>
          </p:cNvPr>
          <p:cNvSpPr>
            <a:spLocks noGrp="1"/>
          </p:cNvSpPr>
          <p:nvPr>
            <p:ph idx="1"/>
          </p:nvPr>
        </p:nvSpPr>
        <p:spPr>
          <a:xfrm>
            <a:off x="677334" y="2466975"/>
            <a:ext cx="8596668" cy="4057650"/>
          </a:xfrm>
        </p:spPr>
        <p:txBody>
          <a:bodyPr/>
          <a:lstStyle/>
          <a:p>
            <a:r>
              <a:rPr kumimoji="1" lang="ja-JP" altLang="en-US" dirty="0"/>
              <a:t>大腿四頭筋の直達外力に依る大腿直筋の打撲傷では、中間広筋の大腿骨に接した同筋背側が損傷されやすい。</a:t>
            </a:r>
            <a:endParaRPr kumimoji="1" lang="en-US" altLang="ja-JP" dirty="0"/>
          </a:p>
          <a:p>
            <a:pPr marL="0" indent="0">
              <a:buNone/>
            </a:pPr>
            <a:r>
              <a:rPr lang="ja-JP" altLang="en-US" dirty="0"/>
              <a:t>　　大腿直筋がまな板で、大腿骨が包丁で、中間に在る中間広筋が損傷される。</a:t>
            </a:r>
            <a:endParaRPr lang="en-US" altLang="ja-JP" dirty="0"/>
          </a:p>
          <a:p>
            <a:r>
              <a:rPr kumimoji="1" lang="ja-JP" altLang="en-US" dirty="0"/>
              <a:t>大腿四頭筋の肉離れ</a:t>
            </a:r>
            <a:r>
              <a:rPr kumimoji="1" lang="en-US" altLang="ja-JP" dirty="0"/>
              <a:t>〈</a:t>
            </a:r>
            <a:r>
              <a:rPr kumimoji="1" lang="ja-JP" altLang="en-US" dirty="0"/>
              <a:t>全肉離れの１１％</a:t>
            </a:r>
            <a:r>
              <a:rPr kumimoji="1" lang="en-US" altLang="ja-JP" dirty="0"/>
              <a:t>〉</a:t>
            </a:r>
          </a:p>
          <a:p>
            <a:r>
              <a:rPr lang="ja-JP" altLang="en-US" dirty="0"/>
              <a:t>ハムストリング</a:t>
            </a:r>
            <a:r>
              <a:rPr lang="en-US" altLang="ja-JP" dirty="0"/>
              <a:t>〈</a:t>
            </a:r>
            <a:r>
              <a:rPr lang="ja-JP" altLang="en-US" dirty="0"/>
              <a:t>全肉離れの４１％</a:t>
            </a:r>
            <a:r>
              <a:rPr lang="en-US" altLang="ja-JP" dirty="0"/>
              <a:t>〉</a:t>
            </a:r>
            <a:r>
              <a:rPr lang="ja-JP" altLang="en-US" dirty="0"/>
              <a:t>ハムのうち大腿二頭筋長頭５５％</a:t>
            </a:r>
            <a:endParaRPr lang="en-US" altLang="ja-JP" dirty="0"/>
          </a:p>
          <a:p>
            <a:pPr marL="0" indent="0">
              <a:buNone/>
            </a:pPr>
            <a:r>
              <a:rPr kumimoji="1" lang="ja-JP" altLang="en-US" dirty="0"/>
              <a:t>　　で近位損傷が重傷、筋の真ん中、遠位の抹消の損傷あり。</a:t>
            </a:r>
            <a:endParaRPr kumimoji="1" lang="en-US" altLang="ja-JP" dirty="0"/>
          </a:p>
          <a:p>
            <a:r>
              <a:rPr lang="ja-JP" altLang="en-US" dirty="0"/>
              <a:t>下腿三頭筋（全肉離れの１５％）そのうちヒラメ筋１４～１７％</a:t>
            </a:r>
            <a:endParaRPr lang="en-US" altLang="ja-JP" dirty="0"/>
          </a:p>
          <a:p>
            <a:pPr marL="0" indent="0">
              <a:buNone/>
            </a:pPr>
            <a:r>
              <a:rPr lang="ja-JP" altLang="en-US" dirty="0"/>
              <a:t>　　これとアキレス腱断裂；つま先立ち不可能だが、足底への底屈可能。</a:t>
            </a:r>
            <a:endParaRPr lang="en-US" altLang="ja-JP" dirty="0"/>
          </a:p>
          <a:p>
            <a:r>
              <a:rPr lang="ja-JP" altLang="en-US" dirty="0"/>
              <a:t>足関節捻挫；第５中足骨の下駄骨折合併の有無。</a:t>
            </a:r>
            <a:endParaRPr lang="en-US" altLang="ja-JP" dirty="0"/>
          </a:p>
          <a:p>
            <a:endParaRPr kumimoji="1" lang="ja-JP" altLang="en-US" dirty="0"/>
          </a:p>
        </p:txBody>
      </p:sp>
    </p:spTree>
    <p:extLst>
      <p:ext uri="{BB962C8B-B14F-4D97-AF65-F5344CB8AC3E}">
        <p14:creationId xmlns:p14="http://schemas.microsoft.com/office/powerpoint/2010/main" val="3119450971"/>
      </p:ext>
    </p:extLst>
  </p:cSld>
  <p:clrMapOvr>
    <a:masterClrMapping/>
  </p:clrMapOvr>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987</Words>
  <Application>Microsoft Office PowerPoint</Application>
  <PresentationFormat>ワイド画面</PresentationFormat>
  <Paragraphs>60</Paragraphs>
  <Slides>11</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游ゴシック</vt:lpstr>
      <vt:lpstr>Arial</vt:lpstr>
      <vt:lpstr>Trebuchet MS</vt:lpstr>
      <vt:lpstr>Wingdings 3</vt:lpstr>
      <vt:lpstr>ファセット</vt:lpstr>
      <vt:lpstr>日常スポーツ活動における下肢の障害</vt:lpstr>
      <vt:lpstr>【目的】トレーニング中、歩行、ジョッギング、ランニング大会後の下肢の痛み。</vt:lpstr>
      <vt:lpstr>肉離れ；ハムストリング〈４１％〉大腿二頭筋は膝の屈曲と膝で唯一の下腿外旋 半腱様筋、半腱様筋、 </vt:lpstr>
      <vt:lpstr>大腿二頭筋５５％；膝屈曲し下腿を外旋長頭ー脛骨神経L5～S2、短頭ー総腓骨N、 S12、半膜様筋１４％、半腱様筋５％ハム内で、</vt:lpstr>
      <vt:lpstr>PowerPoint プレゼンテーション</vt:lpstr>
      <vt:lpstr>PowerPoint プレゼンテーション</vt:lpstr>
      <vt:lpstr>PowerPoint プレゼンテーション</vt:lpstr>
      <vt:lpstr>PowerPoint プレゼンテーション</vt:lpstr>
      <vt:lpstr>【考察】十字靭帯損傷の合併の有無は、脛骨；下腿の前方への引き出し現象。</vt:lpstr>
      <vt:lpstr>【解剖】大腿四頭筋 大腿直筋起始；骨盤腸骨外側～脛骨上部停止 中間広筋；起始大腿骨近位上部～脛骨上部   </vt:lpstr>
      <vt:lpstr>サッカーの前十字靭帯受傷形態 　非接触69％、接触損傷31％ 　守備時62％、攻撃時38％ 守備時の後ろ向きの58％、前向き移動42％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日常スポーツ活動における下肢の障害</dc:title>
  <dc:creator>yamaz-watch@mopera.net</dc:creator>
  <cp:lastModifiedBy>yamaz-watch@mopera.net</cp:lastModifiedBy>
  <cp:revision>23</cp:revision>
  <dcterms:created xsi:type="dcterms:W3CDTF">2023-08-08T01:22:55Z</dcterms:created>
  <dcterms:modified xsi:type="dcterms:W3CDTF">2023-09-10T06:31:17Z</dcterms:modified>
</cp:coreProperties>
</file>