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67" r:id="rId4"/>
    <p:sldId id="272" r:id="rId5"/>
    <p:sldId id="262" r:id="rId6"/>
    <p:sldId id="276" r:id="rId7"/>
    <p:sldId id="292" r:id="rId8"/>
    <p:sldId id="278" r:id="rId9"/>
    <p:sldId id="293" r:id="rId10"/>
    <p:sldId id="274" r:id="rId11"/>
    <p:sldId id="273" r:id="rId12"/>
    <p:sldId id="261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3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keni-sv20\&#30740;&#31350;\&#23398;&#34899;&#22996;&#21729;&#20250;\&#65288;1&#65289;&#33256;&#24202;&#30740;&#31350;&#20107;&#26989;\&#65288;&#65299;&#65289;&#33256;&#24202;&#30740;&#31350;\&#12304;&#21332;&#20250;&#12305;&#12509;&#12522;&#12501;&#12449;&#12540;&#12510;&#12471;&#12540;\4.&#9733;&#21402;&#21172;&#30465;&#12408;&#12398;&#20225;&#30011;&#26360;&#24540;&#21215;\&#20837;&#21147;&#12487;&#12540;&#12479;&#65288;&#32080;&#26524;&#34920;&#65289;\&#12509;&#12522;&#12501;&#12449;&#12540;&#12510;&#12471;&#12540;&#21402;&#21172;&#30465;&#20107;&#26989;&#12539;&#32080;&#26524;&#34920;&#12487;&#12540;&#12479;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keni-sv20\&#30740;&#31350;\&#23398;&#34899;&#22996;&#21729;&#20250;\&#65288;1&#65289;&#33256;&#24202;&#30740;&#31350;&#20107;&#26989;\&#65288;&#65299;&#65289;&#33256;&#24202;&#30740;&#31350;\&#12304;&#21332;&#20250;&#12305;&#12509;&#12522;&#12501;&#12449;&#12540;&#12510;&#12471;&#12540;\4.&#9733;&#21402;&#21172;&#30465;&#12408;&#12398;&#20225;&#30011;&#26360;&#24540;&#21215;\&#20837;&#21147;&#12487;&#12540;&#12479;&#65288;&#32080;&#26524;&#34920;&#65289;\&#12509;&#12522;&#12501;&#12449;&#12540;&#12510;&#12471;&#12540;&#21402;&#21172;&#30465;&#20107;&#26989;&#12539;&#32080;&#26524;&#34920;&#12487;&#12540;&#12479;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keni-sv20\&#30740;&#31350;\&#23398;&#34899;&#22996;&#21729;&#20250;\&#65288;1&#65289;&#33256;&#24202;&#30740;&#31350;&#20107;&#26989;\&#65288;&#65299;&#65289;&#33256;&#24202;&#30740;&#31350;\&#12304;&#21332;&#20250;&#12305;&#12509;&#12522;&#12501;&#12449;&#12540;&#12510;&#12471;&#12540;\4.&#9733;&#21402;&#21172;&#30465;&#12408;&#12398;&#20225;&#30011;&#26360;&#24540;&#21215;\&#20837;&#21147;&#12487;&#12540;&#12479;&#65288;&#32080;&#26524;&#34920;&#65289;\&#12509;&#12522;&#12501;&#12449;&#12540;&#12510;&#12471;&#12540;&#21402;&#21172;&#30465;&#20107;&#26989;&#12539;&#32080;&#26524;&#34920;&#12487;&#12540;&#12479;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ysClr val="windowText" lastClr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r>
              <a:rPr lang="ja-JP" altLang="en-US" sz="2000" u="none" dirty="0">
                <a:solidFill>
                  <a:sysClr val="windowText" lastClr="000000"/>
                </a:solidFill>
              </a:rPr>
              <a:t>処方の検討</a:t>
            </a:r>
            <a:r>
              <a:rPr lang="en-US" altLang="ja-JP" sz="1800" u="none" dirty="0">
                <a:solidFill>
                  <a:sysClr val="windowText" lastClr="000000"/>
                </a:solidFill>
              </a:rPr>
              <a:t>(n=91)</a:t>
            </a:r>
            <a:endParaRPr lang="ja-JP" altLang="en-US" sz="2000" u="none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25594077625710471"/>
          <c:y val="2.35314027133746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ysClr val="windowText" lastClr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1865546062995348"/>
          <c:y val="0.21654489087140316"/>
          <c:w val="0.76268872290252432"/>
          <c:h val="0.7742794781594696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A8-4E91-935E-4C7BA100B470}"/>
              </c:ext>
            </c:extLst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2A8-4E91-935E-4C7BA100B470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2A8-4E91-935E-4C7BA100B470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2A8-4E91-935E-4C7BA100B470}"/>
              </c:ext>
            </c:extLst>
          </c:dPt>
          <c:dLbls>
            <c:dLbl>
              <c:idx val="0"/>
              <c:layout>
                <c:manualLayout>
                  <c:x val="-0.22271653368116295"/>
                  <c:y val="-0.1437588184416022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defRPr>
                    </a:pPr>
                    <a:fld id="{DF0239DD-AA73-4DE6-8480-05C4BFEF41DE}" type="CATEGORYNAME">
                      <a:rPr lang="ja-JP" altLang="en-US" sz="1800">
                        <a:solidFill>
                          <a:schemeClr val="bg1"/>
                        </a:solidFill>
                      </a:rPr>
                      <a:pPr>
                        <a:defRPr sz="1800">
                          <a:solidFill>
                            <a:schemeClr val="bg1"/>
                          </a:solidFill>
                        </a:defRPr>
                      </a:pPr>
                      <a:t>[分類名]</a:t>
                    </a:fld>
                    <a:endParaRPr lang="ja-JP" altLang="en-US" sz="1800" dirty="0">
                      <a:solidFill>
                        <a:schemeClr val="bg1"/>
                      </a:solidFill>
                    </a:endParaRPr>
                  </a:p>
                  <a:p>
                    <a:pPr>
                      <a:defRPr sz="1800">
                        <a:solidFill>
                          <a:schemeClr val="bg1"/>
                        </a:solidFill>
                      </a:defRPr>
                    </a:pPr>
                    <a:r>
                      <a:rPr lang="ja-JP" altLang="en-US" sz="1800" baseline="0" dirty="0">
                        <a:solidFill>
                          <a:schemeClr val="bg1"/>
                        </a:solidFill>
                      </a:rPr>
                      <a:t> </a:t>
                    </a:r>
                    <a:fld id="{5977A9B4-8BFF-44A7-88D9-55C57B676091}" type="VALUE">
                      <a:rPr lang="ja-JP" altLang="en-US" sz="1800" baseline="0">
                        <a:solidFill>
                          <a:schemeClr val="bg1"/>
                        </a:solidFill>
                      </a:rPr>
                      <a:pPr>
                        <a:defRPr sz="1800">
                          <a:solidFill>
                            <a:schemeClr val="bg1"/>
                          </a:solidFill>
                        </a:defRPr>
                      </a:pPr>
                      <a:t>[値]</a:t>
                    </a:fld>
                    <a:r>
                      <a:rPr lang="en-US" altLang="ja-JP" sz="1800" baseline="0" dirty="0">
                        <a:solidFill>
                          <a:schemeClr val="bg1"/>
                        </a:solidFill>
                      </a:rPr>
                      <a:t> </a:t>
                    </a:r>
                    <a:fld id="{2F5E5F40-C750-4D4A-9159-A7607B43D861}" type="PERCENTAGE">
                      <a:rPr lang="en-US" altLang="ja-JP" sz="1800" baseline="0">
                        <a:solidFill>
                          <a:schemeClr val="bg1"/>
                        </a:solidFill>
                      </a:rPr>
                      <a:pPr>
                        <a:defRPr sz="1800">
                          <a:solidFill>
                            <a:schemeClr val="bg1"/>
                          </a:solidFill>
                        </a:defRPr>
                      </a:pPr>
                      <a:t>[パーセンテージ]</a:t>
                    </a:fld>
                    <a:endParaRPr lang="en-US" altLang="ja-JP" sz="1800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659810195524378"/>
                      <c:h val="0.1907482210574541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2A8-4E91-935E-4C7BA100B470}"/>
                </c:ext>
              </c:extLst>
            </c:dLbl>
            <c:dLbl>
              <c:idx val="1"/>
              <c:layout>
                <c:manualLayout>
                  <c:x val="0.16465125722057053"/>
                  <c:y val="-0.1009432065633325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defRPr>
                    </a:pPr>
                    <a:fld id="{03E303EB-D844-40B3-8D9C-75EF497BF664}" type="CATEGORYNAME">
                      <a:rPr lang="ja-JP" altLang="en-US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[分類名]</a:t>
                    </a:fld>
                    <a:endParaRPr lang="ja-JP" altLang="en-US">
                      <a:solidFill>
                        <a:schemeClr val="bg1"/>
                      </a:solidFill>
                    </a:endParaRPr>
                  </a:p>
                  <a:p>
                    <a:pPr>
                      <a:defRPr sz="1400">
                        <a:solidFill>
                          <a:schemeClr val="bg1"/>
                        </a:solidFill>
                      </a:defRPr>
                    </a:pPr>
                    <a:r>
                      <a:rPr lang="ja-JP" altLang="en-US" baseline="0">
                        <a:solidFill>
                          <a:schemeClr val="bg1"/>
                        </a:solidFill>
                      </a:rPr>
                      <a:t> </a:t>
                    </a:r>
                    <a:fld id="{1423415C-4E2B-4923-BAD0-A23F58546340}" type="VALUE">
                      <a:rPr lang="ja-JP" altLang="en-US" baseline="0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[値]</a:t>
                    </a:fld>
                    <a:r>
                      <a:rPr lang="ja-JP" altLang="en-US" baseline="0">
                        <a:solidFill>
                          <a:schemeClr val="bg1"/>
                        </a:solidFill>
                      </a:rPr>
                      <a:t> </a:t>
                    </a:r>
                    <a:fld id="{5061289C-6A73-4F6F-BF8C-A3B87E9183B6}" type="PERCENTAGE">
                      <a:rPr lang="en-US" altLang="ja-JP" baseline="0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[パーセンテージ]</a:t>
                    </a:fld>
                    <a:endParaRPr lang="ja-JP" altLang="en-US" baseline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050028374710271"/>
                      <c:h val="0.172090042561922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2A8-4E91-935E-4C7BA100B470}"/>
                </c:ext>
              </c:extLst>
            </c:dLbl>
            <c:dLbl>
              <c:idx val="2"/>
              <c:layout>
                <c:manualLayout>
                  <c:x val="0.21851455794951091"/>
                  <c:y val="0.2057325639640959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defRPr>
                    </a:pPr>
                    <a:fld id="{5288AD97-6A6E-4CC5-BFB9-B8942912DEE6}" type="CATEGORYNAME">
                      <a:rPr lang="ja-JP" altLang="en-US" sz="180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[分類名]</a:t>
                    </a:fld>
                    <a:r>
                      <a:rPr lang="ja-JP" altLang="en-US" sz="1800" baseline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ED660E64-93F9-439D-8F84-354A72855C9E}" type="VALUE">
                      <a:rPr lang="ja-JP" altLang="en-US" sz="1800" baseline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[値]</a:t>
                    </a:fld>
                    <a:r>
                      <a:rPr lang="ja-JP" altLang="en-US" sz="1800" baseline="0">
                        <a:solidFill>
                          <a:schemeClr val="tx1"/>
                        </a:solidFill>
                      </a:rPr>
                      <a:t> </a:t>
                    </a:r>
                    <a:fld id="{9BC48DB3-279A-4875-AC17-DAE1DB2CFBC6}" type="PERCENTAGE">
                      <a:rPr lang="en-US" altLang="ja-JP" sz="1800" baseline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[パーセンテージ]</a:t>
                    </a:fld>
                    <a:endParaRPr lang="ja-JP" altLang="en-US" sz="1800" baseline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903252003126016"/>
                      <c:h val="0.2424091975938480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2A8-4E91-935E-4C7BA100B470}"/>
                </c:ext>
              </c:extLst>
            </c:dLbl>
            <c:dLbl>
              <c:idx val="3"/>
              <c:layout>
                <c:manualLayout>
                  <c:x val="-0.22888049752987191"/>
                  <c:y val="8.5977898843886152E-2"/>
                </c:manualLayout>
              </c:layout>
              <c:tx>
                <c:rich>
                  <a:bodyPr/>
                  <a:lstStyle/>
                  <a:p>
                    <a:fld id="{6506D1EE-8A35-4AFE-A290-52EA314E8A2F}" type="CATEGORYNAME">
                      <a:rPr lang="ja-JP" altLang="en-US"/>
                      <a:pPr/>
                      <a:t>[分類名]</a:t>
                    </a:fld>
                    <a:endParaRPr lang="ja-JP" altLang="en-US"/>
                  </a:p>
                  <a:p>
                    <a:r>
                      <a:rPr lang="ja-JP" altLang="en-US" baseline="0"/>
                      <a:t> </a:t>
                    </a:r>
                    <a:fld id="{3E4C28D8-59C9-4868-90FF-B77B02CCAA45}" type="VALUE">
                      <a:rPr lang="ja-JP" altLang="en-US" baseline="0"/>
                      <a:pPr/>
                      <a:t>[値]</a:t>
                    </a:fld>
                    <a:r>
                      <a:rPr lang="ja-JP" altLang="en-US" baseline="0"/>
                      <a:t> </a:t>
                    </a:r>
                    <a:fld id="{8CA84E5A-1794-4397-8FB4-7F86AF010B1D}" type="PERCENTAGE">
                      <a:rPr lang="en-US" altLang="ja-JP" baseline="0"/>
                      <a:pPr/>
                      <a:t>[パーセンテージ]</a:t>
                    </a:fld>
                    <a:endParaRPr lang="ja-JP" alt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41045140611627351"/>
                      <c:h val="0.172090042561922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2A8-4E91-935E-4C7BA100B4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③グラフ!$A$2:$A$5</c:f>
              <c:strCache>
                <c:ptCount val="4"/>
                <c:pt idx="0">
                  <c:v>ａ継続</c:v>
                </c:pt>
                <c:pt idx="1">
                  <c:v>ｂ減量</c:v>
                </c:pt>
                <c:pt idx="2">
                  <c:v>ｃ中止</c:v>
                </c:pt>
                <c:pt idx="3">
                  <c:v>ｄ代替薬へ変更</c:v>
                </c:pt>
              </c:strCache>
            </c:strRef>
          </c:cat>
          <c:val>
            <c:numRef>
              <c:f>③グラフ!$B$2:$B$5</c:f>
              <c:numCache>
                <c:formatCode>General"件"</c:formatCode>
                <c:ptCount val="4"/>
                <c:pt idx="0">
                  <c:v>58</c:v>
                </c:pt>
                <c:pt idx="1">
                  <c:v>9</c:v>
                </c:pt>
                <c:pt idx="2">
                  <c:v>23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2A8-4E91-935E-4C7BA100B47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>
          <a:latin typeface="ＭＳ ゴシック" panose="020B0609070205080204" pitchFamily="49" charset="-128"/>
          <a:ea typeface="ＭＳ ゴシック" panose="020B0609070205080204" pitchFamily="49" charset="-128"/>
        </a:defRPr>
      </a:pPr>
      <a:endParaRPr lang="ja-JP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spc="0" baseline="0">
                <a:solidFill>
                  <a:prstClr val="black">
                    <a:lumMod val="75000"/>
                    <a:lumOff val="25000"/>
                  </a:prst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r>
              <a:rPr lang="ja-JP" altLang="en-US" sz="2000" u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処方見直し後の評価①</a:t>
            </a:r>
            <a:endParaRPr lang="en-US" altLang="ja-JP" sz="2000" u="non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spc="0">
                <a:solidFill>
                  <a:prstClr val="black">
                    <a:lumMod val="75000"/>
                    <a:lumOff val="25000"/>
                  </a:prstClr>
                </a:solidFill>
              </a:defRPr>
            </a:pPr>
            <a:r>
              <a:rPr lang="en-US" altLang="ja-JP" sz="1800" b="1" i="0" baseline="0" dirty="0">
                <a:effectLst/>
              </a:rPr>
              <a:t>(n=33) </a:t>
            </a:r>
            <a:r>
              <a:rPr lang="en-US" altLang="ja-JP" sz="1800" b="1" i="0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※</a:t>
            </a:r>
            <a:r>
              <a:rPr lang="ja-JP" altLang="ja-JP" sz="1800" b="1" i="0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概ね</a:t>
            </a:r>
            <a:r>
              <a:rPr lang="ja-JP" altLang="en-US" sz="1800" b="1" i="0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１ヶ月</a:t>
            </a:r>
            <a:r>
              <a:rPr lang="ja-JP" altLang="ja-JP" sz="1800" b="1" i="0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後</a:t>
            </a:r>
            <a:endParaRPr lang="ja-JP" altLang="ja-JP" sz="20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c:rich>
      </c:tx>
      <c:layout>
        <c:manualLayout>
          <c:xMode val="edge"/>
          <c:yMode val="edge"/>
          <c:x val="0.1823548858739884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000" b="1" i="0" u="none" strike="noStrike" kern="1200" spc="0" baseline="0">
              <a:solidFill>
                <a:prstClr val="black">
                  <a:lumMod val="75000"/>
                  <a:lumOff val="25000"/>
                </a:prst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1865546062995348"/>
          <c:y val="0.21654489087140316"/>
          <c:w val="0.76268872290252432"/>
          <c:h val="0.7742794781594696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shade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47E-4BAF-A955-9099355138ED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47E-4BAF-A955-9099355138ED}"/>
              </c:ext>
            </c:extLst>
          </c:dPt>
          <c:dPt>
            <c:idx val="2"/>
            <c:bubble3D val="0"/>
            <c:spPr>
              <a:solidFill>
                <a:schemeClr val="accent5">
                  <a:tint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47E-4BAF-A955-9099355138ED}"/>
              </c:ext>
            </c:extLst>
          </c:dPt>
          <c:dPt>
            <c:idx val="3"/>
            <c:bubble3D val="0"/>
            <c:spPr>
              <a:solidFill>
                <a:schemeClr val="accent5">
                  <a:tint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47E-4BAF-A955-9099355138ED}"/>
              </c:ext>
            </c:extLst>
          </c:dPt>
          <c:dLbls>
            <c:dLbl>
              <c:idx val="0"/>
              <c:layout>
                <c:manualLayout>
                  <c:x val="-0.16928477418634408"/>
                  <c:y val="0.23255874897620679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defRPr>
                    </a:pPr>
                    <a:fld id="{DF0239DD-AA73-4DE6-8480-05C4BFEF41DE}" type="CATEGORYNAME">
                      <a:rPr lang="ja-JP" altLang="en-US" sz="1400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[分類名]</a:t>
                    </a:fld>
                    <a:endParaRPr lang="ja-JP" altLang="en-US" sz="1400">
                      <a:solidFill>
                        <a:schemeClr val="bg1"/>
                      </a:solidFill>
                    </a:endParaRPr>
                  </a:p>
                  <a:p>
                    <a:pPr>
                      <a:defRPr sz="1400">
                        <a:solidFill>
                          <a:schemeClr val="bg1"/>
                        </a:solidFill>
                      </a:defRPr>
                    </a:pPr>
                    <a:r>
                      <a:rPr lang="ja-JP" altLang="en-US" sz="1400" baseline="0">
                        <a:solidFill>
                          <a:schemeClr val="bg1"/>
                        </a:solidFill>
                      </a:rPr>
                      <a:t> </a:t>
                    </a:r>
                    <a:fld id="{5977A9B4-8BFF-44A7-88D9-55C57B676091}" type="VALUE">
                      <a:rPr lang="ja-JP" altLang="en-US" sz="1400" baseline="0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[値]</a:t>
                    </a:fld>
                    <a:r>
                      <a:rPr lang="ja-JP" altLang="en-US" sz="1400" baseline="0">
                        <a:solidFill>
                          <a:schemeClr val="bg1"/>
                        </a:solidFill>
                      </a:rPr>
                      <a:t> </a:t>
                    </a:r>
                    <a:fld id="{2F5E5F40-C750-4D4A-9159-A7607B43D861}" type="PERCENTAGE">
                      <a:rPr lang="en-US" altLang="ja-JP" sz="1400" baseline="0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[パーセンテージ]</a:t>
                    </a:fld>
                    <a:endParaRPr lang="ja-JP" altLang="en-US" sz="1400" baseline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062876513438363"/>
                      <c:h val="0.1907482210574541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47E-4BAF-A955-9099355138ED}"/>
                </c:ext>
              </c:extLst>
            </c:dLbl>
            <c:dLbl>
              <c:idx val="1"/>
              <c:layout>
                <c:manualLayout>
                  <c:x val="-8.8267735270003665E-3"/>
                  <c:y val="-0.1145837434807743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defRPr>
                    </a:pPr>
                    <a:fld id="{03E303EB-D844-40B3-8D9C-75EF497BF664}" type="CATEGORYNAME">
                      <a:rPr lang="ja-JP" altLang="en-US">
                        <a:solidFill>
                          <a:schemeClr val="bg1"/>
                        </a:solidFill>
                      </a:rPr>
                      <a:pPr>
                        <a:defRPr sz="1600">
                          <a:solidFill>
                            <a:schemeClr val="bg1"/>
                          </a:solidFill>
                        </a:defRPr>
                      </a:pPr>
                      <a:t>[分類名]</a:t>
                    </a:fld>
                    <a:endParaRPr lang="ja-JP" altLang="en-US">
                      <a:solidFill>
                        <a:schemeClr val="bg1"/>
                      </a:solidFill>
                    </a:endParaRPr>
                  </a:p>
                  <a:p>
                    <a:pPr>
                      <a:defRPr sz="1600">
                        <a:solidFill>
                          <a:schemeClr val="bg1"/>
                        </a:solidFill>
                      </a:defRPr>
                    </a:pPr>
                    <a:r>
                      <a:rPr lang="ja-JP" altLang="en-US" baseline="0">
                        <a:solidFill>
                          <a:schemeClr val="bg1"/>
                        </a:solidFill>
                      </a:rPr>
                      <a:t> </a:t>
                    </a:r>
                    <a:fld id="{1423415C-4E2B-4923-BAD0-A23F58546340}" type="VALUE">
                      <a:rPr lang="ja-JP" altLang="en-US" baseline="0">
                        <a:solidFill>
                          <a:schemeClr val="bg1"/>
                        </a:solidFill>
                      </a:rPr>
                      <a:pPr>
                        <a:defRPr sz="1600">
                          <a:solidFill>
                            <a:schemeClr val="bg1"/>
                          </a:solidFill>
                        </a:defRPr>
                      </a:pPr>
                      <a:t>[値]</a:t>
                    </a:fld>
                    <a:r>
                      <a:rPr lang="ja-JP" altLang="en-US" baseline="0">
                        <a:solidFill>
                          <a:schemeClr val="bg1"/>
                        </a:solidFill>
                      </a:rPr>
                      <a:t> </a:t>
                    </a:r>
                    <a:fld id="{5061289C-6A73-4F6F-BF8C-A3B87E9183B6}" type="PERCENTAGE">
                      <a:rPr lang="en-US" altLang="ja-JP" baseline="0">
                        <a:solidFill>
                          <a:schemeClr val="bg1"/>
                        </a:solidFill>
                      </a:rPr>
                      <a:pPr>
                        <a:defRPr sz="1600">
                          <a:solidFill>
                            <a:schemeClr val="bg1"/>
                          </a:solidFill>
                        </a:defRPr>
                      </a:pPr>
                      <a:t>[パーセンテージ]</a:t>
                    </a:fld>
                    <a:endParaRPr lang="ja-JP" altLang="en-US" baseline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479964034952172"/>
                      <c:h val="0.2854600113741762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47E-4BAF-A955-9099355138ED}"/>
                </c:ext>
              </c:extLst>
            </c:dLbl>
            <c:dLbl>
              <c:idx val="2"/>
              <c:layout>
                <c:manualLayout>
                  <c:x val="0.14434670639718675"/>
                  <c:y val="0.2020921496019690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defRPr>
                    </a:pPr>
                    <a:fld id="{5288AD97-6A6E-4CC5-BFB9-B8942912DEE6}" type="CATEGORYNAME">
                      <a:rPr lang="ja-JP" altLang="en-US" sz="1600">
                        <a:solidFill>
                          <a:schemeClr val="tx1"/>
                        </a:solidFill>
                      </a:rPr>
                      <a:pPr>
                        <a:defRPr sz="1600"/>
                      </a:pPr>
                      <a:t>[分類名]</a:t>
                    </a:fld>
                    <a:r>
                      <a:rPr lang="ja-JP" altLang="en-US" sz="1600" baseline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600"/>
                    </a:pPr>
                    <a:fld id="{ED660E64-93F9-439D-8F84-354A72855C9E}" type="VALUE">
                      <a:rPr lang="ja-JP" altLang="en-US" sz="1600" baseline="0">
                        <a:solidFill>
                          <a:schemeClr val="tx1"/>
                        </a:solidFill>
                      </a:rPr>
                      <a:pPr>
                        <a:defRPr sz="1600"/>
                      </a:pPr>
                      <a:t>[値]</a:t>
                    </a:fld>
                    <a:r>
                      <a:rPr lang="ja-JP" altLang="en-US" sz="1600" baseline="0">
                        <a:solidFill>
                          <a:schemeClr val="tx1"/>
                        </a:solidFill>
                      </a:rPr>
                      <a:t> </a:t>
                    </a:r>
                    <a:fld id="{9BC48DB3-279A-4875-AC17-DAE1DB2CFBC6}" type="PERCENTAGE">
                      <a:rPr lang="en-US" altLang="ja-JP" sz="1600" baseline="0">
                        <a:solidFill>
                          <a:schemeClr val="tx1"/>
                        </a:solidFill>
                      </a:rPr>
                      <a:pPr>
                        <a:defRPr sz="1600"/>
                      </a:pPr>
                      <a:t>[パーセンテージ]</a:t>
                    </a:fld>
                    <a:endParaRPr lang="ja-JP" altLang="en-US" sz="1600" baseline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47E-4BAF-A955-9099355138E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506D1EE-8A35-4AFE-A290-52EA314E8A2F}" type="CATEGORYNAME">
                      <a:rPr lang="ja-JP" altLang="en-US"/>
                      <a:pPr/>
                      <a:t>[分類名]</a:t>
                    </a:fld>
                    <a:endParaRPr lang="ja-JP" altLang="en-US"/>
                  </a:p>
                  <a:p>
                    <a:r>
                      <a:rPr lang="ja-JP" altLang="en-US" baseline="0"/>
                      <a:t> </a:t>
                    </a:r>
                    <a:fld id="{3E4C28D8-59C9-4868-90FF-B77B02CCAA45}" type="VALUE">
                      <a:rPr lang="ja-JP" altLang="en-US" baseline="0"/>
                      <a:pPr/>
                      <a:t>[値]</a:t>
                    </a:fld>
                    <a:r>
                      <a:rPr lang="ja-JP" altLang="en-US" baseline="0"/>
                      <a:t> </a:t>
                    </a:r>
                    <a:fld id="{8CA84E5A-1794-4397-8FB4-7F86AF010B1D}" type="PERCENTAGE">
                      <a:rPr lang="en-US" altLang="ja-JP" baseline="0"/>
                      <a:pPr/>
                      <a:t>[パーセンテージ]</a:t>
                    </a:fld>
                    <a:endParaRPr lang="ja-JP" altLang="en-US" baseline="0"/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47E-4BAF-A955-9099355138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③グラフ!$A$10:$A$12</c:f>
              <c:strCache>
                <c:ptCount val="3"/>
                <c:pt idx="0">
                  <c:v>症状が改善</c:v>
                </c:pt>
                <c:pt idx="1">
                  <c:v>変わらない</c:v>
                </c:pt>
                <c:pt idx="2">
                  <c:v>悪化</c:v>
                </c:pt>
              </c:strCache>
            </c:strRef>
          </c:cat>
          <c:val>
            <c:numRef>
              <c:f>③グラフ!$B$10:$B$12</c:f>
              <c:numCache>
                <c:formatCode>General"件"</c:formatCode>
                <c:ptCount val="3"/>
                <c:pt idx="0">
                  <c:v>5</c:v>
                </c:pt>
                <c:pt idx="1">
                  <c:v>23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47E-4BAF-A955-9099355138E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 b="1">
          <a:latin typeface="ＭＳ ゴシック" panose="020B0609070205080204" pitchFamily="49" charset="-128"/>
          <a:ea typeface="ＭＳ ゴシック" panose="020B0609070205080204" pitchFamily="49" charset="-128"/>
        </a:defRPr>
      </a:pPr>
      <a:endParaRPr lang="ja-JP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ysClr val="windowText" lastClr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r>
              <a:rPr lang="ja-JP" altLang="en-US" sz="2000" u="none" dirty="0">
                <a:solidFill>
                  <a:sysClr val="windowText" lastClr="000000"/>
                </a:solidFill>
              </a:rPr>
              <a:t>処方見直し後の評価②</a:t>
            </a:r>
            <a:endParaRPr lang="en-US" altLang="ja-JP" sz="2000" u="none" dirty="0">
              <a:solidFill>
                <a:sysClr val="windowText" lastClr="000000"/>
              </a:solidFill>
            </a:endParaRPr>
          </a:p>
          <a:p>
            <a:pPr>
              <a:defRPr sz="2000" spc="0">
                <a:solidFill>
                  <a:sysClr val="windowText" lastClr="000000"/>
                </a:solidFill>
              </a:defRPr>
            </a:pPr>
            <a:r>
              <a:rPr lang="en-US" altLang="ja-JP" sz="2000" u="none" dirty="0">
                <a:solidFill>
                  <a:sysClr val="windowText" lastClr="000000"/>
                </a:solidFill>
              </a:rPr>
              <a:t>(n=28)</a:t>
            </a:r>
            <a:r>
              <a:rPr lang="ja-JP" altLang="en-US" sz="2000" u="none" baseline="0" dirty="0">
                <a:solidFill>
                  <a:sysClr val="windowText" lastClr="000000"/>
                </a:solidFill>
              </a:rPr>
              <a:t> </a:t>
            </a:r>
            <a:r>
              <a:rPr lang="en-US" altLang="ja-JP" sz="1800" u="none" dirty="0">
                <a:solidFill>
                  <a:sysClr val="windowText" lastClr="000000"/>
                </a:solidFill>
              </a:rPr>
              <a:t>※</a:t>
            </a:r>
            <a:r>
              <a:rPr lang="ja-JP" altLang="en-US" sz="1800" u="none" dirty="0">
                <a:solidFill>
                  <a:sysClr val="windowText" lastClr="000000"/>
                </a:solidFill>
              </a:rPr>
              <a:t>概ね２ヶ月後</a:t>
            </a:r>
            <a:endParaRPr lang="en-US" altLang="ja-JP" sz="2000" u="none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9412391724332217"/>
          <c:y val="1.3596599533298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ysClr val="windowText" lastClr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1865546062995348"/>
          <c:y val="0.21654489087140316"/>
          <c:w val="0.76268872290252432"/>
          <c:h val="0.7742794781594696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F07-4C95-A626-639209582937}"/>
              </c:ext>
            </c:extLst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F07-4C95-A626-639209582937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F07-4C95-A626-639209582937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F07-4C95-A626-639209582937}"/>
              </c:ext>
            </c:extLst>
          </c:dPt>
          <c:dLbls>
            <c:dLbl>
              <c:idx val="0"/>
              <c:layout>
                <c:manualLayout>
                  <c:x val="-6.9064637698014478E-2"/>
                  <c:y val="0.21719917820142509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defRPr>
                    </a:pPr>
                    <a:fld id="{DF0239DD-AA73-4DE6-8480-05C4BFEF41DE}" type="CATEGORYNAME">
                      <a:rPr lang="ja-JP" altLang="en-US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[分類名]</a:t>
                    </a:fld>
                    <a:r>
                      <a:rPr lang="ja-JP" altLang="en-US" baseline="0" dirty="0">
                        <a:solidFill>
                          <a:schemeClr val="bg1"/>
                        </a:solidFill>
                      </a:rPr>
                      <a:t> </a:t>
                    </a:r>
                  </a:p>
                  <a:p>
                    <a:pPr>
                      <a:defRPr sz="1400">
                        <a:solidFill>
                          <a:schemeClr val="bg1"/>
                        </a:solidFill>
                      </a:defRPr>
                    </a:pPr>
                    <a:fld id="{5977A9B4-8BFF-44A7-88D9-55C57B676091}" type="VALUE">
                      <a:rPr lang="ja-JP" altLang="en-US" baseline="0" smtClean="0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[値]</a:t>
                    </a:fld>
                    <a:r>
                      <a:rPr lang="ja-JP" altLang="en-US" baseline="0" dirty="0">
                        <a:solidFill>
                          <a:schemeClr val="bg1"/>
                        </a:solidFill>
                      </a:rPr>
                      <a:t> </a:t>
                    </a:r>
                    <a:fld id="{2F5E5F40-C750-4D4A-9159-A7607B43D861}" type="PERCENTAGE">
                      <a:rPr lang="en-US" altLang="ja-JP" baseline="0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[パーセンテージ]</a:t>
                    </a:fld>
                    <a:endParaRPr lang="ja-JP" alt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11084203480992"/>
                      <c:h val="0.2172410295376561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F07-4C95-A626-639209582937}"/>
                </c:ext>
              </c:extLst>
            </c:dLbl>
            <c:dLbl>
              <c:idx val="1"/>
              <c:layout>
                <c:manualLayout>
                  <c:x val="-0.27464679584645857"/>
                  <c:y val="-0.1533118748538136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defRPr>
                    </a:pPr>
                    <a:fld id="{03E303EB-D844-40B3-8D9C-75EF497BF664}" type="CATEGORYNAME">
                      <a:rPr lang="ja-JP" altLang="en-US" sz="1600">
                        <a:solidFill>
                          <a:schemeClr val="bg1"/>
                        </a:solidFill>
                      </a:rPr>
                      <a:pPr>
                        <a:defRPr sz="1600">
                          <a:solidFill>
                            <a:schemeClr val="bg1"/>
                          </a:solidFill>
                        </a:defRPr>
                      </a:pPr>
                      <a:t>[分類名]</a:t>
                    </a:fld>
                    <a:endParaRPr lang="ja-JP" altLang="en-US" sz="1600">
                      <a:solidFill>
                        <a:schemeClr val="bg1"/>
                      </a:solidFill>
                    </a:endParaRPr>
                  </a:p>
                  <a:p>
                    <a:pPr>
                      <a:defRPr sz="1600">
                        <a:solidFill>
                          <a:schemeClr val="bg1"/>
                        </a:solidFill>
                      </a:defRPr>
                    </a:pPr>
                    <a:r>
                      <a:rPr lang="ja-JP" altLang="en-US" sz="1600" baseline="0">
                        <a:solidFill>
                          <a:schemeClr val="bg1"/>
                        </a:solidFill>
                      </a:rPr>
                      <a:t> </a:t>
                    </a:r>
                    <a:fld id="{1423415C-4E2B-4923-BAD0-A23F58546340}" type="VALUE">
                      <a:rPr lang="ja-JP" altLang="en-US" sz="1600" baseline="0">
                        <a:solidFill>
                          <a:schemeClr val="bg1"/>
                        </a:solidFill>
                      </a:rPr>
                      <a:pPr>
                        <a:defRPr sz="1600">
                          <a:solidFill>
                            <a:schemeClr val="bg1"/>
                          </a:solidFill>
                        </a:defRPr>
                      </a:pPr>
                      <a:t>[値]</a:t>
                    </a:fld>
                    <a:r>
                      <a:rPr lang="ja-JP" altLang="en-US" sz="1600" baseline="0">
                        <a:solidFill>
                          <a:schemeClr val="bg1"/>
                        </a:solidFill>
                      </a:rPr>
                      <a:t> </a:t>
                    </a:r>
                    <a:fld id="{5061289C-6A73-4F6F-BF8C-A3B87E9183B6}" type="PERCENTAGE">
                      <a:rPr lang="en-US" altLang="ja-JP" sz="1600" baseline="0">
                        <a:solidFill>
                          <a:schemeClr val="bg1"/>
                        </a:solidFill>
                      </a:rPr>
                      <a:pPr>
                        <a:defRPr sz="1600">
                          <a:solidFill>
                            <a:schemeClr val="bg1"/>
                          </a:solidFill>
                        </a:defRPr>
                      </a:pPr>
                      <a:t>[パーセンテージ]</a:t>
                    </a:fld>
                    <a:endParaRPr lang="ja-JP" altLang="en-US" sz="1600" baseline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171029973267153"/>
                      <c:h val="0.1820248902021719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F07-4C95-A626-639209582937}"/>
                </c:ext>
              </c:extLst>
            </c:dLbl>
            <c:dLbl>
              <c:idx val="2"/>
              <c:layout>
                <c:manualLayout>
                  <c:x val="0.16562803420339992"/>
                  <c:y val="-4.352017456048926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defRPr>
                    </a:pPr>
                    <a:fld id="{5288AD97-6A6E-4CC5-BFB9-B8942912DEE6}" type="CATEGORYNAME">
                      <a:rPr lang="ja-JP" altLang="en-US">
                        <a:solidFill>
                          <a:schemeClr val="tx1"/>
                        </a:solidFill>
                      </a:rPr>
                      <a:pPr>
                        <a:defRPr sz="1400"/>
                      </a:pPr>
                      <a:t>[分類名]</a:t>
                    </a:fld>
                    <a:r>
                      <a:rPr lang="ja-JP" altLang="en-US" baseline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400"/>
                    </a:pPr>
                    <a:fld id="{ED660E64-93F9-439D-8F84-354A72855C9E}" type="VALUE">
                      <a:rPr lang="ja-JP" altLang="en-US" baseline="0">
                        <a:solidFill>
                          <a:schemeClr val="tx1"/>
                        </a:solidFill>
                      </a:rPr>
                      <a:pPr>
                        <a:defRPr sz="1400"/>
                      </a:pPr>
                      <a:t>[値]</a:t>
                    </a:fld>
                    <a:r>
                      <a:rPr lang="ja-JP" altLang="en-US" baseline="0">
                        <a:solidFill>
                          <a:schemeClr val="tx1"/>
                        </a:solidFill>
                      </a:rPr>
                      <a:t> </a:t>
                    </a:r>
                    <a:fld id="{9BC48DB3-279A-4875-AC17-DAE1DB2CFBC6}" type="PERCENTAGE">
                      <a:rPr lang="en-US" altLang="ja-JP" baseline="0">
                        <a:solidFill>
                          <a:schemeClr val="tx1"/>
                        </a:solidFill>
                      </a:rPr>
                      <a:pPr>
                        <a:defRPr sz="1400"/>
                      </a:pPr>
                      <a:t>[パーセンテージ]</a:t>
                    </a:fld>
                    <a:endParaRPr lang="ja-JP" altLang="en-US" baseline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F07-4C95-A626-639209582937}"/>
                </c:ext>
              </c:extLst>
            </c:dLbl>
            <c:dLbl>
              <c:idx val="3"/>
              <c:layout>
                <c:manualLayout>
                  <c:x val="0.21735941393930563"/>
                  <c:y val="0.2731638019579123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defRPr>
                    </a:pPr>
                    <a:fld id="{6506D1EE-8A35-4AFE-A290-52EA314E8A2F}" type="CATEGORYNAME">
                      <a:rPr lang="ja-JP" altLang="en-US" sz="1600">
                        <a:solidFill>
                          <a:schemeClr val="tx1"/>
                        </a:solidFill>
                      </a:rPr>
                      <a:pPr>
                        <a:defRPr sz="1600"/>
                      </a:pPr>
                      <a:t>[分類名]</a:t>
                    </a:fld>
                    <a:endParaRPr lang="ja-JP" altLang="en-US" sz="1600">
                      <a:solidFill>
                        <a:schemeClr val="tx1"/>
                      </a:solidFill>
                    </a:endParaRPr>
                  </a:p>
                  <a:p>
                    <a:pPr>
                      <a:defRPr sz="1600"/>
                    </a:pPr>
                    <a:r>
                      <a:rPr lang="ja-JP" altLang="en-US" sz="1600" baseline="0">
                        <a:solidFill>
                          <a:schemeClr val="tx1"/>
                        </a:solidFill>
                      </a:rPr>
                      <a:t> </a:t>
                    </a:r>
                    <a:fld id="{3E4C28D8-59C9-4868-90FF-B77B02CCAA45}" type="VALUE">
                      <a:rPr lang="ja-JP" altLang="en-US" sz="1600" baseline="0">
                        <a:solidFill>
                          <a:schemeClr val="tx1"/>
                        </a:solidFill>
                      </a:rPr>
                      <a:pPr>
                        <a:defRPr sz="1600"/>
                      </a:pPr>
                      <a:t>[値]</a:t>
                    </a:fld>
                    <a:r>
                      <a:rPr lang="ja-JP" altLang="en-US" sz="1600" baseline="0">
                        <a:solidFill>
                          <a:schemeClr val="tx1"/>
                        </a:solidFill>
                      </a:rPr>
                      <a:t> </a:t>
                    </a:r>
                    <a:fld id="{8CA84E5A-1794-4397-8FB4-7F86AF010B1D}" type="PERCENTAGE">
                      <a:rPr lang="en-US" altLang="ja-JP" sz="1600" baseline="0">
                        <a:solidFill>
                          <a:schemeClr val="tx1"/>
                        </a:solidFill>
                      </a:rPr>
                      <a:pPr>
                        <a:defRPr sz="1600"/>
                      </a:pPr>
                      <a:t>[パーセンテージ]</a:t>
                    </a:fld>
                    <a:endParaRPr lang="ja-JP" altLang="en-US" sz="1600" baseline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949254624152046"/>
                      <c:h val="0.2854600113741762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F07-4C95-A626-6392095829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③グラフ!$A$18:$A$21</c:f>
              <c:strCache>
                <c:ptCount val="4"/>
                <c:pt idx="0">
                  <c:v>改善</c:v>
                </c:pt>
                <c:pt idx="1">
                  <c:v>変わらない</c:v>
                </c:pt>
                <c:pt idx="2">
                  <c:v>悪化</c:v>
                </c:pt>
                <c:pt idx="3">
                  <c:v>来院なし</c:v>
                </c:pt>
              </c:strCache>
            </c:strRef>
          </c:cat>
          <c:val>
            <c:numRef>
              <c:f>③グラフ!$B$18:$B$21</c:f>
              <c:numCache>
                <c:formatCode>General"件"</c:formatCode>
                <c:ptCount val="4"/>
                <c:pt idx="0">
                  <c:v>2</c:v>
                </c:pt>
                <c:pt idx="1">
                  <c:v>17</c:v>
                </c:pt>
                <c:pt idx="2">
                  <c:v>2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F07-4C95-A626-63920958293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 b="1">
          <a:latin typeface="ＭＳ ゴシック" panose="020B0609070205080204" pitchFamily="49" charset="-128"/>
          <a:ea typeface="ＭＳ ゴシック" panose="020B0609070205080204" pitchFamily="49" charset="-128"/>
        </a:defRPr>
      </a:pPr>
      <a:endParaRPr lang="ja-JP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0.23539</cdr:y>
    </cdr:from>
    <cdr:to>
      <cdr:x>0.23888</cdr:x>
      <cdr:y>0.39341</cdr:y>
    </cdr:to>
    <cdr:sp macro="" textlink="">
      <cdr:nvSpPr>
        <cdr:cNvPr id="3" name="テキスト ボックス 5">
          <a:extLst xmlns:a="http://schemas.openxmlformats.org/drawingml/2006/main">
            <a:ext uri="{FF2B5EF4-FFF2-40B4-BE49-F238E27FC236}">
              <a16:creationId xmlns:a16="http://schemas.microsoft.com/office/drawing/2014/main" id="{FB85BC6D-E59E-4590-8CCB-DB2CE21A8465}"/>
            </a:ext>
          </a:extLst>
        </cdr:cNvPr>
        <cdr:cNvSpPr txBox="1"/>
      </cdr:nvSpPr>
      <cdr:spPr>
        <a:xfrm xmlns:a="http://schemas.openxmlformats.org/drawingml/2006/main">
          <a:off x="-1723773" y="902717"/>
          <a:ext cx="1030709" cy="6060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kumimoji="1" lang="en-US" altLang="ja-JP" sz="3200" b="1" dirty="0">
              <a:solidFill>
                <a:srgbClr val="C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rPr>
            <a:t>36</a:t>
          </a:r>
          <a:r>
            <a:rPr kumimoji="1" lang="ja-JP" altLang="en-US" sz="3200" b="1" dirty="0">
              <a:solidFill>
                <a:srgbClr val="C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rPr>
            <a:t>％</a:t>
          </a:r>
        </a:p>
      </cdr:txBody>
    </cdr:sp>
  </cdr:relSizeAnchor>
  <cdr:relSizeAnchor xmlns:cdr="http://schemas.openxmlformats.org/drawingml/2006/chartDrawing">
    <cdr:from>
      <cdr:x>0.49623</cdr:x>
      <cdr:y>0.56417</cdr:y>
    </cdr:from>
    <cdr:to>
      <cdr:x>0.78336</cdr:x>
      <cdr:y>0.79764</cdr:y>
    </cdr:to>
    <cdr:sp macro="" textlink="">
      <cdr:nvSpPr>
        <cdr:cNvPr id="4" name="楕円 3">
          <a:extLst xmlns:a="http://schemas.openxmlformats.org/drawingml/2006/main">
            <a:ext uri="{FF2B5EF4-FFF2-40B4-BE49-F238E27FC236}">
              <a16:creationId xmlns:a16="http://schemas.microsoft.com/office/drawing/2014/main" id="{FD183521-1D52-4D77-B4DE-E1122324A3F5}"/>
            </a:ext>
          </a:extLst>
        </cdr:cNvPr>
        <cdr:cNvSpPr/>
      </cdr:nvSpPr>
      <cdr:spPr>
        <a:xfrm xmlns:a="http://schemas.openxmlformats.org/drawingml/2006/main">
          <a:off x="2141123" y="2163579"/>
          <a:ext cx="1238896" cy="89535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57150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kumimoji="1" lang="ja-JP" altLang="en-US" sz="1100"/>
        </a:p>
      </cdr:txBody>
    </cdr:sp>
  </cdr:relSizeAnchor>
  <cdr:relSizeAnchor xmlns:cdr="http://schemas.openxmlformats.org/drawingml/2006/chartDrawing">
    <cdr:from>
      <cdr:x>0.16338</cdr:x>
      <cdr:y>0.22008</cdr:y>
    </cdr:from>
    <cdr:to>
      <cdr:x>0.83181</cdr:x>
      <cdr:y>0.98682</cdr:y>
    </cdr:to>
    <cdr:sp macro="" textlink="">
      <cdr:nvSpPr>
        <cdr:cNvPr id="7" name="部分円 6">
          <a:extLst xmlns:a="http://schemas.openxmlformats.org/drawingml/2006/main">
            <a:ext uri="{FF2B5EF4-FFF2-40B4-BE49-F238E27FC236}">
              <a16:creationId xmlns:a16="http://schemas.microsoft.com/office/drawing/2014/main" id="{7C01798A-91D5-482E-B7B1-A64DF01FF1A3}"/>
            </a:ext>
          </a:extLst>
        </cdr:cNvPr>
        <cdr:cNvSpPr/>
      </cdr:nvSpPr>
      <cdr:spPr>
        <a:xfrm xmlns:a="http://schemas.openxmlformats.org/drawingml/2006/main">
          <a:off x="704945" y="844007"/>
          <a:ext cx="2884112" cy="2940451"/>
        </a:xfrm>
        <a:prstGeom xmlns:a="http://schemas.openxmlformats.org/drawingml/2006/main" prst="pie">
          <a:avLst>
            <a:gd name="adj1" fmla="val 8387792"/>
            <a:gd name="adj2" fmla="val 16199999"/>
          </a:avLst>
        </a:prstGeom>
        <a:noFill xmlns:a="http://schemas.openxmlformats.org/drawingml/2006/main"/>
        <a:ln xmlns:a="http://schemas.openxmlformats.org/drawingml/2006/main" w="57150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ja-JP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0.75017</cdr:x>
      <cdr:y>0.20513</cdr:y>
    </cdr:from>
    <cdr:to>
      <cdr:x>0.98905</cdr:x>
      <cdr:y>0.36315</cdr:y>
    </cdr:to>
    <cdr:sp macro="" textlink="">
      <cdr:nvSpPr>
        <cdr:cNvPr id="8" name="テキスト ボックス 5">
          <a:extLst xmlns:a="http://schemas.openxmlformats.org/drawingml/2006/main">
            <a:ext uri="{FF2B5EF4-FFF2-40B4-BE49-F238E27FC236}">
              <a16:creationId xmlns:a16="http://schemas.microsoft.com/office/drawing/2014/main" id="{FB85BC6D-E59E-4590-8CCB-DB2CE21A8465}"/>
            </a:ext>
          </a:extLst>
        </cdr:cNvPr>
        <cdr:cNvSpPr txBox="1"/>
      </cdr:nvSpPr>
      <cdr:spPr>
        <a:xfrm xmlns:a="http://schemas.openxmlformats.org/drawingml/2006/main">
          <a:off x="3238042" y="786679"/>
          <a:ext cx="1031105" cy="6060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kumimoji="1" lang="en-US" altLang="ja-JP" sz="2800" b="1" dirty="0">
              <a:solidFill>
                <a:srgbClr val="C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rPr>
            <a:t>85</a:t>
          </a:r>
          <a:r>
            <a:rPr kumimoji="1" lang="ja-JP" altLang="en-US" sz="2800" b="1" dirty="0">
              <a:solidFill>
                <a:srgbClr val="C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rPr>
            <a:t>％</a:t>
          </a:r>
        </a:p>
      </cdr:txBody>
    </cdr:sp>
  </cdr:relSizeAnchor>
  <cdr:relSizeAnchor xmlns:cdr="http://schemas.openxmlformats.org/drawingml/2006/chartDrawing">
    <cdr:from>
      <cdr:x>0.16338</cdr:x>
      <cdr:y>0.22008</cdr:y>
    </cdr:from>
    <cdr:to>
      <cdr:x>0.83181</cdr:x>
      <cdr:y>0.98682</cdr:y>
    </cdr:to>
    <cdr:sp macro="" textlink="">
      <cdr:nvSpPr>
        <cdr:cNvPr id="10" name="部分円 6">
          <a:extLst xmlns:a="http://schemas.openxmlformats.org/drawingml/2006/main">
            <a:ext uri="{FF2B5EF4-FFF2-40B4-BE49-F238E27FC236}">
              <a16:creationId xmlns:a16="http://schemas.microsoft.com/office/drawing/2014/main" id="{7C01798A-91D5-482E-B7B1-A64DF01FF1A3}"/>
            </a:ext>
          </a:extLst>
        </cdr:cNvPr>
        <cdr:cNvSpPr/>
      </cdr:nvSpPr>
      <cdr:spPr>
        <a:xfrm xmlns:a="http://schemas.openxmlformats.org/drawingml/2006/main">
          <a:off x="705216" y="844007"/>
          <a:ext cx="2885219" cy="2940451"/>
        </a:xfrm>
        <a:prstGeom xmlns:a="http://schemas.openxmlformats.org/drawingml/2006/main" prst="pie">
          <a:avLst>
            <a:gd name="adj1" fmla="val 16209312"/>
            <a:gd name="adj2" fmla="val 12915664"/>
          </a:avLst>
        </a:prstGeom>
        <a:noFill xmlns:a="http://schemas.openxmlformats.org/drawingml/2006/main"/>
        <a:ln xmlns:a="http://schemas.openxmlformats.org/drawingml/2006/main" w="57150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ja-JP"/>
        </a:p>
      </cdr:txBody>
    </cdr:sp>
  </cdr:relSizeAnchor>
  <cdr:relSizeAnchor xmlns:cdr="http://schemas.openxmlformats.org/drawingml/2006/chartDrawing">
    <cdr:from>
      <cdr:x>0</cdr:x>
      <cdr:y>0.21668</cdr:y>
    </cdr:from>
    <cdr:to>
      <cdr:x>0.28887</cdr:x>
      <cdr:y>0.44518</cdr:y>
    </cdr:to>
    <cdr:sp macro="" textlink="">
      <cdr:nvSpPr>
        <cdr:cNvPr id="4" name="コンテンツ プレースホルダー 2">
          <a:extLst xmlns:a="http://schemas.openxmlformats.org/drawingml/2006/main">
            <a:ext uri="{FF2B5EF4-FFF2-40B4-BE49-F238E27FC236}">
              <a16:creationId xmlns:a16="http://schemas.microsoft.com/office/drawing/2014/main" id="{DFCFC2F5-A351-4DCF-A11E-C7EEA5CF0979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-971426" y="830982"/>
          <a:ext cx="1246880" cy="8763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horz" lIns="91440" tIns="45720" rIns="91440" bIns="45720" rtlCol="0"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>
            <a:lnSpc>
              <a:spcPts val="1500"/>
            </a:lnSpc>
            <a:spcBef>
              <a:spcPts val="0"/>
            </a:spcBef>
            <a:buNone/>
          </a:pPr>
          <a:r>
            <a: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rPr>
            <a:t>※</a:t>
          </a:r>
          <a:r>
            <a:rPr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rPr>
            <a:t>悪化した例は　</a:t>
          </a:r>
          <a:endParaRPr lang="en-US" altLang="ja-JP" sz="1200" dirty="0">
            <a:latin typeface="Meiryo UI" panose="020B0604030504040204" pitchFamily="50" charset="-128"/>
            <a:ea typeface="Meiryo UI" panose="020B0604030504040204" pitchFamily="50" charset="-128"/>
          </a:endParaRPr>
        </a:p>
        <a:p xmlns:a="http://schemas.openxmlformats.org/drawingml/2006/main">
          <a:pPr marL="0" indent="0">
            <a:lnSpc>
              <a:spcPts val="1500"/>
            </a:lnSpc>
            <a:spcBef>
              <a:spcPts val="0"/>
            </a:spcBef>
            <a:buNone/>
          </a:pPr>
          <a:r>
            <a:rPr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rPr>
            <a:t>　医師の判断で</a:t>
          </a:r>
          <a:endParaRPr lang="en-US" altLang="ja-JP" sz="1200" dirty="0">
            <a:latin typeface="Meiryo UI" panose="020B0604030504040204" pitchFamily="50" charset="-128"/>
            <a:ea typeface="Meiryo UI" panose="020B0604030504040204" pitchFamily="50" charset="-128"/>
          </a:endParaRPr>
        </a:p>
        <a:p xmlns:a="http://schemas.openxmlformats.org/drawingml/2006/main">
          <a:pPr marL="0" indent="0">
            <a:lnSpc>
              <a:spcPts val="1500"/>
            </a:lnSpc>
            <a:spcBef>
              <a:spcPts val="0"/>
            </a:spcBef>
            <a:buNone/>
          </a:pPr>
          <a:r>
            <a:rPr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rPr>
            <a:t>　処方を</a:t>
          </a:r>
          <a:endParaRPr lang="en-US" altLang="ja-JP" sz="1200" dirty="0">
            <a:latin typeface="Meiryo UI" panose="020B0604030504040204" pitchFamily="50" charset="-128"/>
            <a:ea typeface="Meiryo UI" panose="020B0604030504040204" pitchFamily="50" charset="-128"/>
          </a:endParaRPr>
        </a:p>
        <a:p xmlns:a="http://schemas.openxmlformats.org/drawingml/2006/main">
          <a:pPr marL="0" indent="0">
            <a:lnSpc>
              <a:spcPts val="1500"/>
            </a:lnSpc>
            <a:spcBef>
              <a:spcPts val="0"/>
            </a:spcBef>
            <a:buNone/>
          </a:pPr>
          <a:r>
            <a:rPr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rPr>
            <a:t>　戻している</a:t>
          </a:r>
        </a:p>
      </cdr:txBody>
    </cdr:sp>
  </cdr:relSizeAnchor>
  <cdr:relSizeAnchor xmlns:cdr="http://schemas.openxmlformats.org/drawingml/2006/chartDrawing">
    <cdr:from>
      <cdr:x>0.1551</cdr:x>
      <cdr:y>0</cdr:y>
    </cdr:from>
    <cdr:to>
      <cdr:x>0.81842</cdr:x>
      <cdr:y>0.17982</cdr:y>
    </cdr:to>
    <cdr:sp macro="" textlink="">
      <cdr:nvSpPr>
        <cdr:cNvPr id="5" name="正方形/長方形 4">
          <a:extLst xmlns:a="http://schemas.openxmlformats.org/drawingml/2006/main">
            <a:ext uri="{FF2B5EF4-FFF2-40B4-BE49-F238E27FC236}">
              <a16:creationId xmlns:a16="http://schemas.microsoft.com/office/drawing/2014/main" id="{7D80AF2A-AD1B-41DC-9A49-48EE94ED6581}"/>
            </a:ext>
          </a:extLst>
        </cdr:cNvPr>
        <cdr:cNvSpPr/>
      </cdr:nvSpPr>
      <cdr:spPr>
        <a:xfrm xmlns:a="http://schemas.openxmlformats.org/drawingml/2006/main">
          <a:off x="669483" y="0"/>
          <a:ext cx="2863176" cy="689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kumimoji="1" lang="ja-JP" alt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0.72772</cdr:x>
      <cdr:y>0.84198</cdr:y>
    </cdr:from>
    <cdr:to>
      <cdr:x>0.9666</cdr:x>
      <cdr:y>1</cdr:y>
    </cdr:to>
    <cdr:sp macro="" textlink="">
      <cdr:nvSpPr>
        <cdr:cNvPr id="2" name="テキスト ボックス 5">
          <a:extLst xmlns:a="http://schemas.openxmlformats.org/drawingml/2006/main">
            <a:ext uri="{FF2B5EF4-FFF2-40B4-BE49-F238E27FC236}">
              <a16:creationId xmlns:a16="http://schemas.microsoft.com/office/drawing/2014/main" id="{FB85BC6D-E59E-4590-8CCB-DB2CE21A8465}"/>
            </a:ext>
          </a:extLst>
        </cdr:cNvPr>
        <cdr:cNvSpPr txBox="1"/>
      </cdr:nvSpPr>
      <cdr:spPr>
        <a:xfrm xmlns:a="http://schemas.openxmlformats.org/drawingml/2006/main">
          <a:off x="3141142" y="3228996"/>
          <a:ext cx="1031105" cy="6060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kumimoji="1" lang="en-US" altLang="ja-JP" sz="2800" b="1" dirty="0">
              <a:solidFill>
                <a:srgbClr val="C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rPr>
            <a:t>68</a:t>
          </a:r>
          <a:r>
            <a:rPr kumimoji="1" lang="ja-JP" altLang="en-US" sz="2800" b="1" dirty="0">
              <a:solidFill>
                <a:srgbClr val="C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rPr>
            <a:t>％</a:t>
          </a:r>
        </a:p>
      </cdr:txBody>
    </cdr:sp>
  </cdr:relSizeAnchor>
  <cdr:relSizeAnchor xmlns:cdr="http://schemas.openxmlformats.org/drawingml/2006/chartDrawing">
    <cdr:from>
      <cdr:x>0.16338</cdr:x>
      <cdr:y>0.22008</cdr:y>
    </cdr:from>
    <cdr:to>
      <cdr:x>0.83181</cdr:x>
      <cdr:y>0.98682</cdr:y>
    </cdr:to>
    <cdr:sp macro="" textlink="">
      <cdr:nvSpPr>
        <cdr:cNvPr id="4" name="部分円 6">
          <a:extLst xmlns:a="http://schemas.openxmlformats.org/drawingml/2006/main">
            <a:ext uri="{FF2B5EF4-FFF2-40B4-BE49-F238E27FC236}">
              <a16:creationId xmlns:a16="http://schemas.microsoft.com/office/drawing/2014/main" id="{7C01798A-91D5-482E-B7B1-A64DF01FF1A3}"/>
            </a:ext>
          </a:extLst>
        </cdr:cNvPr>
        <cdr:cNvSpPr/>
      </cdr:nvSpPr>
      <cdr:spPr>
        <a:xfrm xmlns:a="http://schemas.openxmlformats.org/drawingml/2006/main">
          <a:off x="705216" y="844007"/>
          <a:ext cx="2885219" cy="2940451"/>
        </a:xfrm>
        <a:prstGeom xmlns:a="http://schemas.openxmlformats.org/drawingml/2006/main" prst="pie">
          <a:avLst>
            <a:gd name="adj1" fmla="val 16209312"/>
            <a:gd name="adj2" fmla="val 9246818"/>
          </a:avLst>
        </a:prstGeom>
        <a:noFill xmlns:a="http://schemas.openxmlformats.org/drawingml/2006/main"/>
        <a:ln xmlns:a="http://schemas.openxmlformats.org/drawingml/2006/main" w="57150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ja-JP"/>
        </a:p>
      </cdr:txBody>
    </cdr:sp>
  </cdr:relSizeAnchor>
  <cdr:relSizeAnchor xmlns:cdr="http://schemas.openxmlformats.org/drawingml/2006/chartDrawing">
    <cdr:from>
      <cdr:x>0.16473</cdr:x>
      <cdr:y>0.01215</cdr:y>
    </cdr:from>
    <cdr:to>
      <cdr:x>0.86651</cdr:x>
      <cdr:y>0.19197</cdr:y>
    </cdr:to>
    <cdr:sp macro="" textlink="">
      <cdr:nvSpPr>
        <cdr:cNvPr id="5" name="正方形/長方形 4">
          <a:extLst xmlns:a="http://schemas.openxmlformats.org/drawingml/2006/main">
            <a:ext uri="{FF2B5EF4-FFF2-40B4-BE49-F238E27FC236}">
              <a16:creationId xmlns:a16="http://schemas.microsoft.com/office/drawing/2014/main" id="{11F6181B-D213-4980-95DB-E29980E3298A}"/>
            </a:ext>
          </a:extLst>
        </cdr:cNvPr>
        <cdr:cNvSpPr/>
      </cdr:nvSpPr>
      <cdr:spPr>
        <a:xfrm xmlns:a="http://schemas.openxmlformats.org/drawingml/2006/main">
          <a:off x="711047" y="46608"/>
          <a:ext cx="3029170" cy="689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kumimoji="1" lang="ja-JP" alt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FFD2B-377B-4CB7-8C8D-483121C4E16A}" type="datetimeFigureOut">
              <a:rPr kumimoji="1" lang="ja-JP" altLang="en-US" smtClean="0"/>
              <a:t>2023/9/21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86D0F-7F72-46A4-B2C3-413E44DA7E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5963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86D0F-7F72-46A4-B2C3-413E44DA7EE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6075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6DBD-BEFC-4A7E-88B3-7AE5EB068381}" type="datetimeFigureOut">
              <a:rPr kumimoji="1" lang="ja-JP" altLang="en-US" smtClean="0"/>
              <a:t>2023/9/21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71848" y="6356350"/>
            <a:ext cx="2181084" cy="3651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A26309EE-E468-4F04-AE2A-41FF572F8AA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706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6DBD-BEFC-4A7E-88B3-7AE5EB068381}" type="datetimeFigureOut">
              <a:rPr kumimoji="1" lang="ja-JP" altLang="en-US" smtClean="0"/>
              <a:t>2023/9/21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09EE-E468-4F04-AE2A-41FF572F8A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1201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6DBD-BEFC-4A7E-88B3-7AE5EB068381}" type="datetimeFigureOut">
              <a:rPr kumimoji="1" lang="ja-JP" altLang="en-US" smtClean="0"/>
              <a:t>2023/9/21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09EE-E468-4F04-AE2A-41FF572F8A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737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6DBD-BEFC-4A7E-88B3-7AE5EB068381}" type="datetimeFigureOut">
              <a:rPr kumimoji="1" lang="ja-JP" altLang="en-US" smtClean="0"/>
              <a:t>2023/9/21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2791" y="6356350"/>
            <a:ext cx="2153788" cy="3651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A26309EE-E468-4F04-AE2A-41FF572F8AA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8096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6DBD-BEFC-4A7E-88B3-7AE5EB068381}" type="datetimeFigureOut">
              <a:rPr kumimoji="1" lang="ja-JP" altLang="en-US" smtClean="0"/>
              <a:t>2023/9/21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09EE-E468-4F04-AE2A-41FF572F8A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3144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6DBD-BEFC-4A7E-88B3-7AE5EB068381}" type="datetimeFigureOut">
              <a:rPr kumimoji="1" lang="ja-JP" altLang="en-US" smtClean="0"/>
              <a:t>2023/9/21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09EE-E468-4F04-AE2A-41FF572F8A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0520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6DBD-BEFC-4A7E-88B3-7AE5EB068381}" type="datetimeFigureOut">
              <a:rPr kumimoji="1" lang="ja-JP" altLang="en-US" smtClean="0"/>
              <a:t>2023/9/21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09EE-E468-4F04-AE2A-41FF572F8A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8921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6DBD-BEFC-4A7E-88B3-7AE5EB068381}" type="datetimeFigureOut">
              <a:rPr kumimoji="1" lang="ja-JP" altLang="en-US" smtClean="0"/>
              <a:t>2023/9/21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09EE-E468-4F04-AE2A-41FF572F8A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5854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6DBD-BEFC-4A7E-88B3-7AE5EB068381}" type="datetimeFigureOut">
              <a:rPr kumimoji="1" lang="ja-JP" altLang="en-US" smtClean="0"/>
              <a:t>2023/9/21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09EE-E468-4F04-AE2A-41FF572F8A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7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6DBD-BEFC-4A7E-88B3-7AE5EB068381}" type="datetimeFigureOut">
              <a:rPr kumimoji="1" lang="ja-JP" altLang="en-US" smtClean="0"/>
              <a:t>2023/9/21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09EE-E468-4F04-AE2A-41FF572F8A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3582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6DBD-BEFC-4A7E-88B3-7AE5EB068381}" type="datetimeFigureOut">
              <a:rPr kumimoji="1" lang="ja-JP" altLang="en-US" smtClean="0"/>
              <a:t>2023/9/21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09EE-E468-4F04-AE2A-41FF572F8A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2860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A6DBD-BEFC-4A7E-88B3-7AE5EB068381}" type="datetimeFigureOut">
              <a:rPr kumimoji="1" lang="ja-JP" altLang="en-US" smtClean="0"/>
              <a:t>2023/9/21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3994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A26309EE-E468-4F04-AE2A-41FF572F8AA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357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FEA8E6-A38A-44A7-8F25-090D566E1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0730" y="1488851"/>
            <a:ext cx="9285456" cy="21186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ポリファーマシー対策に</a:t>
            </a:r>
            <a:br>
              <a:rPr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関する厚生労働省モデル事業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43978BA-9B9F-43BE-B50B-B43D1D236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57" y="4190374"/>
            <a:ext cx="8100551" cy="1262589"/>
          </a:xfrm>
        </p:spPr>
        <p:txBody>
          <a:bodyPr>
            <a:no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宮木太郎、</a:t>
            </a:r>
            <a:r>
              <a:rPr lang="zh-TW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湯浅章平</a:t>
            </a:r>
            <a:r>
              <a:rPr lang="ja-JP" altLang="en-US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zh-TW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徳山隆之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zh-TW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山本晴章</a:t>
            </a:r>
            <a:r>
              <a:rPr lang="ja-JP" altLang="en-US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zh-TW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鈴木悦朗</a:t>
            </a:r>
            <a:r>
              <a:rPr lang="ja-JP" altLang="en-US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endParaRPr lang="en-US" altLang="zh-TW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zh-TW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東浩介</a:t>
            </a:r>
            <a:r>
              <a:rPr lang="ja-JP" altLang="en-US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zh-TW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洞澤繁</a:t>
            </a:r>
            <a:r>
              <a:rPr lang="ja-JP" altLang="en-US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zh-TW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山下晃平</a:t>
            </a:r>
            <a:r>
              <a:rPr lang="ja-JP" altLang="en-US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zh-TW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川口千佳子</a:t>
            </a:r>
            <a:r>
              <a:rPr lang="ja-JP" altLang="en-US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勝亦琢磨、岡山みか、大髙文人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5F0EAD-65F9-44B1-B3C9-0B370D0E34ED}"/>
              </a:ext>
            </a:extLst>
          </p:cNvPr>
          <p:cNvSpPr txBox="1"/>
          <p:nvPr/>
        </p:nvSpPr>
        <p:spPr>
          <a:xfrm>
            <a:off x="521724" y="475242"/>
            <a:ext cx="5144785" cy="4307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46800" rIns="46800" rtlCol="0" anchor="ctr" anchorCtr="0">
            <a:noAutofit/>
          </a:bodyPr>
          <a:lstStyle/>
          <a:p>
            <a:pPr algn="ctr"/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第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38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回保団連医療研究フォーラム　第２分科会（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2023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年）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BFDBDEB-70F8-4E6B-BB3B-2F1224FB1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6C608-2123-4AF1-9F92-8400AE11F6FD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09534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E8F7FF-5C2E-4D0A-A506-02752D359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09" y="303053"/>
            <a:ext cx="7886700" cy="864361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結果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171529B-CA81-49DA-8756-27378E7D7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6C608-2123-4AF1-9F92-8400AE11F6FD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5DD63723-C97B-4EC0-991D-9F8381014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82" y="1333758"/>
            <a:ext cx="5748362" cy="5205154"/>
          </a:xfrm>
          <a:solidFill>
            <a:schemeClr val="bg1">
              <a:alpha val="90000"/>
            </a:schemeClr>
          </a:solidFill>
        </p:spPr>
        <p:txBody>
          <a:bodyPr wrap="square" lIns="108000" tIns="108000" rIns="108000" bIns="90000">
            <a:noAutofit/>
          </a:bodyPr>
          <a:lstStyle/>
          <a:p>
            <a:pPr algn="just">
              <a:lnSpc>
                <a:spcPts val="2700"/>
              </a:lnSpc>
              <a:spcBef>
                <a:spcPts val="1200"/>
              </a:spcBef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薬剤師が医師へ薬の調整を提案：</a:t>
            </a: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102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薬剤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>
              <a:lnSpc>
                <a:spcPts val="2700"/>
              </a:lnSpc>
              <a:spcBef>
                <a:spcPts val="1200"/>
              </a:spcBef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医師が薬の調整を検討：</a:t>
            </a:r>
            <a:r>
              <a:rPr lang="en-US" altLang="ja-JP" sz="2400" b="1" dirty="0">
                <a:solidFill>
                  <a:srgbClr val="FF99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91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薬剤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矢印: 上向き折線 6">
            <a:extLst>
              <a:ext uri="{FF2B5EF4-FFF2-40B4-BE49-F238E27FC236}">
                <a16:creationId xmlns:a16="http://schemas.microsoft.com/office/drawing/2014/main" id="{93630FC6-7B4F-4726-9000-AB715EAFDD4E}"/>
              </a:ext>
            </a:extLst>
          </p:cNvPr>
          <p:cNvSpPr/>
          <p:nvPr/>
        </p:nvSpPr>
        <p:spPr>
          <a:xfrm rot="5400000" flipV="1">
            <a:off x="4039395" y="1824173"/>
            <a:ext cx="365251" cy="373186"/>
          </a:xfrm>
          <a:prstGeom prst="bentUpArrow">
            <a:avLst>
              <a:gd name="adj1" fmla="val 17224"/>
              <a:gd name="adj2" fmla="val 25000"/>
              <a:gd name="adj3" fmla="val 443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D65B9205-CD68-4694-86DA-0333EC07DEAD}"/>
              </a:ext>
            </a:extLst>
          </p:cNvPr>
          <p:cNvSpPr txBox="1">
            <a:spLocks/>
          </p:cNvSpPr>
          <p:nvPr/>
        </p:nvSpPr>
        <p:spPr>
          <a:xfrm>
            <a:off x="4418938" y="2096471"/>
            <a:ext cx="891956" cy="44180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500"/>
              </a:lnSpc>
              <a:buNone/>
            </a:pPr>
            <a:r>
              <a:rPr lang="en-US" altLang="ja-JP" sz="2000" dirty="0">
                <a:solidFill>
                  <a:schemeClr val="tx1"/>
                </a:solidFill>
                <a:latin typeface="+mj-ea"/>
                <a:ea typeface="+mj-ea"/>
              </a:rPr>
              <a:t>89</a:t>
            </a:r>
            <a:r>
              <a:rPr lang="ja-JP" altLang="en-US" sz="2000" dirty="0">
                <a:solidFill>
                  <a:schemeClr val="tx1"/>
                </a:solidFill>
                <a:latin typeface="+mj-ea"/>
                <a:ea typeface="+mj-ea"/>
              </a:rPr>
              <a:t>％</a:t>
            </a: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104F7847-4CAE-43CE-B858-880305E627F3}"/>
              </a:ext>
            </a:extLst>
          </p:cNvPr>
          <p:cNvSpPr/>
          <p:nvPr/>
        </p:nvSpPr>
        <p:spPr>
          <a:xfrm>
            <a:off x="5632608" y="4229405"/>
            <a:ext cx="3154965" cy="1747214"/>
          </a:xfrm>
          <a:prstGeom prst="wedgeRoundRectCallout">
            <a:avLst>
              <a:gd name="adj1" fmla="val -55786"/>
              <a:gd name="adj2" fmla="val 13759"/>
              <a:gd name="adj3" fmla="val 16667"/>
            </a:avLst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kumimoji="1" lang="en-US" altLang="ja-JP" sz="16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【56</a:t>
            </a:r>
            <a:r>
              <a:rPr kumimoji="1" lang="ja-JP" altLang="en-US" sz="16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件</a:t>
            </a:r>
            <a:r>
              <a:rPr kumimoji="1" lang="en-US" altLang="ja-JP" sz="16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】</a:t>
            </a:r>
          </a:p>
          <a:p>
            <a:pPr algn="just"/>
            <a:r>
              <a:rPr kumimoji="1" lang="ja-JP" altLang="en-US" sz="1600" b="1" dirty="0">
                <a:solidFill>
                  <a:srgbClr val="FF99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病状的に必要で、変更・中止は　　出来ない　（減らせない）</a:t>
            </a:r>
            <a:endParaRPr kumimoji="1" lang="en-US" altLang="ja-JP" sz="1600" b="1" dirty="0">
              <a:solidFill>
                <a:srgbClr val="FF9933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例）現在の治療でうまくいっている、</a:t>
            </a:r>
            <a:endParaRPr kumimoji="1" lang="en-US" altLang="ja-JP" sz="16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心不全・心筋梗塞後、リスク有</a:t>
            </a:r>
            <a:endParaRPr kumimoji="1" lang="en-US" altLang="ja-JP" sz="16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16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【2</a:t>
            </a:r>
            <a:r>
              <a:rPr kumimoji="1" lang="ja-JP" altLang="en-US" sz="16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件</a:t>
            </a:r>
            <a:r>
              <a:rPr kumimoji="1" lang="en-US" altLang="ja-JP" sz="16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】</a:t>
            </a:r>
            <a:r>
              <a:rPr kumimoji="1" lang="ja-JP" altLang="en-US" sz="16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患者希望</a:t>
            </a: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830BD71A-8047-4E44-822E-E993879DC1BD}"/>
              </a:ext>
            </a:extLst>
          </p:cNvPr>
          <p:cNvSpPr/>
          <p:nvPr/>
        </p:nvSpPr>
        <p:spPr>
          <a:xfrm>
            <a:off x="1219637" y="5519856"/>
            <a:ext cx="1008272" cy="409215"/>
          </a:xfrm>
          <a:prstGeom prst="wedgeRoundRectCallout">
            <a:avLst>
              <a:gd name="adj1" fmla="val 64228"/>
              <a:gd name="adj2" fmla="val -36965"/>
              <a:gd name="adj3" fmla="val 16667"/>
            </a:avLst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例）頓服</a:t>
            </a:r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0E24722E-7EC4-4A9B-8FD9-537C706D6BFC}"/>
              </a:ext>
            </a:extLst>
          </p:cNvPr>
          <p:cNvSpPr/>
          <p:nvPr/>
        </p:nvSpPr>
        <p:spPr>
          <a:xfrm>
            <a:off x="209733" y="4128308"/>
            <a:ext cx="1906200" cy="922562"/>
          </a:xfrm>
          <a:prstGeom prst="wedgeRoundRectCallout">
            <a:avLst>
              <a:gd name="adj1" fmla="val 60405"/>
              <a:gd name="adj2" fmla="val 15990"/>
              <a:gd name="adj3" fmla="val 16667"/>
            </a:avLst>
          </a:prstGeom>
          <a:solidFill>
            <a:schemeClr val="bg1">
              <a:alpha val="9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kumimoji="1" lang="ja-JP" altLang="en-US" sz="16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例）効果が疑わしい</a:t>
            </a:r>
            <a:endParaRPr kumimoji="1" lang="en-US" altLang="ja-JP" sz="16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 </a:t>
            </a:r>
            <a:r>
              <a:rPr kumimoji="1" lang="ja-JP" altLang="en-US" sz="160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転倒リスクなど</a:t>
            </a:r>
            <a:endParaRPr kumimoji="1" lang="en-US" altLang="ja-JP" sz="16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 副作用の発現</a:t>
            </a:r>
          </a:p>
        </p:txBody>
      </p:sp>
      <p:graphicFrame>
        <p:nvGraphicFramePr>
          <p:cNvPr id="14" name="グラフ 13">
            <a:extLst>
              <a:ext uri="{FF2B5EF4-FFF2-40B4-BE49-F238E27FC236}">
                <a16:creationId xmlns:a16="http://schemas.microsoft.com/office/drawing/2014/main" id="{B71F4CB2-E7B1-43D5-ABA0-EF222E1FB0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323083"/>
              </p:ext>
            </p:extLst>
          </p:nvPr>
        </p:nvGraphicFramePr>
        <p:xfrm>
          <a:off x="1723773" y="2572497"/>
          <a:ext cx="4314756" cy="3835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6E04228-1704-449C-8A84-C26514CB2061}"/>
              </a:ext>
            </a:extLst>
          </p:cNvPr>
          <p:cNvSpPr/>
          <p:nvPr/>
        </p:nvSpPr>
        <p:spPr>
          <a:xfrm>
            <a:off x="2704876" y="2692231"/>
            <a:ext cx="2244698" cy="3004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5">
            <a:extLst>
              <a:ext uri="{FF2B5EF4-FFF2-40B4-BE49-F238E27FC236}">
                <a16:creationId xmlns:a16="http://schemas.microsoft.com/office/drawing/2014/main" id="{00A3A93E-9A7F-4D45-A815-3972F0F0E81C}"/>
              </a:ext>
            </a:extLst>
          </p:cNvPr>
          <p:cNvSpPr txBox="1"/>
          <p:nvPr/>
        </p:nvSpPr>
        <p:spPr>
          <a:xfrm>
            <a:off x="3746579" y="4018670"/>
            <a:ext cx="1564315" cy="636429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処方変更</a:t>
            </a:r>
            <a:endParaRPr kumimoji="1" lang="en-US" altLang="ja-JP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なし</a:t>
            </a:r>
          </a:p>
        </p:txBody>
      </p:sp>
      <p:graphicFrame>
        <p:nvGraphicFramePr>
          <p:cNvPr id="16" name="表 4">
            <a:extLst>
              <a:ext uri="{FF2B5EF4-FFF2-40B4-BE49-F238E27FC236}">
                <a16:creationId xmlns:a16="http://schemas.microsoft.com/office/drawing/2014/main" id="{59996749-63D3-4345-ADCB-F2F3BE532D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653655"/>
              </p:ext>
            </p:extLst>
          </p:nvPr>
        </p:nvGraphicFramePr>
        <p:xfrm>
          <a:off x="5300491" y="1265322"/>
          <a:ext cx="3580127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0127">
                  <a:extLst>
                    <a:ext uri="{9D8B030D-6E8A-4147-A177-3AD203B41FA5}">
                      <a16:colId xmlns:a16="http://schemas.microsoft.com/office/drawing/2014/main" val="15642751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kumimoji="1" lang="ja-JP" altLang="en-US" b="0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事業に参加した患者（</a:t>
                      </a:r>
                      <a:r>
                        <a:rPr kumimoji="1" lang="en-US" altLang="ja-JP" b="0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n = 53</a:t>
                      </a:r>
                      <a:r>
                        <a:rPr kumimoji="1" lang="ja-JP" altLang="en-US" b="0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615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令和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月～令和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002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無床診療所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6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件、調剤薬局 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717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84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歳（平均）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731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外来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名（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75%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）</a:t>
                      </a:r>
                      <a:endParaRPr kumimoji="1" lang="en-US" altLang="ja-JP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在宅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13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名（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25%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879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7174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171529B-CA81-49DA-8756-27378E7D7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6C608-2123-4AF1-9F92-8400AE11F6FD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4F2689F3-4FAF-47E0-91A0-8DBCAD88E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698744"/>
            <a:ext cx="7676107" cy="839244"/>
          </a:xfrm>
        </p:spPr>
        <p:txBody>
          <a:bodyPr>
            <a:noAutofit/>
          </a:bodyPr>
          <a:lstStyle/>
          <a:p>
            <a:pPr algn="just">
              <a:spcBef>
                <a:spcPts val="1800"/>
              </a:spcBef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処方見直し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ヶ月後、患者の状態が改善・変化なしは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28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薬剤（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85%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）であった。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87C582C5-E4E2-478E-A39A-835EE5DAE9EC}"/>
              </a:ext>
            </a:extLst>
          </p:cNvPr>
          <p:cNvGrpSpPr/>
          <p:nvPr/>
        </p:nvGrpSpPr>
        <p:grpSpPr>
          <a:xfrm>
            <a:off x="119657" y="397577"/>
            <a:ext cx="9024343" cy="5049656"/>
            <a:chOff x="971426" y="1571030"/>
            <a:chExt cx="9024343" cy="5049656"/>
          </a:xfrm>
        </p:grpSpPr>
        <p:sp>
          <p:nvSpPr>
            <p:cNvPr id="9" name="コンテンツ プレースホルダー 2">
              <a:extLst>
                <a:ext uri="{FF2B5EF4-FFF2-40B4-BE49-F238E27FC236}">
                  <a16:creationId xmlns:a16="http://schemas.microsoft.com/office/drawing/2014/main" id="{97A8C278-F721-42B9-A0C8-E504459C8A85}"/>
                </a:ext>
              </a:extLst>
            </p:cNvPr>
            <p:cNvSpPr txBox="1">
              <a:spLocks/>
            </p:cNvSpPr>
            <p:nvPr/>
          </p:nvSpPr>
          <p:spPr>
            <a:xfrm>
              <a:off x="4504085" y="5872491"/>
              <a:ext cx="2350541" cy="748195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kumimoji="1"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kumimoji="1"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ja-JP" altLang="en-US" sz="14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症状が改善・変わらない例（計</a:t>
              </a:r>
              <a:r>
                <a:rPr lang="en-US" altLang="ja-JP" sz="14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28</a:t>
              </a:r>
              <a:r>
                <a:rPr lang="ja-JP" altLang="en-US" sz="14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件）を経過観察</a:t>
              </a:r>
            </a:p>
          </p:txBody>
        </p: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9DC78004-6499-4FBC-B12A-24ABCE456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6793" y="1571030"/>
              <a:ext cx="1764891" cy="1570454"/>
            </a:xfrm>
            <a:prstGeom prst="rect">
              <a:avLst/>
            </a:prstGeom>
          </p:spPr>
        </p:pic>
        <p:graphicFrame>
          <p:nvGraphicFramePr>
            <p:cNvPr id="11" name="グラフ 10">
              <a:extLst>
                <a:ext uri="{FF2B5EF4-FFF2-40B4-BE49-F238E27FC236}">
                  <a16:creationId xmlns:a16="http://schemas.microsoft.com/office/drawing/2014/main" id="{7FF78AD3-C858-4364-AF8E-43077EB344F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37848397"/>
                </p:ext>
              </p:extLst>
            </p:nvPr>
          </p:nvGraphicFramePr>
          <p:xfrm>
            <a:off x="971426" y="2679523"/>
            <a:ext cx="4316413" cy="38350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2" name="グラフ 11">
              <a:extLst>
                <a:ext uri="{FF2B5EF4-FFF2-40B4-BE49-F238E27FC236}">
                  <a16:creationId xmlns:a16="http://schemas.microsoft.com/office/drawing/2014/main" id="{854A99CC-183C-4A3D-A82B-77D2E247B60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52562285"/>
                </p:ext>
              </p:extLst>
            </p:nvPr>
          </p:nvGraphicFramePr>
          <p:xfrm>
            <a:off x="5679356" y="2632915"/>
            <a:ext cx="4316413" cy="38350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8" name="矢印: 下 7">
              <a:extLst>
                <a:ext uri="{FF2B5EF4-FFF2-40B4-BE49-F238E27FC236}">
                  <a16:creationId xmlns:a16="http://schemas.microsoft.com/office/drawing/2014/main" id="{441F5504-118B-496B-A9BB-08187F1A4649}"/>
                </a:ext>
              </a:extLst>
            </p:cNvPr>
            <p:cNvSpPr/>
            <p:nvPr/>
          </p:nvSpPr>
          <p:spPr>
            <a:xfrm rot="16200000">
              <a:off x="5307725" y="4851274"/>
              <a:ext cx="351746" cy="1363487"/>
            </a:xfrm>
            <a:prstGeom prst="downArrow">
              <a:avLst>
                <a:gd name="adj1" fmla="val 42903"/>
                <a:gd name="adj2" fmla="val 51025"/>
              </a:avLst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5" name="矢印: 上向き折線 14">
            <a:extLst>
              <a:ext uri="{FF2B5EF4-FFF2-40B4-BE49-F238E27FC236}">
                <a16:creationId xmlns:a16="http://schemas.microsoft.com/office/drawing/2014/main" id="{99C95F03-CA87-43B4-B0B5-C42457336CC2}"/>
              </a:ext>
            </a:extLst>
          </p:cNvPr>
          <p:cNvSpPr/>
          <p:nvPr/>
        </p:nvSpPr>
        <p:spPr>
          <a:xfrm rot="10800000">
            <a:off x="2104372" y="946584"/>
            <a:ext cx="1547943" cy="453325"/>
          </a:xfrm>
          <a:prstGeom prst="bentUpArrow">
            <a:avLst>
              <a:gd name="adj1" fmla="val 17224"/>
              <a:gd name="adj2" fmla="val 25000"/>
              <a:gd name="adj3" fmla="val 443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6555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E8F7FF-5C2E-4D0A-A506-02752D359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4234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結果</a:t>
            </a:r>
            <a:endParaRPr kumimoji="1" lang="ja-JP" altLang="en-US" sz="4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4D2A9A-788A-4DA4-A55E-1D9331C4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03929"/>
            <a:ext cx="7886700" cy="4846927"/>
          </a:xfrm>
        </p:spPr>
        <p:txBody>
          <a:bodyPr>
            <a:noAutofit/>
          </a:bodyPr>
          <a:lstStyle/>
          <a:p>
            <a:pPr algn="just">
              <a:spcBef>
                <a:spcPts val="18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患者の平均年齢は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84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歳で、外来患者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40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名（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75%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）・在宅患者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13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名（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25%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）であった。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>
              <a:spcBef>
                <a:spcPts val="18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薬剤師がリストアップした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102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の薬剤のうち、医師が減薬を提案できたのは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91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薬剤であった。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>
              <a:spcBef>
                <a:spcPts val="18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そのうち、処方が継続された薬剤は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58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薬剤（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64%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）と最も多かった。その理由は、　「必要な薬剤で変更・中止できない」であった。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>
              <a:spcBef>
                <a:spcPts val="18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また、効果が疑わしい・有害事象が疑われた等の理由で、中止できた薬剤は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23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薬剤（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25%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）あった。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171529B-CA81-49DA-8756-27378E7D7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6C608-2123-4AF1-9F92-8400AE11F6F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5961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E8F7FF-5C2E-4D0A-A506-02752D359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79870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考察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4D2A9A-788A-4DA4-A55E-1D9331C4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76284"/>
            <a:ext cx="7886700" cy="2341716"/>
          </a:xfrm>
        </p:spPr>
        <p:txBody>
          <a:bodyPr>
            <a:noAutofit/>
          </a:bodyPr>
          <a:lstStyle/>
          <a:p>
            <a:pPr algn="just">
              <a:spcBef>
                <a:spcPts val="18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地域で取り組むポリファーマシー対策において、紙のお薬手帳は有用であった。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>
              <a:spcBef>
                <a:spcPts val="18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郡市医師会・薬剤師会の積極的な協力を得られ、医師・薬剤師のポリファーマシーに対する関心が高いことが再認識された。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171529B-CA81-49DA-8756-27378E7D7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6C608-2123-4AF1-9F92-8400AE11F6FD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8442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E8F7FF-5C2E-4D0A-A506-02752D359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4234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背景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4D2A9A-788A-4DA4-A55E-1D9331C4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03929"/>
            <a:ext cx="7886700" cy="4107523"/>
          </a:xfrm>
        </p:spPr>
        <p:txBody>
          <a:bodyPr>
            <a:noAutofit/>
          </a:bodyPr>
          <a:lstStyle/>
          <a:p>
            <a:pPr algn="just">
              <a:spcBef>
                <a:spcPts val="18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厚生労働省の高齢者医薬品適正使用検討会は、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‟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病院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”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 におけるポリファーマシー対策を　　業務手順書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病院における高齢者のポリファーマシー対策の始め方と進め方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として、公表している。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>
              <a:spcBef>
                <a:spcPts val="18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厚労省は、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‟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地域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”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でも手順書の活用を目指して、実際に活用した際の課題抽出と改善策の検討を目的とした、モデル事業の企画を募集した。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>
              <a:spcBef>
                <a:spcPts val="18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これに神奈川協会は応募し、委託事業者として採択された。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171529B-CA81-49DA-8756-27378E7D7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6C608-2123-4AF1-9F92-8400AE11F6F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0417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E8F7FF-5C2E-4D0A-A506-02752D359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79870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目的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4D2A9A-788A-4DA4-A55E-1D9331C4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76283"/>
            <a:ext cx="7886700" cy="3226484"/>
          </a:xfrm>
        </p:spPr>
        <p:txBody>
          <a:bodyPr>
            <a:noAutofit/>
          </a:bodyPr>
          <a:lstStyle/>
          <a:p>
            <a:pPr algn="just">
              <a:spcBef>
                <a:spcPts val="18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当会の事業計画では、ポリファーマシーの　　改善を目的に、高齢者にも馴染みの深い　　「紙のお薬手帳」を活用した。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>
              <a:spcBef>
                <a:spcPts val="18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地域の医師会・薬剤師会と連携して、医薬連携を図った。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171529B-CA81-49DA-8756-27378E7D7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6C608-2123-4AF1-9F92-8400AE11F6F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6981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E8F7FF-5C2E-4D0A-A506-02752D359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540" y="478527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事業計画（全体イメージ）</a:t>
            </a:r>
            <a:endParaRPr kumimoji="1" lang="ja-JP" altLang="en-US" sz="4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171529B-CA81-49DA-8756-27378E7D7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2791" y="6356350"/>
            <a:ext cx="2153788" cy="365125"/>
          </a:xfrm>
        </p:spPr>
        <p:txBody>
          <a:bodyPr/>
          <a:lstStyle/>
          <a:p>
            <a:fld id="{A656C608-2123-4AF1-9F92-8400AE11F6FD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0B980201-3640-4CC9-81BE-79E46CFD7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61" y="1880381"/>
            <a:ext cx="8902059" cy="4448648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0B5DE4FE-1D2D-4A54-AE8E-B472AA00A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43" y="1727800"/>
            <a:ext cx="1865538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49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E8F7FF-5C2E-4D0A-A506-02752D359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4234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手順</a:t>
            </a:r>
            <a:endParaRPr kumimoji="1" lang="ja-JP" altLang="en-US" sz="4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4D2A9A-788A-4DA4-A55E-1D9331C4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82700"/>
            <a:ext cx="8147050" cy="5342467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対象患者の選定基準（原則、薬剤師が選定）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ja-JP" dirty="0">
                <a:solidFill>
                  <a:srgbClr val="F6AA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75</a:t>
            </a:r>
            <a:r>
              <a:rPr lang="ja-JP" altLang="en-US" dirty="0">
                <a:solidFill>
                  <a:srgbClr val="F6AA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歳以上</a:t>
            </a:r>
            <a:endParaRPr lang="en-US" altLang="ja-JP" dirty="0">
              <a:solidFill>
                <a:srgbClr val="F6AA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ja-JP" altLang="en-US" dirty="0">
                <a:solidFill>
                  <a:srgbClr val="F6AA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外来通院または在宅患者</a:t>
            </a:r>
            <a:endParaRPr lang="en-US" altLang="ja-JP" dirty="0">
              <a:solidFill>
                <a:srgbClr val="F6AA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ja-JP" altLang="en-US" dirty="0">
                <a:solidFill>
                  <a:srgbClr val="F6AA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潜在的な不適切処方（以下、</a:t>
            </a:r>
            <a:r>
              <a:rPr lang="en-US" altLang="ja-JP" dirty="0">
                <a:solidFill>
                  <a:srgbClr val="F6AA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PIMs</a:t>
            </a:r>
            <a:r>
              <a:rPr lang="ja-JP" altLang="en-US" dirty="0">
                <a:solidFill>
                  <a:srgbClr val="F6AA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）該当薬を</a:t>
            </a:r>
            <a:endParaRPr lang="en-US" altLang="ja-JP" dirty="0">
              <a:solidFill>
                <a:srgbClr val="F6AA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ja-JP" altLang="en-US" dirty="0">
                <a:solidFill>
                  <a:srgbClr val="F6AA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服薬中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（お薬手帳で確認）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（「特に慎重な投与を要する薬物」のリストを参照）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副作用の疑い等があれば、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PIMs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以外の薬でも調整できる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他院処方薬は除外する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171529B-CA81-49DA-8756-27378E7D7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6C608-2123-4AF1-9F92-8400AE11F6FD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7348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39E22A57-6ABC-5B04-9142-EFCCB95150C3}"/>
              </a:ext>
            </a:extLst>
          </p:cNvPr>
          <p:cNvGrpSpPr/>
          <p:nvPr/>
        </p:nvGrpSpPr>
        <p:grpSpPr>
          <a:xfrm>
            <a:off x="4501111" y="1436844"/>
            <a:ext cx="3635829" cy="4702839"/>
            <a:chOff x="7117493" y="293774"/>
            <a:chExt cx="4847772" cy="6270452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9E061A4E-4432-6701-8D3C-00984898AF07}"/>
                </a:ext>
              </a:extLst>
            </p:cNvPr>
            <p:cNvGrpSpPr/>
            <p:nvPr/>
          </p:nvGrpSpPr>
          <p:grpSpPr>
            <a:xfrm>
              <a:off x="7117493" y="293774"/>
              <a:ext cx="4847772" cy="6270452"/>
              <a:chOff x="7117493" y="293774"/>
              <a:chExt cx="4847772" cy="6270452"/>
            </a:xfrm>
          </p:grpSpPr>
          <p:grpSp>
            <p:nvGrpSpPr>
              <p:cNvPr id="13" name="グループ化 12">
                <a:extLst>
                  <a:ext uri="{FF2B5EF4-FFF2-40B4-BE49-F238E27FC236}">
                    <a16:creationId xmlns:a16="http://schemas.microsoft.com/office/drawing/2014/main" id="{34F21767-2871-F4C7-7306-7CBEA683EE86}"/>
                  </a:ext>
                </a:extLst>
              </p:cNvPr>
              <p:cNvGrpSpPr/>
              <p:nvPr/>
            </p:nvGrpSpPr>
            <p:grpSpPr>
              <a:xfrm>
                <a:off x="7117493" y="293774"/>
                <a:ext cx="4847772" cy="6270452"/>
                <a:chOff x="7586523" y="365125"/>
                <a:chExt cx="4230986" cy="5454908"/>
              </a:xfrm>
            </p:grpSpPr>
            <p:pic>
              <p:nvPicPr>
                <p:cNvPr id="15" name="図 14">
                  <a:extLst>
                    <a:ext uri="{FF2B5EF4-FFF2-40B4-BE49-F238E27FC236}">
                      <a16:creationId xmlns:a16="http://schemas.microsoft.com/office/drawing/2014/main" id="{538A6D9E-C76A-D9AF-5B59-176AAD861A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8499"/>
                <a:stretch/>
              </p:blipFill>
              <p:spPr>
                <a:xfrm>
                  <a:off x="7586523" y="365125"/>
                  <a:ext cx="4230986" cy="5454908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sp>
              <p:nvSpPr>
                <p:cNvPr id="16" name="楕円 15">
                  <a:extLst>
                    <a:ext uri="{FF2B5EF4-FFF2-40B4-BE49-F238E27FC236}">
                      <a16:creationId xmlns:a16="http://schemas.microsoft.com/office/drawing/2014/main" id="{93592C90-D30A-80A0-C0B1-0A60E88F453D}"/>
                    </a:ext>
                  </a:extLst>
                </p:cNvPr>
                <p:cNvSpPr/>
                <p:nvPr/>
              </p:nvSpPr>
              <p:spPr>
                <a:xfrm>
                  <a:off x="9549616" y="781050"/>
                  <a:ext cx="400050" cy="218281"/>
                </a:xfrm>
                <a:prstGeom prst="ellipse">
                  <a:avLst/>
                </a:prstGeom>
                <a:noFill/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" name="テキスト ボックス 2">
                  <a:extLst>
                    <a:ext uri="{FF2B5EF4-FFF2-40B4-BE49-F238E27FC236}">
                      <a16:creationId xmlns:a16="http://schemas.microsoft.com/office/drawing/2014/main" id="{F8922EB8-4461-3328-86D3-194D715363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331914" y="679949"/>
                  <a:ext cx="890027" cy="266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68580" tIns="34290" rIns="68580" bIns="34290" anchor="t" anchorCtr="0">
                  <a:noAutofit/>
                </a:bodyPr>
                <a:lstStyle/>
                <a:p>
                  <a:pPr algn="just"/>
                  <a:r>
                    <a:rPr lang="en-US" sz="1350" b="1" kern="100" dirty="0">
                      <a:solidFill>
                        <a:srgbClr val="C00000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Times New Roman" panose="02020603050405020304" pitchFamily="18" charset="0"/>
                    </a:rPr>
                    <a:t>10</a:t>
                  </a:r>
                  <a:r>
                    <a:rPr lang="ja-JP" altLang="en-US" sz="1350" b="1" kern="100" dirty="0">
                      <a:solidFill>
                        <a:srgbClr val="C00000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Times New Roman" panose="02020603050405020304" pitchFamily="18" charset="0"/>
                    </a:rPr>
                    <a:t>　</a:t>
                  </a:r>
                  <a:r>
                    <a:rPr lang="en-US" sz="1350" b="1" kern="100" dirty="0">
                      <a:solidFill>
                        <a:srgbClr val="C00000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Times New Roman" panose="02020603050405020304" pitchFamily="18" charset="0"/>
                    </a:rPr>
                    <a:t>12</a:t>
                  </a:r>
                  <a:endParaRPr lang="ja-JP" altLang="en-US" sz="2100" kern="1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テキスト ボックス 2">
                  <a:extLst>
                    <a:ext uri="{FF2B5EF4-FFF2-40B4-BE49-F238E27FC236}">
                      <a16:creationId xmlns:a16="http://schemas.microsoft.com/office/drawing/2014/main" id="{3A7DA92C-244A-6804-B0C5-DDACB3A66EF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040388" y="910307"/>
                  <a:ext cx="470218" cy="405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68580" tIns="34290" rIns="68580" bIns="34290" anchor="t" anchorCtr="0">
                  <a:noAutofit/>
                </a:bodyPr>
                <a:lstStyle/>
                <a:p>
                  <a:pPr algn="just"/>
                  <a:r>
                    <a:rPr lang="ja-JP" altLang="en-US" kern="100" dirty="0">
                      <a:solidFill>
                        <a:srgbClr val="C00000"/>
                      </a:solidFill>
                      <a:latin typeface="游明朝" panose="02020400000000000000" pitchFamily="18" charset="-128"/>
                      <a:ea typeface="ＭＳ ゴシック" panose="020B0609070205080204" pitchFamily="49" charset="-128"/>
                      <a:cs typeface="Times New Roman" panose="02020603050405020304" pitchFamily="18" charset="0"/>
                    </a:rPr>
                    <a:t>✓</a:t>
                  </a:r>
                  <a:endParaRPr lang="ja-JP" altLang="en-US" kern="100" dirty="0">
                    <a:latin typeface="游明朝" panose="02020400000000000000" pitchFamily="18" charset="-128"/>
                    <a:ea typeface="游明朝" panose="02020400000000000000" pitchFamily="18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テキスト ボックス 2">
                  <a:extLst>
                    <a:ext uri="{FF2B5EF4-FFF2-40B4-BE49-F238E27FC236}">
                      <a16:creationId xmlns:a16="http://schemas.microsoft.com/office/drawing/2014/main" id="{9B5688FB-899B-A97C-0224-B867E98B75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321390" y="2677127"/>
                  <a:ext cx="2856499" cy="2945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68580" tIns="34290" rIns="68580" bIns="34290" anchor="t" anchorCtr="0">
                  <a:spAutoFit/>
                </a:bodyPr>
                <a:lstStyle/>
                <a:p>
                  <a:pPr algn="just"/>
                  <a:r>
                    <a:rPr lang="en-US" sz="1200" b="1" kern="100" dirty="0">
                      <a:solidFill>
                        <a:srgbClr val="C00000"/>
                      </a:solidFill>
                      <a:latin typeface="ＭＳ ゴシック" panose="020B0609070205080204" pitchFamily="49" charset="-128"/>
                      <a:ea typeface="游明朝" panose="02020400000000000000" pitchFamily="18" charset="-128"/>
                      <a:cs typeface="Times New Roman" panose="02020603050405020304" pitchFamily="18" charset="0"/>
                    </a:rPr>
                    <a:t>10  12 </a:t>
                  </a:r>
                  <a:r>
                    <a:rPr lang="ja-JP" altLang="en-US" sz="1200" b="1" kern="100" dirty="0">
                      <a:solidFill>
                        <a:srgbClr val="C00000"/>
                      </a:solidFill>
                      <a:latin typeface="游明朝" panose="02020400000000000000" pitchFamily="18" charset="-128"/>
                      <a:ea typeface="ＭＳ ゴシック" panose="020B0609070205080204" pitchFamily="49" charset="-128"/>
                      <a:cs typeface="Times New Roman" panose="02020603050405020304" pitchFamily="18" charset="0"/>
                    </a:rPr>
                    <a:t>ピオグリタゾン</a:t>
                  </a:r>
                  <a:endParaRPr lang="ja-JP" altLang="en-US" kern="100" dirty="0">
                    <a:latin typeface="游明朝" panose="02020400000000000000" pitchFamily="18" charset="-128"/>
                    <a:ea typeface="游明朝" panose="02020400000000000000" pitchFamily="18" charset="-128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14" name="直線コネクタ 13">
                <a:extLst>
                  <a:ext uri="{FF2B5EF4-FFF2-40B4-BE49-F238E27FC236}">
                    <a16:creationId xmlns:a16="http://schemas.microsoft.com/office/drawing/2014/main" id="{FB2D790A-B90C-3085-77AE-5707754CC80F}"/>
                  </a:ext>
                </a:extLst>
              </p:cNvPr>
              <p:cNvCxnSpPr/>
              <p:nvPr/>
            </p:nvCxnSpPr>
            <p:spPr>
              <a:xfrm>
                <a:off x="7784757" y="1361542"/>
                <a:ext cx="371938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CC5C387D-9C8C-4122-6252-98D01A9EA91D}"/>
                </a:ext>
              </a:extLst>
            </p:cNvPr>
            <p:cNvSpPr/>
            <p:nvPr/>
          </p:nvSpPr>
          <p:spPr>
            <a:xfrm>
              <a:off x="7737065" y="2382673"/>
              <a:ext cx="3952427" cy="4110201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27000" tIns="27000" rIns="27000" bIns="27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788" kern="100" dirty="0">
                  <a:solidFill>
                    <a:srgbClr val="000000"/>
                  </a:solidFill>
                  <a:latin typeface="ＭＳ ゴシック" panose="020B0609070205080204" pitchFamily="49" charset="-128"/>
                  <a:ea typeface="游明朝" panose="02020400000000000000" pitchFamily="18" charset="-128"/>
                  <a:cs typeface="Times New Roman" panose="02020603050405020304" pitchFamily="18" charset="0"/>
                </a:rPr>
                <a:t> </a:t>
              </a:r>
              <a:endParaRPr lang="ja-JP" altLang="en-US" sz="788" kern="100"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B831BD4-FF33-6FA5-B467-CDB60C1F6C9A}"/>
              </a:ext>
            </a:extLst>
          </p:cNvPr>
          <p:cNvSpPr txBox="1"/>
          <p:nvPr/>
        </p:nvSpPr>
        <p:spPr>
          <a:xfrm>
            <a:off x="387943" y="1781239"/>
            <a:ext cx="3031600" cy="1040028"/>
          </a:xfrm>
          <a:prstGeom prst="rect">
            <a:avLst/>
          </a:prstGeom>
          <a:noFill/>
          <a:ln w="19050">
            <a:solidFill>
              <a:srgbClr val="FF4B00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450"/>
              </a:spcAft>
            </a:pPr>
            <a:r>
              <a:rPr kumimoji="1" lang="ja-JP" alt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患者の同意が得られれば</a:t>
            </a:r>
            <a:endParaRPr kumimoji="1" lang="en-US" altLang="ja-JP" sz="1500" dirty="0">
              <a:solidFill>
                <a:schemeClr val="tx1">
                  <a:lumMod val="95000"/>
                  <a:lumOff val="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  <a:spcAft>
                <a:spcPts val="450"/>
              </a:spcAft>
            </a:pPr>
            <a:r>
              <a:rPr kumimoji="1" lang="ja-JP" alt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「薬の調整希望」欄に✔をいれる</a:t>
            </a:r>
            <a:endParaRPr kumimoji="1" lang="en-US" altLang="ja-JP" sz="1500" dirty="0">
              <a:solidFill>
                <a:schemeClr val="tx1">
                  <a:lumMod val="95000"/>
                  <a:lumOff val="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  <a:spcAft>
                <a:spcPts val="450"/>
              </a:spcAft>
            </a:pPr>
            <a:r>
              <a:rPr lang="ja-JP" alt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（薬剤師）</a:t>
            </a:r>
            <a:endParaRPr kumimoji="1" lang="ja-JP" altLang="en-US" sz="1500" dirty="0">
              <a:solidFill>
                <a:schemeClr val="tx1">
                  <a:lumMod val="95000"/>
                  <a:lumOff val="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99C6266-7CAC-2E71-F61A-F628CBE258E6}"/>
              </a:ext>
            </a:extLst>
          </p:cNvPr>
          <p:cNvSpPr txBox="1"/>
          <p:nvPr/>
        </p:nvSpPr>
        <p:spPr>
          <a:xfrm>
            <a:off x="1525829" y="3047917"/>
            <a:ext cx="184731" cy="428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900"/>
              </a:spcAft>
            </a:pP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E296CB5-9E24-48EA-D91E-5F577135D98F}"/>
              </a:ext>
            </a:extLst>
          </p:cNvPr>
          <p:cNvSpPr txBox="1"/>
          <p:nvPr/>
        </p:nvSpPr>
        <p:spPr>
          <a:xfrm>
            <a:off x="468163" y="3213666"/>
            <a:ext cx="3647152" cy="10400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450"/>
              </a:spcAft>
            </a:pPr>
            <a:r>
              <a:rPr kumimoji="1" lang="ja-JP" alt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お薬手帳を確認し、患者が服用している</a:t>
            </a:r>
            <a:endParaRPr kumimoji="1" lang="en-US" altLang="ja-JP" sz="1500" dirty="0">
              <a:solidFill>
                <a:schemeClr val="tx1">
                  <a:lumMod val="95000"/>
                  <a:lumOff val="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  <a:spcAft>
                <a:spcPts val="450"/>
              </a:spcAft>
            </a:pPr>
            <a:r>
              <a:rPr lang="en-US" altLang="ja-JP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PIM</a:t>
            </a:r>
            <a:r>
              <a:rPr lang="ja-JP" alt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薬をリストアップ表に転記</a:t>
            </a:r>
            <a:endParaRPr lang="en-US" altLang="ja-JP" sz="1500" dirty="0">
              <a:solidFill>
                <a:schemeClr val="tx1">
                  <a:lumMod val="95000"/>
                  <a:lumOff val="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  <a:spcAft>
                <a:spcPts val="450"/>
              </a:spcAft>
            </a:pPr>
            <a:r>
              <a:rPr kumimoji="1" lang="ja-JP" alt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（薬剤師）</a:t>
            </a:r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3FEA4FFB-D8D3-8CCF-4FDE-FBAFE07412F8}"/>
              </a:ext>
            </a:extLst>
          </p:cNvPr>
          <p:cNvCxnSpPr>
            <a:cxnSpLocks/>
          </p:cNvCxnSpPr>
          <p:nvPr/>
        </p:nvCxnSpPr>
        <p:spPr>
          <a:xfrm>
            <a:off x="4094253" y="3480356"/>
            <a:ext cx="843804" cy="65174"/>
          </a:xfrm>
          <a:prstGeom prst="straightConnector1">
            <a:avLst/>
          </a:prstGeom>
          <a:ln w="28575">
            <a:solidFill>
              <a:srgbClr val="FF4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60C1C6A9-5C0C-4D88-A4A7-81AAA7557CB3}"/>
              </a:ext>
            </a:extLst>
          </p:cNvPr>
          <p:cNvCxnSpPr>
            <a:stCxn id="22" idx="3"/>
          </p:cNvCxnSpPr>
          <p:nvPr/>
        </p:nvCxnSpPr>
        <p:spPr>
          <a:xfrm flipV="1">
            <a:off x="3419543" y="2100598"/>
            <a:ext cx="1518514" cy="2006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52A7596-B9E4-F180-6397-C024543C0BD2}"/>
              </a:ext>
            </a:extLst>
          </p:cNvPr>
          <p:cNvSpPr txBox="1"/>
          <p:nvPr/>
        </p:nvSpPr>
        <p:spPr>
          <a:xfrm>
            <a:off x="1614199" y="4801905"/>
            <a:ext cx="1800493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お薬手帳に貼付</a:t>
            </a: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6D40825F-C73D-8E1F-3153-2010568B7C4E}"/>
              </a:ext>
            </a:extLst>
          </p:cNvPr>
          <p:cNvCxnSpPr>
            <a:stCxn id="6" idx="3"/>
          </p:cNvCxnSpPr>
          <p:nvPr/>
        </p:nvCxnSpPr>
        <p:spPr>
          <a:xfrm flipV="1">
            <a:off x="3414692" y="4719129"/>
            <a:ext cx="1242283" cy="2674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タイトル 1">
            <a:extLst>
              <a:ext uri="{FF2B5EF4-FFF2-40B4-BE49-F238E27FC236}">
                <a16:creationId xmlns:a16="http://schemas.microsoft.com/office/drawing/2014/main" id="{7B2E1E13-1ED6-47FB-9B34-ACE361A73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9587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方法</a:t>
            </a:r>
          </a:p>
        </p:txBody>
      </p:sp>
      <p:sp>
        <p:nvSpPr>
          <p:cNvPr id="21" name="スライド番号プレースホルダー 3">
            <a:extLst>
              <a:ext uri="{FF2B5EF4-FFF2-40B4-BE49-F238E27FC236}">
                <a16:creationId xmlns:a16="http://schemas.microsoft.com/office/drawing/2014/main" id="{5E18408E-0C42-4917-A513-24583E939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2791" y="6356350"/>
            <a:ext cx="2153788" cy="365125"/>
          </a:xfrm>
        </p:spPr>
        <p:txBody>
          <a:bodyPr/>
          <a:lstStyle/>
          <a:p>
            <a:fld id="{A656C608-2123-4AF1-9F92-8400AE11F6FD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2940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0637A81-5D62-D193-5ED0-CBDCC53E64D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309" y="2026400"/>
            <a:ext cx="4951380" cy="28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96BFB22-CFAC-9B0A-CB3B-E9886A1BE0A1}"/>
              </a:ext>
            </a:extLst>
          </p:cNvPr>
          <p:cNvSpPr txBox="1"/>
          <p:nvPr/>
        </p:nvSpPr>
        <p:spPr>
          <a:xfrm>
            <a:off x="70657" y="1051323"/>
            <a:ext cx="9002684" cy="807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450"/>
              </a:spcAft>
            </a:pPr>
            <a:r>
              <a:rPr kumimoji="1"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医師はお薬手帳を確認し、リストアップ表に記載された</a:t>
            </a:r>
            <a:r>
              <a:rPr kumimoji="1" lang="en-US" altLang="ja-JP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PIM</a:t>
            </a:r>
            <a:r>
              <a:rPr kumimoji="1"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薬に対し</a:t>
            </a:r>
            <a:endParaRPr kumimoji="1"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  <a:spcAft>
                <a:spcPts val="450"/>
              </a:spcAft>
            </a:pPr>
            <a:r>
              <a:rPr kumimoji="1"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フローチャートを用い調整（そのまま継続・減薬・中止・代替薬に変更）を試みる</a:t>
            </a:r>
            <a:endParaRPr kumimoji="1"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B2FCAE2-1666-6D22-11D4-EA7A5A501184}"/>
              </a:ext>
            </a:extLst>
          </p:cNvPr>
          <p:cNvSpPr txBox="1"/>
          <p:nvPr/>
        </p:nvSpPr>
        <p:spPr>
          <a:xfrm>
            <a:off x="1690454" y="5086304"/>
            <a:ext cx="5763116" cy="375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900"/>
              </a:spcAft>
            </a:pPr>
            <a:r>
              <a:rPr kumimoji="1" lang="ja-JP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患者と十分なコミュニケーションをとり、無理な調整は行わない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9814FEE-A586-E195-DB50-27092F74B47D}"/>
              </a:ext>
            </a:extLst>
          </p:cNvPr>
          <p:cNvSpPr txBox="1"/>
          <p:nvPr/>
        </p:nvSpPr>
        <p:spPr>
          <a:xfrm>
            <a:off x="4988292" y="5598067"/>
            <a:ext cx="39164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日本老年医学会　高齢者の安全な薬物療法ガイドライン</a:t>
            </a:r>
            <a:r>
              <a:rPr lang="en-US" altLang="ja-JP" sz="10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2015</a:t>
            </a:r>
            <a:endParaRPr kumimoji="1" lang="ja-JP" altLang="en-US" sz="105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908653A9-1A0C-480E-B909-11B54684D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087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方法</a:t>
            </a:r>
          </a:p>
        </p:txBody>
      </p:sp>
      <p:sp>
        <p:nvSpPr>
          <p:cNvPr id="8" name="スライド番号プレースホルダー 3">
            <a:extLst>
              <a:ext uri="{FF2B5EF4-FFF2-40B4-BE49-F238E27FC236}">
                <a16:creationId xmlns:a16="http://schemas.microsoft.com/office/drawing/2014/main" id="{53485B33-C4D4-48D8-AA40-53C026FDF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2791" y="6356350"/>
            <a:ext cx="2153788" cy="365125"/>
          </a:xfrm>
        </p:spPr>
        <p:txBody>
          <a:bodyPr/>
          <a:lstStyle/>
          <a:p>
            <a:fld id="{A656C608-2123-4AF1-9F92-8400AE11F6FD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91651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FE08992-EC00-D8D0-6ED5-D193DE4A5362}"/>
              </a:ext>
            </a:extLst>
          </p:cNvPr>
          <p:cNvSpPr/>
          <p:nvPr/>
        </p:nvSpPr>
        <p:spPr>
          <a:xfrm>
            <a:off x="5270916" y="1840579"/>
            <a:ext cx="3033512" cy="797011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7000" tIns="27000" rIns="27000" bIns="27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788" kern="100" dirty="0">
                <a:solidFill>
                  <a:srgbClr val="C00000"/>
                </a:solidFill>
                <a:latin typeface="ＭＳ ゴシック" panose="020B0609070205080204" pitchFamily="49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altLang="en-US" sz="788" kern="100" dirty="0">
              <a:solidFill>
                <a:srgbClr val="C00000"/>
              </a:solidFill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2">
            <a:extLst>
              <a:ext uri="{FF2B5EF4-FFF2-40B4-BE49-F238E27FC236}">
                <a16:creationId xmlns:a16="http://schemas.microsoft.com/office/drawing/2014/main" id="{DF42F7CE-C937-C95B-C2BE-2E930DC46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0435" y="1840579"/>
            <a:ext cx="1286390" cy="24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algn="just"/>
            <a:r>
              <a:rPr lang="ja-JP" altLang="en-US" sz="1200" b="1" kern="100" dirty="0">
                <a:solidFill>
                  <a:srgbClr val="C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1200" b="1" kern="1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アスピリン</a:t>
            </a:r>
            <a:endParaRPr lang="ja-JP" altLang="en-US" sz="1500" b="1" kern="10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2">
            <a:extLst>
              <a:ext uri="{FF2B5EF4-FFF2-40B4-BE49-F238E27FC236}">
                <a16:creationId xmlns:a16="http://schemas.microsoft.com/office/drawing/2014/main" id="{0D71A996-327D-A8B0-6A9F-1F2BDE135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8506" y="2246730"/>
            <a:ext cx="2197803" cy="29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algn="just"/>
            <a:r>
              <a:rPr lang="en-US" sz="1050" b="1" kern="100" dirty="0">
                <a:solidFill>
                  <a:srgbClr val="C00000"/>
                </a:solidFill>
                <a:latin typeface="ＭＳ ゴシック" panose="020B0609070205080204" pitchFamily="49" charset="-128"/>
                <a:ea typeface="游明朝" panose="02020400000000000000" pitchFamily="18" charset="-128"/>
                <a:cs typeface="Times New Roman" panose="02020603050405020304" pitchFamily="18" charset="0"/>
              </a:rPr>
              <a:t>11 10     </a:t>
            </a:r>
            <a:r>
              <a:rPr lang="ja-JP" altLang="en-US" sz="1050" b="1" kern="100" dirty="0">
                <a:solidFill>
                  <a:srgbClr val="C00000"/>
                </a:solidFill>
                <a:latin typeface="ＭＳ ゴシック" panose="020B0609070205080204" pitchFamily="49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1500" b="1" kern="100" dirty="0">
                <a:solidFill>
                  <a:srgbClr val="C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ｃ</a:t>
            </a:r>
            <a:r>
              <a:rPr lang="ja-JP" altLang="en-US" sz="1350" b="1" kern="100" dirty="0">
                <a:solidFill>
                  <a:srgbClr val="C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1200" b="1" kern="1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患者の希望</a:t>
            </a:r>
            <a:endParaRPr lang="ja-JP" altLang="en-US" sz="2100" b="1" kern="10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6" name="コンテンツ プレースホルダー 6">
            <a:extLst>
              <a:ext uri="{FF2B5EF4-FFF2-40B4-BE49-F238E27FC236}">
                <a16:creationId xmlns:a16="http://schemas.microsoft.com/office/drawing/2014/main" id="{39D9A138-7F57-3CE9-F9B0-F6962239C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39" y="1464086"/>
            <a:ext cx="3499441" cy="45347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テキスト ボックス 2">
            <a:extLst>
              <a:ext uri="{FF2B5EF4-FFF2-40B4-BE49-F238E27FC236}">
                <a16:creationId xmlns:a16="http://schemas.microsoft.com/office/drawing/2014/main" id="{1988F062-FE5F-393D-2E8C-80910D1E1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0435" y="1752861"/>
            <a:ext cx="1286390" cy="24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algn="just"/>
            <a:r>
              <a:rPr lang="ja-JP" altLang="en-US" sz="1200" b="1" kern="100" dirty="0">
                <a:solidFill>
                  <a:srgbClr val="C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endParaRPr lang="ja-JP" altLang="en-US" sz="1500" b="1" kern="10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EE0500C-3AD4-9BE2-3A44-26FAA70E0E75}"/>
              </a:ext>
            </a:extLst>
          </p:cNvPr>
          <p:cNvSpPr txBox="1"/>
          <p:nvPr/>
        </p:nvSpPr>
        <p:spPr>
          <a:xfrm>
            <a:off x="6625136" y="2250001"/>
            <a:ext cx="12234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35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両下腿の浮腫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FA623FE-2178-1BFD-CB71-FEA871876A24}"/>
              </a:ext>
            </a:extLst>
          </p:cNvPr>
          <p:cNvSpPr txBox="1"/>
          <p:nvPr/>
        </p:nvSpPr>
        <p:spPr>
          <a:xfrm>
            <a:off x="6585807" y="1709495"/>
            <a:ext cx="13965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35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ピオグリタゾン</a:t>
            </a:r>
            <a:endParaRPr kumimoji="1" lang="ja-JP" altLang="en-US" sz="135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72F4CD9-F6B3-BBC8-25FC-05641C30B2E3}"/>
              </a:ext>
            </a:extLst>
          </p:cNvPr>
          <p:cNvSpPr txBox="1"/>
          <p:nvPr/>
        </p:nvSpPr>
        <p:spPr>
          <a:xfrm>
            <a:off x="6175057" y="2251812"/>
            <a:ext cx="3145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35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</a:t>
            </a:r>
            <a:endParaRPr kumimoji="1" lang="ja-JP" altLang="en-US" sz="135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3DD2186-07BB-1678-824A-78ACC919E346}"/>
              </a:ext>
            </a:extLst>
          </p:cNvPr>
          <p:cNvSpPr txBox="1"/>
          <p:nvPr/>
        </p:nvSpPr>
        <p:spPr>
          <a:xfrm>
            <a:off x="5362500" y="2197420"/>
            <a:ext cx="53091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kumimoji="1" lang="en-US" altLang="ja-JP" sz="105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r>
              <a:rPr lang="en-US" altLang="ja-JP" sz="105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</a:t>
            </a:r>
            <a:r>
              <a:rPr lang="en-US" altLang="ja-JP" sz="105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endParaRPr kumimoji="1" lang="ja-JP" altLang="en-US" sz="105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A2A321C-2115-523E-9D7C-5964D6415922}"/>
              </a:ext>
            </a:extLst>
          </p:cNvPr>
          <p:cNvSpPr txBox="1"/>
          <p:nvPr/>
        </p:nvSpPr>
        <p:spPr>
          <a:xfrm>
            <a:off x="1153032" y="1736741"/>
            <a:ext cx="3185487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調整した薬剤名と日付を記入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5A0DD62-4A0E-6E68-C7C0-DD7BF354838E}"/>
              </a:ext>
            </a:extLst>
          </p:cNvPr>
          <p:cNvSpPr txBox="1"/>
          <p:nvPr/>
        </p:nvSpPr>
        <p:spPr>
          <a:xfrm>
            <a:off x="235280" y="2527000"/>
            <a:ext cx="4565673" cy="10400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450"/>
              </a:spcAft>
            </a:pPr>
            <a:r>
              <a:rPr lang="ja-JP" alt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対応欄に</a:t>
            </a:r>
            <a:endParaRPr lang="en-US" altLang="ja-JP" sz="1500" dirty="0">
              <a:solidFill>
                <a:schemeClr val="tx1">
                  <a:lumMod val="95000"/>
                  <a:lumOff val="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  <a:spcAft>
                <a:spcPts val="450"/>
              </a:spcAft>
            </a:pPr>
            <a:r>
              <a:rPr lang="en-US" altLang="ja-JP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r>
              <a:rPr lang="ja-JP" alt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（継続）</a:t>
            </a:r>
            <a:r>
              <a:rPr lang="en-US" altLang="ja-JP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</a:t>
            </a:r>
            <a:r>
              <a:rPr lang="ja-JP" alt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（減量）</a:t>
            </a:r>
            <a:r>
              <a:rPr lang="en-US" altLang="ja-JP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</a:t>
            </a:r>
            <a:r>
              <a:rPr lang="ja-JP" alt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（中止）</a:t>
            </a:r>
            <a:r>
              <a:rPr lang="en-US" altLang="ja-JP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</a:t>
            </a:r>
            <a:r>
              <a:rPr lang="ja-JP" alt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（代替薬に変更）</a:t>
            </a:r>
            <a:endParaRPr lang="en-US" altLang="ja-JP" sz="1500" dirty="0">
              <a:solidFill>
                <a:schemeClr val="tx1">
                  <a:lumMod val="95000"/>
                  <a:lumOff val="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  <a:spcAft>
                <a:spcPts val="450"/>
              </a:spcAft>
            </a:pPr>
            <a:r>
              <a:rPr lang="ja-JP" alt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のいずれかを番号で記入し、その理由も記載</a:t>
            </a:r>
            <a:endParaRPr lang="en-US" altLang="ja-JP" sz="1500" dirty="0">
              <a:solidFill>
                <a:schemeClr val="tx1">
                  <a:lumMod val="95000"/>
                  <a:lumOff val="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46D9545A-AF48-D1DC-77C2-F4A0C80B3292}"/>
              </a:ext>
            </a:extLst>
          </p:cNvPr>
          <p:cNvCxnSpPr>
            <a:stCxn id="24" idx="3"/>
          </p:cNvCxnSpPr>
          <p:nvPr/>
        </p:nvCxnSpPr>
        <p:spPr>
          <a:xfrm flipV="1">
            <a:off x="4338519" y="1823285"/>
            <a:ext cx="1273568" cy="981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FB63AD80-E25A-F915-42BA-B00E9D8629A0}"/>
              </a:ext>
            </a:extLst>
          </p:cNvPr>
          <p:cNvCxnSpPr>
            <a:stCxn id="24" idx="3"/>
          </p:cNvCxnSpPr>
          <p:nvPr/>
        </p:nvCxnSpPr>
        <p:spPr>
          <a:xfrm>
            <a:off x="4338519" y="1921407"/>
            <a:ext cx="924870" cy="4130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0589F561-1538-072F-BDD9-AE9FF34E25CA}"/>
              </a:ext>
            </a:extLst>
          </p:cNvPr>
          <p:cNvCxnSpPr>
            <a:cxnSpLocks/>
          </p:cNvCxnSpPr>
          <p:nvPr/>
        </p:nvCxnSpPr>
        <p:spPr>
          <a:xfrm flipV="1">
            <a:off x="4777870" y="2483740"/>
            <a:ext cx="1397187" cy="4259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タイトル 1">
            <a:extLst>
              <a:ext uri="{FF2B5EF4-FFF2-40B4-BE49-F238E27FC236}">
                <a16:creationId xmlns:a16="http://schemas.microsoft.com/office/drawing/2014/main" id="{FF2453D7-4034-4961-8857-52CC24AA9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087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方法</a:t>
            </a:r>
          </a:p>
        </p:txBody>
      </p:sp>
      <p:sp>
        <p:nvSpPr>
          <p:cNvPr id="19" name="スライド番号プレースホルダー 3">
            <a:extLst>
              <a:ext uri="{FF2B5EF4-FFF2-40B4-BE49-F238E27FC236}">
                <a16:creationId xmlns:a16="http://schemas.microsoft.com/office/drawing/2014/main" id="{8B4BC0A1-4DB1-46B9-A24A-79E7A1A7F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2791" y="6356350"/>
            <a:ext cx="2153788" cy="365125"/>
          </a:xfrm>
        </p:spPr>
        <p:txBody>
          <a:bodyPr/>
          <a:lstStyle/>
          <a:p>
            <a:fld id="{A656C608-2123-4AF1-9F92-8400AE11F6FD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8499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2">
            <a:extLst>
              <a:ext uri="{FF2B5EF4-FFF2-40B4-BE49-F238E27FC236}">
                <a16:creationId xmlns:a16="http://schemas.microsoft.com/office/drawing/2014/main" id="{6AC42A0A-7DF8-C6EC-1243-E1541327A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9978" y="1807760"/>
            <a:ext cx="1494727" cy="26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algn="just"/>
            <a:r>
              <a:rPr lang="ja-JP" altLang="en-US" sz="1200" b="1" kern="100" dirty="0"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アスピリン</a:t>
            </a:r>
            <a:endParaRPr lang="ja-JP" altLang="en-US" sz="15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73823E6-510B-74A2-8C79-B6C550266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915" y="1469176"/>
            <a:ext cx="2887008" cy="40678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テキスト ボックス 2">
            <a:extLst>
              <a:ext uri="{FF2B5EF4-FFF2-40B4-BE49-F238E27FC236}">
                <a16:creationId xmlns:a16="http://schemas.microsoft.com/office/drawing/2014/main" id="{A5AEC8E2-0AEA-6E4C-E25E-1A9E86544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187" y="1710759"/>
            <a:ext cx="1286390" cy="24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algn="just"/>
            <a:r>
              <a:rPr lang="ja-JP" altLang="en-US" sz="1200" kern="100" dirty="0">
                <a:solidFill>
                  <a:srgbClr val="FF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ピオグリタゾン</a:t>
            </a:r>
            <a:endParaRPr lang="ja-JP" altLang="en-US" sz="1500" kern="100" dirty="0">
              <a:solidFill>
                <a:srgbClr val="FF0000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2">
            <a:extLst>
              <a:ext uri="{FF2B5EF4-FFF2-40B4-BE49-F238E27FC236}">
                <a16:creationId xmlns:a16="http://schemas.microsoft.com/office/drawing/2014/main" id="{784AA046-5416-8119-319C-AD171D513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6962" y="2206018"/>
            <a:ext cx="2449499" cy="60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en-US" sz="105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游明朝" panose="02020400000000000000" pitchFamily="18" charset="-128"/>
                <a:cs typeface="Times New Roman" panose="02020603050405020304" pitchFamily="18" charset="0"/>
              </a:rPr>
              <a:t>11</a:t>
            </a:r>
            <a:r>
              <a:rPr lang="en-US" sz="1050" b="1" kern="100" dirty="0">
                <a:latin typeface="ＭＳ ゴシック" panose="020B0609070205080204" pitchFamily="49" charset="-128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050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10</a:t>
            </a:r>
            <a:r>
              <a:rPr lang="en-US" sz="1050" b="1" kern="100" dirty="0">
                <a:latin typeface="ＭＳ ゴシック" panose="020B0609070205080204" pitchFamily="49" charset="-128"/>
                <a:ea typeface="游明朝" panose="02020400000000000000" pitchFamily="18" charset="-128"/>
                <a:cs typeface="Times New Roman" panose="02020603050405020304" pitchFamily="18" charset="0"/>
              </a:rPr>
              <a:t>     </a:t>
            </a:r>
            <a:r>
              <a:rPr lang="en-US" altLang="ja-JP" sz="1050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D</a:t>
            </a:r>
            <a:r>
              <a:rPr lang="ja-JP" altLang="en-US" sz="1200" b="1" kern="100" dirty="0"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    </a:t>
            </a:r>
            <a:r>
              <a:rPr lang="ja-JP" altLang="en-US" sz="1200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両下肢の浮腫</a:t>
            </a:r>
            <a:endParaRPr lang="en-US" altLang="ja-JP" sz="12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</a:pPr>
            <a:endParaRPr lang="ja-JP" altLang="en-US" sz="12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</a:pPr>
            <a:r>
              <a:rPr lang="en-US" sz="1050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12</a:t>
            </a:r>
            <a:r>
              <a:rPr lang="en-US" sz="1050" b="1" kern="100" dirty="0">
                <a:solidFill>
                  <a:srgbClr val="C00000"/>
                </a:solidFill>
                <a:latin typeface="ＭＳ ゴシック" panose="020B0609070205080204" pitchFamily="49" charset="-128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050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8</a:t>
            </a:r>
            <a:r>
              <a:rPr lang="en-US" sz="1200" kern="100" dirty="0">
                <a:solidFill>
                  <a:srgbClr val="C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 </a:t>
            </a:r>
            <a:r>
              <a:rPr lang="ja-JP" altLang="en-US" sz="1200" kern="100" dirty="0">
                <a:solidFill>
                  <a:srgbClr val="C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1200" kern="100" dirty="0">
                <a:solidFill>
                  <a:srgbClr val="C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   </a:t>
            </a:r>
            <a:r>
              <a:rPr lang="en-US" altLang="ja-JP" sz="1200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900" kern="100" dirty="0">
                <a:solidFill>
                  <a:srgbClr val="C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   </a:t>
            </a:r>
            <a:r>
              <a:rPr lang="ja-JP" altLang="en-US" sz="900" kern="100" dirty="0">
                <a:solidFill>
                  <a:srgbClr val="C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r>
              <a:rPr lang="ja-JP" altLang="en-US" sz="1200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代替薬継続</a:t>
            </a:r>
            <a:endParaRPr lang="ja-JP" altLang="en-US" sz="1200" kern="100" dirty="0">
              <a:solidFill>
                <a:srgbClr val="C00000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C0D06C0-569C-D6DC-37A5-91910EE52B99}"/>
              </a:ext>
            </a:extLst>
          </p:cNvPr>
          <p:cNvSpPr txBox="1"/>
          <p:nvPr/>
        </p:nvSpPr>
        <p:spPr>
          <a:xfrm>
            <a:off x="735889" y="1482984"/>
            <a:ext cx="3992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医師は、調整後</a:t>
            </a:r>
            <a:r>
              <a:rPr kumimoji="1"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の患者の状態を観察</a:t>
            </a:r>
            <a:endParaRPr kumimoji="1"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薬剤師も、状態を把握して</a:t>
            </a:r>
            <a:endParaRPr kumimoji="1"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必要に応じて医師に報告</a:t>
            </a:r>
            <a:endParaRPr kumimoji="1"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A6240C0-7EA5-5630-4AA4-F484959A84F9}"/>
              </a:ext>
            </a:extLst>
          </p:cNvPr>
          <p:cNvSpPr txBox="1"/>
          <p:nvPr/>
        </p:nvSpPr>
        <p:spPr>
          <a:xfrm>
            <a:off x="428806" y="2674854"/>
            <a:ext cx="3831818" cy="12701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kumimoji="1" lang="en-US" altLang="ja-JP" sz="1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評価欄に矢印記入</a:t>
            </a:r>
            <a:endParaRPr kumimoji="1" lang="en-US" altLang="ja-JP" sz="1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↑（改善）、→（変化なし）、↓（悪化）</a:t>
            </a:r>
            <a:endParaRPr kumimoji="1" lang="en-US" altLang="ja-JP" sz="1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30000"/>
              </a:lnSpc>
              <a:spcAft>
                <a:spcPts val="900"/>
              </a:spcAft>
            </a:pPr>
            <a:endParaRPr kumimoji="1" lang="ja-JP" altLang="en-US" sz="1350" b="1" dirty="0">
              <a:solidFill>
                <a:srgbClr val="804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81A27E0-85F8-CE7C-1D7E-700282649FBF}"/>
              </a:ext>
            </a:extLst>
          </p:cNvPr>
          <p:cNvSpPr txBox="1"/>
          <p:nvPr/>
        </p:nvSpPr>
        <p:spPr>
          <a:xfrm>
            <a:off x="325446" y="4403551"/>
            <a:ext cx="4604288" cy="11317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450"/>
              </a:spcAft>
            </a:pPr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対応欄に</a:t>
            </a:r>
            <a:endParaRPr lang="en-US" altLang="ja-JP" sz="1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30000"/>
              </a:lnSpc>
              <a:spcAft>
                <a:spcPts val="900"/>
              </a:spcAft>
            </a:pPr>
            <a:r>
              <a:rPr lang="ja-JP" altLang="en-US" sz="13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 </a:t>
            </a:r>
            <a:r>
              <a:rPr kumimoji="1"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継続</a:t>
            </a:r>
            <a:r>
              <a:rPr kumimoji="1"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), B (</a:t>
            </a:r>
            <a:r>
              <a:rPr kumimoji="1"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減量</a:t>
            </a:r>
            <a:r>
              <a:rPr kumimoji="1"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),</a:t>
            </a:r>
            <a:r>
              <a:rPr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 </a:t>
            </a:r>
            <a:r>
              <a:rPr kumimoji="1"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中止</a:t>
            </a:r>
            <a:r>
              <a:rPr kumimoji="1"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), D (</a:t>
            </a:r>
            <a:r>
              <a:rPr kumimoji="1"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代替薬</a:t>
            </a:r>
            <a:r>
              <a:rPr kumimoji="1"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pPr algn="ctr">
              <a:lnSpc>
                <a:spcPct val="130000"/>
              </a:lnSpc>
              <a:spcAft>
                <a:spcPts val="900"/>
              </a:spcAft>
            </a:pPr>
            <a:r>
              <a:rPr kumimoji="1"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のいずれかを番号で記入</a:t>
            </a:r>
            <a:r>
              <a:rPr kumimoji="1"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kumimoji="1"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理由も記載</a:t>
            </a: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3F378755-A147-425B-97AC-8CF24427F93F}"/>
              </a:ext>
            </a:extLst>
          </p:cNvPr>
          <p:cNvCxnSpPr/>
          <p:nvPr/>
        </p:nvCxnSpPr>
        <p:spPr>
          <a:xfrm flipV="1">
            <a:off x="6111796" y="2477325"/>
            <a:ext cx="0" cy="2244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41792D4A-4BC9-A360-69FF-C59023FAFE01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4260624" y="2731422"/>
            <a:ext cx="1821064" cy="5785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81A67344-E316-95A8-20B8-C3B141897DCD}"/>
              </a:ext>
            </a:extLst>
          </p:cNvPr>
          <p:cNvCxnSpPr>
            <a:cxnSpLocks/>
          </p:cNvCxnSpPr>
          <p:nvPr/>
        </p:nvCxnSpPr>
        <p:spPr>
          <a:xfrm flipV="1">
            <a:off x="4890100" y="2701770"/>
            <a:ext cx="1436038" cy="17017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タイトル 1">
            <a:extLst>
              <a:ext uri="{FF2B5EF4-FFF2-40B4-BE49-F238E27FC236}">
                <a16:creationId xmlns:a16="http://schemas.microsoft.com/office/drawing/2014/main" id="{5A85BA8D-AC0C-475E-AE11-8067A43FF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05" y="95870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方法</a:t>
            </a:r>
          </a:p>
        </p:txBody>
      </p:sp>
      <p:sp>
        <p:nvSpPr>
          <p:cNvPr id="14" name="スライド番号プレースホルダー 3">
            <a:extLst>
              <a:ext uri="{FF2B5EF4-FFF2-40B4-BE49-F238E27FC236}">
                <a16:creationId xmlns:a16="http://schemas.microsoft.com/office/drawing/2014/main" id="{25FAC74D-9D25-4846-B53A-3FCA0948A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2791" y="6356350"/>
            <a:ext cx="2153788" cy="365125"/>
          </a:xfrm>
        </p:spPr>
        <p:txBody>
          <a:bodyPr/>
          <a:lstStyle/>
          <a:p>
            <a:fld id="{A656C608-2123-4AF1-9F92-8400AE11F6FD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385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</TotalTime>
  <Words>1033</Words>
  <Application>Microsoft Office PowerPoint</Application>
  <PresentationFormat>画面に合わせる (4:3)</PresentationFormat>
  <Paragraphs>151</Paragraphs>
  <Slides>13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7" baseType="lpstr">
      <vt:lpstr>Meiryo UI</vt:lpstr>
      <vt:lpstr>ＭＳ ゴシック</vt:lpstr>
      <vt:lpstr>UD デジタル 教科書体 NK-B</vt:lpstr>
      <vt:lpstr>UD デジタル 教科書体 NK-R</vt:lpstr>
      <vt:lpstr>メイリオ</vt:lpstr>
      <vt:lpstr>游ゴシック</vt:lpstr>
      <vt:lpstr>游ゴシック Light</vt:lpstr>
      <vt:lpstr>游明朝</vt:lpstr>
      <vt:lpstr>Arial</vt:lpstr>
      <vt:lpstr>Calibri</vt:lpstr>
      <vt:lpstr>Calibri Light</vt:lpstr>
      <vt:lpstr>Times New Roman</vt:lpstr>
      <vt:lpstr>Wingdings 3</vt:lpstr>
      <vt:lpstr>Office テーマ</vt:lpstr>
      <vt:lpstr>ポリファーマシー対策に 関する厚生労働省モデル事業</vt:lpstr>
      <vt:lpstr>背景</vt:lpstr>
      <vt:lpstr>目的</vt:lpstr>
      <vt:lpstr>事業計画（全体イメージ）</vt:lpstr>
      <vt:lpstr>手順</vt:lpstr>
      <vt:lpstr>方法</vt:lpstr>
      <vt:lpstr>方法</vt:lpstr>
      <vt:lpstr>方法</vt:lpstr>
      <vt:lpstr>方法</vt:lpstr>
      <vt:lpstr>結果</vt:lpstr>
      <vt:lpstr>PowerPoint プレゼンテーション</vt:lpstr>
      <vt:lpstr>結果</vt:lpstr>
      <vt:lpstr>考察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岡山 みか</dc:creator>
  <cp:lastModifiedBy>岡山 みか</cp:lastModifiedBy>
  <cp:revision>48</cp:revision>
  <dcterms:created xsi:type="dcterms:W3CDTF">2023-08-15T06:22:48Z</dcterms:created>
  <dcterms:modified xsi:type="dcterms:W3CDTF">2023-09-21T02:00:17Z</dcterms:modified>
</cp:coreProperties>
</file>