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0" r:id="rId4"/>
    <p:sldId id="271" r:id="rId5"/>
    <p:sldId id="277" r:id="rId6"/>
    <p:sldId id="272" r:id="rId7"/>
    <p:sldId id="280" r:id="rId8"/>
    <p:sldId id="281" r:id="rId9"/>
    <p:sldId id="282" r:id="rId10"/>
    <p:sldId id="284" r:id="rId11"/>
    <p:sldId id="274" r:id="rId12"/>
    <p:sldId id="286" r:id="rId13"/>
    <p:sldId id="287" r:id="rId14"/>
    <p:sldId id="290" r:id="rId1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岡山 みか" initials="岡山" lastIdx="1" clrIdx="0">
    <p:extLst>
      <p:ext uri="{19B8F6BF-5375-455C-9EA6-DF929625EA0E}">
        <p15:presenceInfo xmlns:p15="http://schemas.microsoft.com/office/powerpoint/2012/main" userId="S-1-5-21-1078081533-413027322-839522115-26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99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2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7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\\Users\manabunitta\Desktop\Y_NEXT\20221102_&#31070;&#22856;&#24029;&#30476;&#21307;&#24107;&#20250;_Covid19&#12450;&#12531;&#12465;&#12540;&#12488;\&#20998;&#26512;&#32080;&#26524;20221202_nit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'参考3_発熱外来を設置しない理由（形態別比較） '!$C$20</c:f>
              <c:strCache>
                <c:ptCount val="1"/>
                <c:pt idx="0">
                  <c:v>空間的に動線を分けられない</c:v>
                </c:pt>
              </c:strCache>
            </c:strRef>
          </c:tx>
          <c:spPr>
            <a:solidFill>
              <a:srgbClr val="FF999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'!$D$20:$G$20</c:f>
              <c:numCache>
                <c:formatCode>0.0%</c:formatCode>
                <c:ptCount val="4"/>
                <c:pt idx="0">
                  <c:v>0.49586776859504134</c:v>
                </c:pt>
                <c:pt idx="1">
                  <c:v>0.46</c:v>
                </c:pt>
                <c:pt idx="2">
                  <c:v>0.38461538461538464</c:v>
                </c:pt>
                <c:pt idx="3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9-47BA-9A13-E6771597750D}"/>
            </c:ext>
          </c:extLst>
        </c:ser>
        <c:ser>
          <c:idx val="1"/>
          <c:order val="1"/>
          <c:tx>
            <c:strRef>
              <c:f>'参考3_発熱外来を設置しない理由（形態別比較） '!$C$21</c:f>
              <c:strCache>
                <c:ptCount val="1"/>
                <c:pt idx="0">
                  <c:v>時間的に動線を分けられない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45833030418853E-3"/>
                  <c:y val="-4.687038313586206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159-47BA-9A13-E6771597750D}"/>
                </c:ext>
              </c:extLst>
            </c:dLbl>
            <c:dLbl>
              <c:idx val="1"/>
              <c:layout>
                <c:manualLayout>
                  <c:x val="7.44583303041881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159-47BA-9A13-E6771597750D}"/>
                </c:ext>
              </c:extLst>
            </c:dLbl>
            <c:dLbl>
              <c:idx val="2"/>
              <c:layout>
                <c:manualLayout>
                  <c:x val="8.9349996365026396E-3"/>
                  <c:y val="7.66978765961356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159-47BA-9A13-E6771597750D}"/>
                </c:ext>
              </c:extLst>
            </c:dLbl>
            <c:dLbl>
              <c:idx val="3"/>
              <c:layout>
                <c:manualLayout>
                  <c:x val="8.9349996365025303E-3"/>
                  <c:y val="-1.02263835461515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'!$D$21:$G$21</c:f>
              <c:numCache>
                <c:formatCode>0.0%</c:formatCode>
                <c:ptCount val="4"/>
                <c:pt idx="0">
                  <c:v>0.33057851239669422</c:v>
                </c:pt>
                <c:pt idx="1">
                  <c:v>0.32</c:v>
                </c:pt>
                <c:pt idx="2">
                  <c:v>0.26923076923076922</c:v>
                </c:pt>
                <c:pt idx="3">
                  <c:v>0.37777777777777777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9-47BA-9A13-E6771597750D}"/>
            </c:ext>
          </c:extLst>
        </c:ser>
        <c:ser>
          <c:idx val="2"/>
          <c:order val="2"/>
          <c:tx>
            <c:strRef>
              <c:f>'参考3_発熱外来を設置しない理由（形態別比較） '!$C$22</c:f>
              <c:strCache>
                <c:ptCount val="1"/>
                <c:pt idx="0">
                  <c:v>通院患者の重症化リスクが高い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934999636502611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159-47BA-9A13-E6771597750D}"/>
                </c:ext>
              </c:extLst>
            </c:dLbl>
            <c:dLbl>
              <c:idx val="1"/>
              <c:layout>
                <c:manualLayout>
                  <c:x val="7.44583303041886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159-47BA-9A13-E6771597750D}"/>
                </c:ext>
              </c:extLst>
            </c:dLbl>
            <c:dLbl>
              <c:idx val="2"/>
              <c:layout>
                <c:manualLayout>
                  <c:x val="8.9349996365026396E-3"/>
                  <c:y val="4.687038313586206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159-47BA-9A13-E6771597750D}"/>
                </c:ext>
              </c:extLst>
            </c:dLbl>
            <c:dLbl>
              <c:idx val="3"/>
              <c:layout>
                <c:manualLayout>
                  <c:x val="8.9349996365026396E-3"/>
                  <c:y val="7.66978765961361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'!$D$22:$G$22</c:f>
              <c:numCache>
                <c:formatCode>0.0%</c:formatCode>
                <c:ptCount val="4"/>
                <c:pt idx="0">
                  <c:v>0.28099173553719009</c:v>
                </c:pt>
                <c:pt idx="1">
                  <c:v>0.26</c:v>
                </c:pt>
                <c:pt idx="2">
                  <c:v>0.23076923076923078</c:v>
                </c:pt>
                <c:pt idx="3">
                  <c:v>0.33333333333333331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59-47BA-9A13-E6771597750D}"/>
            </c:ext>
          </c:extLst>
        </c:ser>
        <c:ser>
          <c:idx val="3"/>
          <c:order val="3"/>
          <c:tx>
            <c:strRef>
              <c:f>'参考3_発熱外来を設置しない理由（形態別比較） '!$C$23</c:f>
              <c:strCache>
                <c:ptCount val="1"/>
                <c:pt idx="0">
                  <c:v>医師自身が高齢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45833030418866E-3"/>
                  <c:y val="-4.6870383135862063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159-47BA-9A13-E6771597750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59-47BA-9A13-E6771597750D}"/>
                </c:ext>
              </c:extLst>
            </c:dLbl>
            <c:dLbl>
              <c:idx val="2"/>
              <c:layout>
                <c:manualLayout>
                  <c:x val="-1.0920428957553809E-16"/>
                  <c:y val="-2.04527670923030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159-47BA-9A13-E6771597750D}"/>
                </c:ext>
              </c:extLst>
            </c:dLbl>
            <c:dLbl>
              <c:idx val="3"/>
              <c:layout>
                <c:manualLayout>
                  <c:x val="4.467499818251319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'!$D$23:$G$23</c:f>
              <c:numCache>
                <c:formatCode>0.0%</c:formatCode>
                <c:ptCount val="4"/>
                <c:pt idx="0">
                  <c:v>0.19008264462809918</c:v>
                </c:pt>
                <c:pt idx="1">
                  <c:v>0.32</c:v>
                </c:pt>
                <c:pt idx="2">
                  <c:v>7.6923076923076927E-2</c:v>
                </c:pt>
                <c:pt idx="3">
                  <c:v>0.1111111111111111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59-47BA-9A13-E6771597750D}"/>
            </c:ext>
          </c:extLst>
        </c:ser>
        <c:ser>
          <c:idx val="4"/>
          <c:order val="4"/>
          <c:tx>
            <c:strRef>
              <c:f>'参考3_発熱外来を設置しない理由（形態別比較） '!$C$24</c:f>
              <c:strCache>
                <c:ptCount val="1"/>
                <c:pt idx="0">
                  <c:v>家主・他テナントとの関係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78961712057651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59-47BA-9A13-E6771597750D}"/>
                </c:ext>
              </c:extLst>
            </c:dLbl>
            <c:dLbl>
              <c:idx val="2"/>
              <c:layout>
                <c:manualLayout>
                  <c:x val="0"/>
                  <c:y val="2.5565958865378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159-47BA-9A13-E6771597750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'!$D$24:$G$24</c:f>
              <c:numCache>
                <c:formatCode>0.0%</c:formatCode>
                <c:ptCount val="4"/>
                <c:pt idx="0">
                  <c:v>9.9173553719008267E-2</c:v>
                </c:pt>
                <c:pt idx="1">
                  <c:v>0</c:v>
                </c:pt>
                <c:pt idx="2">
                  <c:v>7.6923076923076927E-2</c:v>
                </c:pt>
                <c:pt idx="3">
                  <c:v>0.22222222222222221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59-47BA-9A13-E6771597750D}"/>
            </c:ext>
          </c:extLst>
        </c:ser>
        <c:ser>
          <c:idx val="5"/>
          <c:order val="5"/>
          <c:tx>
            <c:strRef>
              <c:f>'参考3_発熱外来を設置しない理由（形態別比較） '!$C$25</c:f>
              <c:strCache>
                <c:ptCount val="1"/>
                <c:pt idx="0">
                  <c:v>職員から同意を得られない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59-47BA-9A13-E6771597750D}"/>
                </c:ext>
              </c:extLst>
            </c:dLbl>
            <c:dLbl>
              <c:idx val="2"/>
              <c:layout>
                <c:manualLayout>
                  <c:x val="8.9349996365025303E-3"/>
                  <c:y val="2.55659588653787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'!$D$25:$G$25</c:f>
              <c:numCache>
                <c:formatCode>0.0%</c:formatCode>
                <c:ptCount val="4"/>
                <c:pt idx="0">
                  <c:v>9.0909090909090912E-2</c:v>
                </c:pt>
                <c:pt idx="1">
                  <c:v>0.18</c:v>
                </c:pt>
                <c:pt idx="2">
                  <c:v>3.8461538461538464E-2</c:v>
                </c:pt>
                <c:pt idx="3">
                  <c:v>2.2222222222222223E-2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59-47BA-9A13-E6771597750D}"/>
            </c:ext>
          </c:extLst>
        </c:ser>
        <c:ser>
          <c:idx val="6"/>
          <c:order val="6"/>
          <c:tx>
            <c:strRef>
              <c:f>'参考3_発熱外来を設置しない理由（形態別比較） '!$C$26</c:f>
              <c:strCache>
                <c:ptCount val="1"/>
                <c:pt idx="0">
                  <c:v>通院患者からの風評被害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78333212167546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159-47BA-9A13-E6771597750D}"/>
                </c:ext>
              </c:extLst>
            </c:dLbl>
            <c:dLbl>
              <c:idx val="1"/>
              <c:layout>
                <c:manualLayout>
                  <c:x val="4.4674998182513198E-3"/>
                  <c:y val="7.66978765961352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159-47BA-9A13-E6771597750D}"/>
                </c:ext>
              </c:extLst>
            </c:dLbl>
            <c:dLbl>
              <c:idx val="2"/>
              <c:layout>
                <c:manualLayout>
                  <c:x val="0"/>
                  <c:y val="-1.02263835461514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159-47BA-9A13-E6771597750D}"/>
                </c:ext>
              </c:extLst>
            </c:dLbl>
            <c:dLbl>
              <c:idx val="3"/>
              <c:layout>
                <c:manualLayout>
                  <c:x val="-4.4674998182514291E-3"/>
                  <c:y val="-1.78961712057651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'!$D$26:$G$26</c:f>
              <c:numCache>
                <c:formatCode>0.0%</c:formatCode>
                <c:ptCount val="4"/>
                <c:pt idx="0">
                  <c:v>4.9586776859504134E-2</c:v>
                </c:pt>
                <c:pt idx="1">
                  <c:v>0.06</c:v>
                </c:pt>
                <c:pt idx="2">
                  <c:v>0</c:v>
                </c:pt>
                <c:pt idx="3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59-47BA-9A13-E6771597750D}"/>
            </c:ext>
          </c:extLst>
        </c:ser>
        <c:ser>
          <c:idx val="7"/>
          <c:order val="7"/>
          <c:tx>
            <c:strRef>
              <c:f>'参考3_発熱外来を設置しない理由（形態別比較） '!$C$27</c:f>
              <c:strCache>
                <c:ptCount val="1"/>
                <c:pt idx="0">
                  <c:v>近隣からの風評被害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9566664243350933E-3"/>
                  <c:y val="7.66978765961361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159-47BA-9A13-E6771597750D}"/>
                </c:ext>
              </c:extLst>
            </c:dLbl>
            <c:dLbl>
              <c:idx val="1"/>
              <c:layout>
                <c:manualLayout>
                  <c:x val="7.445833030418811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159-47BA-9A13-E6771597750D}"/>
                </c:ext>
              </c:extLst>
            </c:dLbl>
            <c:dLbl>
              <c:idx val="2"/>
              <c:layout>
                <c:manualLayout>
                  <c:x val="2.9783332121675467E-3"/>
                  <c:y val="5.11319177307574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159-47BA-9A13-E6771597750D}"/>
                </c:ext>
              </c:extLst>
            </c:dLbl>
            <c:dLbl>
              <c:idx val="3"/>
              <c:layout>
                <c:manualLayout>
                  <c:x val="0"/>
                  <c:y val="5.113191773075743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159-47BA-9A13-E677159775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'参考3_発熱外来を設置しない理由（形態別比較） '!$D$19:$G$19</c:f>
              <c:strCache>
                <c:ptCount val="4"/>
                <c:pt idx="0">
                  <c:v>合計</c:v>
                </c:pt>
                <c:pt idx="1">
                  <c:v>戸建て</c:v>
                </c:pt>
                <c:pt idx="2">
                  <c:v>戸建て以外1階</c:v>
                </c:pt>
                <c:pt idx="3">
                  <c:v>戸建て以外2階以上</c:v>
                </c:pt>
              </c:strCache>
            </c:strRef>
          </c:cat>
          <c:val>
            <c:numRef>
              <c:f>'参考3_発熱外来を設置しない理由（形態別比較） '!$D$27:$G$27</c:f>
              <c:numCache>
                <c:formatCode>0.0%</c:formatCode>
                <c:ptCount val="4"/>
                <c:pt idx="0">
                  <c:v>3.3057851239669422E-2</c:v>
                </c:pt>
                <c:pt idx="1">
                  <c:v>0.02</c:v>
                </c:pt>
                <c:pt idx="2">
                  <c:v>0</c:v>
                </c:pt>
                <c:pt idx="3">
                  <c:v>6.6666666666666666E-2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59-47BA-9A13-E677159775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10945616"/>
        <c:axId val="1810947264"/>
      </c:barChart>
      <c:catAx>
        <c:axId val="181094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0947264"/>
        <c:crosses val="autoZero"/>
        <c:auto val="1"/>
        <c:lblAlgn val="ctr"/>
        <c:lblOffset val="100"/>
        <c:noMultiLvlLbl val="0"/>
      </c:catAx>
      <c:valAx>
        <c:axId val="1810947264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81094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0.35565</cdr:x>
      <cdr:y>0.21223</cdr:y>
    </cdr:from>
    <cdr:to>
      <cdr:x>0.5</cdr:x>
      <cdr:y>0.27663</cdr:y>
    </cdr:to>
    <cdr:sp macro="" textlink="">
      <cdr:nvSpPr>
        <cdr:cNvPr id="2" name="角丸四角形 1">
          <a:extLst xmlns:a="http://schemas.openxmlformats.org/drawingml/2006/main">
            <a:ext uri="{FF2B5EF4-FFF2-40B4-BE49-F238E27FC236}">
              <a16:creationId xmlns:a16="http://schemas.microsoft.com/office/drawing/2014/main" id="{D49558AA-330B-196B-9A4F-68D69E474951}"/>
            </a:ext>
          </a:extLst>
        </cdr:cNvPr>
        <cdr:cNvSpPr/>
      </cdr:nvSpPr>
      <cdr:spPr>
        <a:xfrm xmlns:a="http://schemas.openxmlformats.org/drawingml/2006/main">
          <a:off x="3033083" y="1054240"/>
          <a:ext cx="1231047" cy="319921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lIns="36000" tIns="36000" rIns="36000" bIns="36000" anchor="ctr" anchorCtr="1"/>
        <a:lstStyle xmlns:a="http://schemas.openxmlformats.org/drawingml/2006/main"/>
        <a:p xmlns:a="http://schemas.openxmlformats.org/drawingml/2006/main">
          <a:pPr algn="ctr"/>
          <a:r>
            <a:rPr lang="ja-JP" altLang="en-US" sz="1200" dirty="0">
              <a:solidFill>
                <a:schemeClr val="tx1"/>
              </a:solidFill>
            </a:rPr>
            <a:t>医師自身が高齢</a:t>
          </a:r>
          <a:endParaRPr lang="ja-JP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0.40777</cdr:x>
      <cdr:y>0.35664</cdr:y>
    </cdr:from>
    <cdr:to>
      <cdr:x>0.54695</cdr:x>
      <cdr:y>0.44676</cdr:y>
    </cdr:to>
    <cdr:sp macro="" textlink="">
      <cdr:nvSpPr>
        <cdr:cNvPr id="6" name="角丸四角形 1">
          <a:extLst xmlns:a="http://schemas.openxmlformats.org/drawingml/2006/main">
            <a:ext uri="{FF2B5EF4-FFF2-40B4-BE49-F238E27FC236}">
              <a16:creationId xmlns:a16="http://schemas.microsoft.com/office/drawing/2014/main" id="{DE68151A-10F4-49A5-A4FF-F3ADC81D3EC8}"/>
            </a:ext>
          </a:extLst>
        </cdr:cNvPr>
        <cdr:cNvSpPr/>
      </cdr:nvSpPr>
      <cdr:spPr>
        <a:xfrm xmlns:a="http://schemas.openxmlformats.org/drawingml/2006/main">
          <a:off x="3477527" y="1771646"/>
          <a:ext cx="1187024" cy="44767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tIns="36000" rIns="36000" bIns="36000" anchor="ctr" anchorCtr="1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200" dirty="0">
              <a:solidFill>
                <a:schemeClr val="tx1"/>
              </a:solidFill>
            </a:rPr>
            <a:t>職員からの同意を得られない</a:t>
          </a:r>
          <a:endParaRPr lang="ja-JP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0.43196</cdr:x>
      <cdr:y>0.29779</cdr:y>
    </cdr:from>
    <cdr:to>
      <cdr:x>0.52723</cdr:x>
      <cdr:y>0.36219</cdr:y>
    </cdr:to>
    <cdr:sp macro="" textlink="">
      <cdr:nvSpPr>
        <cdr:cNvPr id="7" name="テキスト ボックス 9">
          <a:extLst xmlns:a="http://schemas.openxmlformats.org/drawingml/2006/main">
            <a:ext uri="{FF2B5EF4-FFF2-40B4-BE49-F238E27FC236}">
              <a16:creationId xmlns:a16="http://schemas.microsoft.com/office/drawing/2014/main" id="{312767FF-6286-44C4-B34B-60A670063894}"/>
            </a:ext>
          </a:extLst>
        </cdr:cNvPr>
        <cdr:cNvSpPr txBox="1"/>
      </cdr:nvSpPr>
      <cdr:spPr>
        <a:xfrm xmlns:a="http://schemas.openxmlformats.org/drawingml/2006/main">
          <a:off x="3683846" y="1479275"/>
          <a:ext cx="812486" cy="3199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36000" rIns="0" bIns="0" rtlCol="0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en-US" altLang="ja-JP" b="1" dirty="0">
              <a:solidFill>
                <a:srgbClr val="FF5050"/>
              </a:solidFill>
            </a:rPr>
            <a:t>18.0%</a:t>
          </a:r>
          <a:endParaRPr kumimoji="1" lang="ja-JP" altLang="en-US" b="1" dirty="0">
            <a:solidFill>
              <a:srgbClr val="FF5050"/>
            </a:solidFill>
          </a:endParaRPr>
        </a:p>
      </cdr:txBody>
    </cdr:sp>
  </cdr:relSizeAnchor>
  <cdr:relSizeAnchor xmlns:cdr="http://schemas.openxmlformats.org/drawingml/2006/chartDrawing">
    <cdr:from>
      <cdr:x>0.85089</cdr:x>
      <cdr:y>0.31491</cdr:y>
    </cdr:from>
    <cdr:to>
      <cdr:x>0.99861</cdr:x>
      <cdr:y>0.40846</cdr:y>
    </cdr:to>
    <cdr:sp macro="" textlink="">
      <cdr:nvSpPr>
        <cdr:cNvPr id="8" name="角丸四角形 1">
          <a:extLst xmlns:a="http://schemas.openxmlformats.org/drawingml/2006/main">
            <a:ext uri="{FF2B5EF4-FFF2-40B4-BE49-F238E27FC236}">
              <a16:creationId xmlns:a16="http://schemas.microsoft.com/office/drawing/2014/main" id="{D4D0295E-A049-4041-B3A9-8BED9DE2209D}"/>
            </a:ext>
          </a:extLst>
        </cdr:cNvPr>
        <cdr:cNvSpPr/>
      </cdr:nvSpPr>
      <cdr:spPr>
        <a:xfrm xmlns:a="http://schemas.openxmlformats.org/drawingml/2006/main">
          <a:off x="7256650" y="1564319"/>
          <a:ext cx="1259735" cy="464701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tIns="36000" rIns="36000" bIns="36000" anchor="ctr" anchorCtr="1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dirty="0">
              <a:solidFill>
                <a:schemeClr val="tx1"/>
              </a:solidFill>
            </a:rPr>
            <a:t>家主・他テナントとの関係</a:t>
          </a:r>
          <a:endParaRPr lang="ja-JP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0.87753</cdr:x>
      <cdr:y>0.25551</cdr:y>
    </cdr:from>
    <cdr:to>
      <cdr:x>0.9728</cdr:x>
      <cdr:y>0.31991</cdr:y>
    </cdr:to>
    <cdr:sp macro="" textlink="">
      <cdr:nvSpPr>
        <cdr:cNvPr id="10" name="テキスト ボックス 9">
          <a:extLst xmlns:a="http://schemas.openxmlformats.org/drawingml/2006/main">
            <a:ext uri="{FF2B5EF4-FFF2-40B4-BE49-F238E27FC236}">
              <a16:creationId xmlns:a16="http://schemas.microsoft.com/office/drawing/2014/main" id="{312767FF-6286-44C4-B34B-60A670063894}"/>
            </a:ext>
          </a:extLst>
        </cdr:cNvPr>
        <cdr:cNvSpPr txBox="1"/>
      </cdr:nvSpPr>
      <cdr:spPr>
        <a:xfrm xmlns:a="http://schemas.openxmlformats.org/drawingml/2006/main">
          <a:off x="7483784" y="1269249"/>
          <a:ext cx="812486" cy="3199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36000" rIns="0" bIns="0" rtlCol="0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en-US" altLang="ja-JP" b="1" dirty="0">
              <a:solidFill>
                <a:srgbClr val="FF5050"/>
              </a:solidFill>
            </a:rPr>
            <a:t>22.2%</a:t>
          </a:r>
          <a:endParaRPr kumimoji="1" lang="ja-JP" altLang="en-US" b="1" dirty="0">
            <a:solidFill>
              <a:srgbClr val="FF5050"/>
            </a:solidFill>
          </a:endParaRPr>
        </a:p>
      </cdr:txBody>
    </cdr:sp>
  </cdr:relSizeAnchor>
  <cdr:relSizeAnchor xmlns:cdr="http://schemas.openxmlformats.org/drawingml/2006/chartDrawing">
    <cdr:from>
      <cdr:x>0.13972</cdr:x>
      <cdr:y>0.14619</cdr:y>
    </cdr:from>
    <cdr:to>
      <cdr:x>0.2789</cdr:x>
      <cdr:y>0.23631</cdr:y>
    </cdr:to>
    <cdr:sp macro="" textlink="">
      <cdr:nvSpPr>
        <cdr:cNvPr id="9" name="角丸四角形 1">
          <a:extLst xmlns:a="http://schemas.openxmlformats.org/drawingml/2006/main">
            <a:ext uri="{FF2B5EF4-FFF2-40B4-BE49-F238E27FC236}">
              <a16:creationId xmlns:a16="http://schemas.microsoft.com/office/drawing/2014/main" id="{EBD2EDC0-96F6-4F71-8DFE-466A6E776444}"/>
            </a:ext>
          </a:extLst>
        </cdr:cNvPr>
        <cdr:cNvSpPr/>
      </cdr:nvSpPr>
      <cdr:spPr>
        <a:xfrm xmlns:a="http://schemas.openxmlformats.org/drawingml/2006/main">
          <a:off x="1191569" y="726201"/>
          <a:ext cx="1186963" cy="447675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solidFill>
            <a:schemeClr val="tx1">
              <a:lumMod val="65000"/>
              <a:lumOff val="3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36000" tIns="36000" rIns="36000" bIns="36000" anchor="ctr" anchorCtr="1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200" dirty="0">
              <a:solidFill>
                <a:schemeClr val="tx1"/>
              </a:solidFill>
            </a:rPr>
            <a:t>空間的に動線を分けられない</a:t>
          </a:r>
          <a:endParaRPr lang="ja-JP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0.16515</cdr:x>
      <cdr:y>0.08358</cdr:y>
    </cdr:from>
    <cdr:to>
      <cdr:x>0.26042</cdr:x>
      <cdr:y>0.14798</cdr:y>
    </cdr:to>
    <cdr:sp macro="" textlink="">
      <cdr:nvSpPr>
        <cdr:cNvPr id="11" name="テキスト ボックス 9">
          <a:extLst xmlns:a="http://schemas.openxmlformats.org/drawingml/2006/main">
            <a:ext uri="{FF2B5EF4-FFF2-40B4-BE49-F238E27FC236}">
              <a16:creationId xmlns:a16="http://schemas.microsoft.com/office/drawing/2014/main" id="{312767FF-6286-44C4-B34B-60A670063894}"/>
            </a:ext>
          </a:extLst>
        </cdr:cNvPr>
        <cdr:cNvSpPr txBox="1"/>
      </cdr:nvSpPr>
      <cdr:spPr>
        <a:xfrm xmlns:a="http://schemas.openxmlformats.org/drawingml/2006/main">
          <a:off x="1408483" y="415174"/>
          <a:ext cx="812486" cy="31992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square" lIns="0" tIns="36000" rIns="0" bIns="0" rtlCol="0">
          <a:no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kumimoji="1" lang="en-US" altLang="ja-JP" b="1" dirty="0">
              <a:solidFill>
                <a:srgbClr val="FF5050"/>
              </a:solidFill>
            </a:rPr>
            <a:t>49.6%</a:t>
          </a:r>
          <a:endParaRPr kumimoji="1" lang="ja-JP" altLang="en-US" b="1" dirty="0">
            <a:solidFill>
              <a:srgbClr val="FF505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5DE4A-706F-4951-AC0F-72BD231CEAC3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B9C43-181B-4A72-92D3-C9C0589E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48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78FE4-A8B1-4237-A156-583233FABF16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4038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A656C608-2123-4AF1-9F92-8400AE11F6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164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354CF-5E66-4FC2-B1F0-4F286A5D61A4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95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FA120-86E3-44BA-B17F-E0D0138536E8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22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96AF-A613-4C2A-A6A6-20030686107D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40390" cy="365125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A656C608-2123-4AF1-9F92-8400AE11F6F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57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6A22E-C5E6-48D4-9D0F-38F11149A3F1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579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789DA-9029-41D9-A98C-6C5DE18314FE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59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BFCF-5DA0-479A-8D61-1477724FD9F3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63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D540-FB93-407B-B977-F961982CC2FE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7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1962B-B123-4F9B-BCF9-D6D355FBC2BC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98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03C7-1C6B-4BDE-AB97-BCA0B91614DA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21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A45C-736A-4472-AA69-E2980A4FAA76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40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C592C-8A78-4C9B-836B-D40E6C094F62}" type="datetime1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6C608-2123-4AF1-9F92-8400AE11F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1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FEA8E6-A38A-44A7-8F25-090D566E1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0730" y="1488850"/>
            <a:ext cx="9285456" cy="219324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診療所の</a:t>
            </a:r>
            <a:br>
              <a:rPr lang="en-US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5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診療実態調査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3978BA-9B9F-43BE-B50B-B43D1D236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723" y="4506686"/>
            <a:ext cx="8100551" cy="1339312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宮木太郎、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湯浅章平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徳山隆之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山本晴章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zh-TW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鈴木悦朗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東浩介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洞澤繁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山下晃平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川口千佳子</a:t>
            </a:r>
            <a:endParaRPr lang="en-US" altLang="zh-TW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勝亦琢磨、岡山みか、大髙文人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5F0EAD-65F9-44B1-B3C9-0B370D0E34ED}"/>
              </a:ext>
            </a:extLst>
          </p:cNvPr>
          <p:cNvSpPr txBox="1"/>
          <p:nvPr/>
        </p:nvSpPr>
        <p:spPr>
          <a:xfrm>
            <a:off x="521724" y="475242"/>
            <a:ext cx="5144785" cy="4307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46800" rIns="46800" rtlCol="0" anchor="ctr" anchorCtr="0">
            <a:no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38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回保団連医療研究フォーラム　第２分科会（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BFDBDEB-70F8-4E6B-BB3B-2F1224FB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534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DE57E7B7-2388-400A-8F6E-4316E913D0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74961"/>
              </p:ext>
            </p:extLst>
          </p:nvPr>
        </p:nvGraphicFramePr>
        <p:xfrm>
          <a:off x="776972" y="1198960"/>
          <a:ext cx="7590055" cy="4773922"/>
        </p:xfrm>
        <a:graphic>
          <a:graphicData uri="http://schemas.openxmlformats.org/drawingml/2006/table">
            <a:tbl>
              <a:tblPr>
                <a:tableStyleId>{7E9639D4-E3E2-4D34-9284-5A2195B3D0D7}</a:tableStyleId>
              </a:tblPr>
              <a:tblGrid>
                <a:gridCol w="1949096">
                  <a:extLst>
                    <a:ext uri="{9D8B030D-6E8A-4147-A177-3AD203B41FA5}">
                      <a16:colId xmlns:a16="http://schemas.microsoft.com/office/drawing/2014/main" val="724511574"/>
                    </a:ext>
                  </a:extLst>
                </a:gridCol>
                <a:gridCol w="2711960">
                  <a:extLst>
                    <a:ext uri="{9D8B030D-6E8A-4147-A177-3AD203B41FA5}">
                      <a16:colId xmlns:a16="http://schemas.microsoft.com/office/drawing/2014/main" val="3237018804"/>
                    </a:ext>
                  </a:extLst>
                </a:gridCol>
                <a:gridCol w="677655">
                  <a:extLst>
                    <a:ext uri="{9D8B030D-6E8A-4147-A177-3AD203B41FA5}">
                      <a16:colId xmlns:a16="http://schemas.microsoft.com/office/drawing/2014/main" val="3185601081"/>
                    </a:ext>
                  </a:extLst>
                </a:gridCol>
                <a:gridCol w="457776">
                  <a:extLst>
                    <a:ext uri="{9D8B030D-6E8A-4147-A177-3AD203B41FA5}">
                      <a16:colId xmlns:a16="http://schemas.microsoft.com/office/drawing/2014/main" val="1080571442"/>
                    </a:ext>
                  </a:extLst>
                </a:gridCol>
                <a:gridCol w="115701">
                  <a:extLst>
                    <a:ext uri="{9D8B030D-6E8A-4147-A177-3AD203B41FA5}">
                      <a16:colId xmlns:a16="http://schemas.microsoft.com/office/drawing/2014/main" val="329600899"/>
                    </a:ext>
                  </a:extLst>
                </a:gridCol>
                <a:gridCol w="804799">
                  <a:extLst>
                    <a:ext uri="{9D8B030D-6E8A-4147-A177-3AD203B41FA5}">
                      <a16:colId xmlns:a16="http://schemas.microsoft.com/office/drawing/2014/main" val="569202499"/>
                    </a:ext>
                  </a:extLst>
                </a:gridCol>
                <a:gridCol w="443800">
                  <a:extLst>
                    <a:ext uri="{9D8B030D-6E8A-4147-A177-3AD203B41FA5}">
                      <a16:colId xmlns:a16="http://schemas.microsoft.com/office/drawing/2014/main" val="1522131331"/>
                    </a:ext>
                  </a:extLst>
                </a:gridCol>
                <a:gridCol w="429268">
                  <a:extLst>
                    <a:ext uri="{9D8B030D-6E8A-4147-A177-3AD203B41FA5}">
                      <a16:colId xmlns:a16="http://schemas.microsoft.com/office/drawing/2014/main" val="3699803495"/>
                    </a:ext>
                  </a:extLst>
                </a:gridCol>
              </a:tblGrid>
              <a:tr h="15784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発熱外来指定別コロナ関連診療実績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597" marR="3597" marT="35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359406"/>
                  </a:ext>
                </a:extLst>
              </a:tr>
              <a:tr h="21919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300" u="none" strike="noStrike" dirty="0">
                          <a:effectLst/>
                        </a:rPr>
                        <a:t>N=342</a:t>
                      </a:r>
                      <a:endParaRPr lang="ja-JP" altLang="en-US" sz="2300" u="none" strike="noStrike" dirty="0">
                        <a:effectLst/>
                      </a:endParaRPr>
                    </a:p>
                  </a:txBody>
                  <a:tcPr marL="3597" marR="3597" marT="359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r" fontAlgn="ctr"/>
                      <a:r>
                        <a:rPr lang="ja-JP" altLang="en-US" sz="1400" u="none" strike="noStrike">
                          <a:effectLst/>
                        </a:rPr>
                        <a:t>　</a:t>
                      </a:r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発熱外来指定の有無</a:t>
                      </a:r>
                    </a:p>
                  </a:txBody>
                  <a:tcPr marL="3597" marR="3597" marT="3597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発熱外来指定の有無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647296"/>
                  </a:ext>
                </a:extLst>
              </a:tr>
              <a:tr h="292836">
                <a:tc gridSpan="2"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受けている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(n=221)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受けていない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(n=121)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375700"/>
                  </a:ext>
                </a:extLst>
              </a:tr>
              <a:tr h="157848">
                <a:tc gridSpan="2" v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ctr"/>
                      <a:endParaRPr lang="ja-JP" altLang="en-US" sz="14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921" marR="3921" marT="3921" marB="0" anchor="ctr"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0042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ワクチン接種実施状況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自院で実施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136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61.5%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54.5%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&lt;0.001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80020314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自院以外で協力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1604828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29.4%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20.7%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57101307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両方未実施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16.5%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1440772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PCR</a:t>
                      </a:r>
                      <a:r>
                        <a:rPr lang="ja-JP" altLang="en-US" sz="1000" u="none" strike="noStrike">
                          <a:effectLst/>
                        </a:rPr>
                        <a:t>検査実施状況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自院で実施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135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61.1%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22.3%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&lt;0.001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6274048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自院以外で協力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14.0%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18.2%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35207433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14.0%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67589438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両方未実施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54.5%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792113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発熱患者の外来診療実施状況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自院で実施（発熱外来・未指定も含む）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183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82.8%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28.9%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&lt;0.001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43193731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自院以外で協力（休日・夜間急患診療所等）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17.4%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39664986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16.3%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5862895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両方未実施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46.3%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951201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在宅診療実施状況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38.5%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24.0%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0.007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00641852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実施せず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136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61.5%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76.0%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0480454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電話診療実施状況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170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76.9%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40.5%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&lt;0.001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93406170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実施せず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23.1%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59.5%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723184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実施状況オンライン診療実施状況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14.5%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0.094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34919133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実施せず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189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85.5%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91.7%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36931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自宅療養の経過観察実施状況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自院で実施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61.1%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29.8%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&lt;0.001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89030169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自院以外で協力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66519045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13.1%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60038693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両方未実施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22.2%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56.2%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56387391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未回答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9476167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後遺症患者の診療経験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164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74.2%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54.5%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&lt;0.001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62130913"/>
                  </a:ext>
                </a:extLst>
              </a:tr>
              <a:tr h="15784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25.8%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45.5%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2803" marR="2803" marT="280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160911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037471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診療実績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4602" y="6356351"/>
            <a:ext cx="573737" cy="365125"/>
          </a:xfrm>
          <a:solidFill>
            <a:schemeClr val="bg1"/>
          </a:solidFill>
        </p:spPr>
        <p:txBody>
          <a:bodyPr/>
          <a:lstStyle/>
          <a:p>
            <a:fld id="{A656C608-2123-4AF1-9F92-8400AE11F6FD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CC0F63-4D9D-4F3F-9D3D-E11C2FCDAB55}"/>
              </a:ext>
            </a:extLst>
          </p:cNvPr>
          <p:cNvSpPr txBox="1"/>
          <p:nvPr/>
        </p:nvSpPr>
        <p:spPr>
          <a:xfrm>
            <a:off x="420708" y="1081095"/>
            <a:ext cx="8302584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kumimoji="1" lang="ja-JP" altLang="en-US" sz="10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422AD6-FF6E-449C-B0D2-C064425933E0}"/>
              </a:ext>
            </a:extLst>
          </p:cNvPr>
          <p:cNvSpPr txBox="1"/>
          <p:nvPr/>
        </p:nvSpPr>
        <p:spPr>
          <a:xfrm>
            <a:off x="4131884" y="1073349"/>
            <a:ext cx="2236510" cy="246221"/>
          </a:xfrm>
          <a:prstGeom prst="rect">
            <a:avLst/>
          </a:prstGeom>
          <a:solidFill>
            <a:srgbClr val="FFF0FF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/>
              <a:t>発熱外来指定なしの施設で高い割合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FEB97-8846-4ABC-8CB7-95EB60790401}"/>
              </a:ext>
            </a:extLst>
          </p:cNvPr>
          <p:cNvSpPr txBox="1"/>
          <p:nvPr/>
        </p:nvSpPr>
        <p:spPr>
          <a:xfrm>
            <a:off x="6486780" y="1070400"/>
            <a:ext cx="2236511" cy="246221"/>
          </a:xfrm>
          <a:prstGeom prst="rect">
            <a:avLst/>
          </a:prstGeom>
          <a:solidFill>
            <a:srgbClr val="E0FCFF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/>
              <a:t>発熱外来指定なしの施設で低い割合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6664CA0F-8D22-4F5A-A231-C75B4A645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075" y="6108071"/>
            <a:ext cx="8046275" cy="660598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診療実績は、未設置施設で低かった（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p&lt;0.001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在宅診療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p=0.007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オンライン診療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p=0.094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3693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発熱外来の未設置理由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11</a:t>
            </a:fld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96A0FC6-D93C-4219-AB93-D8C6C3CCB3E7}"/>
              </a:ext>
            </a:extLst>
          </p:cNvPr>
          <p:cNvGrpSpPr/>
          <p:nvPr/>
        </p:nvGrpSpPr>
        <p:grpSpPr>
          <a:xfrm>
            <a:off x="381955" y="1571370"/>
            <a:ext cx="8528260" cy="4967543"/>
            <a:chOff x="514350" y="333825"/>
            <a:chExt cx="11163300" cy="6502401"/>
          </a:xfrm>
        </p:grpSpPr>
        <p:graphicFrame>
          <p:nvGraphicFramePr>
            <p:cNvPr id="5" name="グラフ 4">
              <a:extLst>
                <a:ext uri="{FF2B5EF4-FFF2-40B4-BE49-F238E27FC236}">
                  <a16:creationId xmlns:a16="http://schemas.microsoft.com/office/drawing/2014/main" id="{1C787168-B74C-44B8-9604-915B805BDF8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17691421"/>
                </p:ext>
              </p:extLst>
            </p:nvPr>
          </p:nvGraphicFramePr>
          <p:xfrm>
            <a:off x="514350" y="333825"/>
            <a:ext cx="11163300" cy="65024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12767FF-6286-44C4-B34B-60A670063894}"/>
                </a:ext>
              </a:extLst>
            </p:cNvPr>
            <p:cNvSpPr txBox="1"/>
            <p:nvPr/>
          </p:nvSpPr>
          <p:spPr>
            <a:xfrm>
              <a:off x="4767254" y="1368020"/>
              <a:ext cx="1063526" cy="41876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0" rtlCol="0">
              <a:noAutofit/>
            </a:bodyPr>
            <a:lstStyle/>
            <a:p>
              <a:pPr algn="ctr"/>
              <a:r>
                <a:rPr kumimoji="1" lang="en-US" altLang="ja-JP" b="1" dirty="0">
                  <a:solidFill>
                    <a:srgbClr val="FF5050"/>
                  </a:solidFill>
                </a:rPr>
                <a:t>32.0%</a:t>
              </a:r>
              <a:endParaRPr kumimoji="1" lang="ja-JP" altLang="en-US" b="1" dirty="0">
                <a:solidFill>
                  <a:srgbClr val="FF5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291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361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発熱外来の未設置理由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6284"/>
            <a:ext cx="7886700" cy="2748116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未設置の理由は、全体では「動線（空間的・　時間的）の確保ができない」が最も多かった。</a:t>
            </a:r>
          </a:p>
          <a:p>
            <a:pPr algn="just">
              <a:spcBef>
                <a:spcPts val="18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建物の形態別でみると、戸建て施設は「医師の高齢化」や「職員の理解が得られない」が多く、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階以上の非戸建ては「家主・他テナントとの関係」が多かった。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62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361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考察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6283"/>
            <a:ext cx="7886700" cy="340674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発熱外来の未設置施設では、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に係る診療実績が低かった。</a:t>
            </a:r>
          </a:p>
          <a:p>
            <a:pPr algn="just">
              <a:spcBef>
                <a:spcPts val="18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しかし、医師会の休日夜間急患診療所やワクチン接種など、自院以外で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診療へ協力しており、一定の貢献が伺えた。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spcBef>
                <a:spcPts val="1800"/>
              </a:spcBef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また、発熱外来の設置には、「動線の確保」が課題であることが示された。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69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梅の花｜プレゼン｜職場｜会議｜無料テンプレート｜無料｜ダウンロード">
            <a:extLst>
              <a:ext uri="{FF2B5EF4-FFF2-40B4-BE49-F238E27FC236}">
                <a16:creationId xmlns:a16="http://schemas.microsoft.com/office/drawing/2014/main" id="{6C74D6B4-55F6-4162-B324-E008B7C759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3624"/>
          <a:stretch/>
        </p:blipFill>
        <p:spPr bwMode="auto">
          <a:xfrm>
            <a:off x="2" y="4197927"/>
            <a:ext cx="4284670" cy="266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8972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おわりに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69731"/>
            <a:ext cx="7886700" cy="3168643"/>
          </a:xfrm>
        </p:spPr>
        <p:txBody>
          <a:bodyPr>
            <a:no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本調査の実施にあたり、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ご協力頂きました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都７県の保険医協会の皆様に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深く感謝申し上げます。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14</a:t>
            </a:fld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8137007B-FC35-4630-A47D-8252FFD55906}"/>
              </a:ext>
            </a:extLst>
          </p:cNvPr>
          <p:cNvGrpSpPr/>
          <p:nvPr/>
        </p:nvGrpSpPr>
        <p:grpSpPr>
          <a:xfrm>
            <a:off x="7130347" y="75153"/>
            <a:ext cx="2013652" cy="2446374"/>
            <a:chOff x="6936005" y="0"/>
            <a:chExt cx="2213318" cy="2688947"/>
          </a:xfrm>
        </p:grpSpPr>
        <p:pic>
          <p:nvPicPr>
            <p:cNvPr id="9" name="Picture 2" descr="梅の花｜プレゼン｜職場｜会議｜無料テンプレート｜無料｜ダウンロード">
              <a:extLst>
                <a:ext uri="{FF2B5EF4-FFF2-40B4-BE49-F238E27FC236}">
                  <a16:creationId xmlns:a16="http://schemas.microsoft.com/office/drawing/2014/main" id="{B88B468E-22BF-44E0-B00A-C3A46C24D47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3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536" t="2028" b="5235"/>
            <a:stretch/>
          </p:blipFill>
          <p:spPr bwMode="auto">
            <a:xfrm>
              <a:off x="6936005" y="0"/>
              <a:ext cx="2207993" cy="2521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63D4743-73ED-443F-9426-74043B8FA3EA}"/>
                </a:ext>
              </a:extLst>
            </p:cNvPr>
            <p:cNvSpPr txBox="1"/>
            <p:nvPr/>
          </p:nvSpPr>
          <p:spPr>
            <a:xfrm>
              <a:off x="8647356" y="2323821"/>
              <a:ext cx="501967" cy="36512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42538468-6F0B-4E5B-8F9A-0E000F58FE3F}"/>
              </a:ext>
            </a:extLst>
          </p:cNvPr>
          <p:cNvGrpSpPr/>
          <p:nvPr/>
        </p:nvGrpSpPr>
        <p:grpSpPr>
          <a:xfrm>
            <a:off x="2916382" y="5375563"/>
            <a:ext cx="3311236" cy="798157"/>
            <a:chOff x="1995055" y="5282498"/>
            <a:chExt cx="5153890" cy="1242320"/>
          </a:xfrm>
        </p:grpSpPr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A70A8FBD-2655-4307-ADA8-A2640B24E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5055" y="5282498"/>
              <a:ext cx="5153890" cy="968640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C7C36323-B8D8-41DF-B975-A3696713E525}"/>
                </a:ext>
              </a:extLst>
            </p:cNvPr>
            <p:cNvSpPr txBox="1"/>
            <p:nvPr/>
          </p:nvSpPr>
          <p:spPr>
            <a:xfrm>
              <a:off x="3283527" y="5902959"/>
              <a:ext cx="3449782" cy="62185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632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3929"/>
            <a:ext cx="7886700" cy="4846927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診療に対する開業医の業務の実態や意識、問題点などを集計・解析し、</a:t>
            </a:r>
            <a:r>
              <a:rPr lang="en-US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診療への関与の度合いを　　発熱外来を行っている診療所と、行っていない診療所に分け、それぞれ評価すること。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41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321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3879"/>
            <a:ext cx="7886700" cy="2831731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保団連加盟の保険医協会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都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（東京・茨城・栃木・群馬・埼玉・千葉・山梨・神奈川）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で内科を標榜する会員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名を無作為に抽出し、回答を得られた医師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名（回答率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34.2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％）。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698808E-0ACC-4436-A54E-6B715135FC59}"/>
              </a:ext>
            </a:extLst>
          </p:cNvPr>
          <p:cNvGrpSpPr/>
          <p:nvPr/>
        </p:nvGrpSpPr>
        <p:grpSpPr>
          <a:xfrm>
            <a:off x="5385892" y="3709535"/>
            <a:ext cx="2939582" cy="3011941"/>
            <a:chOff x="5466050" y="3429000"/>
            <a:chExt cx="2939582" cy="3011941"/>
          </a:xfrm>
        </p:grpSpPr>
        <p:pic>
          <p:nvPicPr>
            <p:cNvPr id="2050" name="Picture 2" descr="関東１都７県のイラスト画像">
              <a:extLst>
                <a:ext uri="{FF2B5EF4-FFF2-40B4-BE49-F238E27FC236}">
                  <a16:creationId xmlns:a16="http://schemas.microsoft.com/office/drawing/2014/main" id="{1ACCF4A1-7CA6-4580-AB32-F2E731F120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79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8498" y="3429000"/>
              <a:ext cx="2917134" cy="30119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ED61607-43B4-40BF-93BB-2CB581EE4F34}"/>
                </a:ext>
              </a:extLst>
            </p:cNvPr>
            <p:cNvSpPr txBox="1"/>
            <p:nvPr/>
          </p:nvSpPr>
          <p:spPr>
            <a:xfrm>
              <a:off x="6498956" y="5196290"/>
              <a:ext cx="657660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sz="12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東京</a:t>
              </a: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A1DA96D1-CD61-402F-BE46-CCF6B0B5104D}"/>
                </a:ext>
              </a:extLst>
            </p:cNvPr>
            <p:cNvSpPr txBox="1"/>
            <p:nvPr/>
          </p:nvSpPr>
          <p:spPr>
            <a:xfrm>
              <a:off x="7059323" y="5712282"/>
              <a:ext cx="1049546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sz="16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千葉</a:t>
              </a: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70BF7D22-075F-4B0A-A2D2-CC1F9EF8CF1C}"/>
                </a:ext>
              </a:extLst>
            </p:cNvPr>
            <p:cNvSpPr txBox="1"/>
            <p:nvPr/>
          </p:nvSpPr>
          <p:spPr>
            <a:xfrm>
              <a:off x="5466050" y="5270915"/>
              <a:ext cx="1049546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山梨</a:t>
              </a: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F5CC4DB6-B7C1-4F7D-9788-DC2199772267}"/>
                </a:ext>
              </a:extLst>
            </p:cNvPr>
            <p:cNvSpPr txBox="1"/>
            <p:nvPr/>
          </p:nvSpPr>
          <p:spPr>
            <a:xfrm>
              <a:off x="6259717" y="4782048"/>
              <a:ext cx="1049546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埼玉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C92937C-F8AB-446F-8034-DC6B4C3A8D88}"/>
                </a:ext>
              </a:extLst>
            </p:cNvPr>
            <p:cNvSpPr txBox="1"/>
            <p:nvPr/>
          </p:nvSpPr>
          <p:spPr>
            <a:xfrm>
              <a:off x="7184013" y="4578188"/>
              <a:ext cx="1049546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茨城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5CF8BE9B-DF38-49F8-943B-867167029920}"/>
                </a:ext>
              </a:extLst>
            </p:cNvPr>
            <p:cNvSpPr txBox="1"/>
            <p:nvPr/>
          </p:nvSpPr>
          <p:spPr>
            <a:xfrm>
              <a:off x="6861400" y="3899316"/>
              <a:ext cx="774434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栃木</a:t>
              </a: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5CFAF24-FB99-474D-B58A-B39A300A82CD}"/>
                </a:ext>
              </a:extLst>
            </p:cNvPr>
            <p:cNvSpPr txBox="1"/>
            <p:nvPr/>
          </p:nvSpPr>
          <p:spPr>
            <a:xfrm>
              <a:off x="6016274" y="4134843"/>
              <a:ext cx="677452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群馬</a:t>
              </a: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37BEEFC5-93BA-43E8-BA6A-E087156980A9}"/>
                </a:ext>
              </a:extLst>
            </p:cNvPr>
            <p:cNvSpPr txBox="1"/>
            <p:nvPr/>
          </p:nvSpPr>
          <p:spPr>
            <a:xfrm>
              <a:off x="6204520" y="5546619"/>
              <a:ext cx="1049546" cy="369332"/>
            </a:xfrm>
            <a:prstGeom prst="rect">
              <a:avLst/>
            </a:prstGeom>
            <a:noFill/>
          </p:spPr>
          <p:txBody>
            <a:bodyPr wrap="square" rtlCol="0" anchor="ctr" anchorCtr="1">
              <a:noAutofit/>
            </a:bodyPr>
            <a:lstStyle/>
            <a:p>
              <a:r>
                <a:rPr kumimoji="1" lang="ja-JP" altLang="en-US" sz="1400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神奈川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23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3929"/>
            <a:ext cx="7886700" cy="503361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日間で、郵送による調査票回収と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フォームを併用した。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アンケートでは、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COVID-19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に関する診療実績と発熱外来の未設置理由を調べた。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また、発熱外来の設置施設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64.6%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と未設置施設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件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35.4%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に分けて、立地・形態の違い、共有スペース・在宅診療の割合を比較した。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892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対象医療機関</a:t>
            </a:r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の背景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773BF03D-B728-4D9C-8C52-7D2048FC0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000715"/>
              </p:ext>
            </p:extLst>
          </p:nvPr>
        </p:nvGraphicFramePr>
        <p:xfrm>
          <a:off x="628650" y="1431377"/>
          <a:ext cx="7929788" cy="50491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86624">
                  <a:extLst>
                    <a:ext uri="{9D8B030D-6E8A-4147-A177-3AD203B41FA5}">
                      <a16:colId xmlns:a16="http://schemas.microsoft.com/office/drawing/2014/main" val="757420194"/>
                    </a:ext>
                  </a:extLst>
                </a:gridCol>
                <a:gridCol w="1253050">
                  <a:extLst>
                    <a:ext uri="{9D8B030D-6E8A-4147-A177-3AD203B41FA5}">
                      <a16:colId xmlns:a16="http://schemas.microsoft.com/office/drawing/2014/main" val="2955408458"/>
                    </a:ext>
                  </a:extLst>
                </a:gridCol>
                <a:gridCol w="764573">
                  <a:extLst>
                    <a:ext uri="{9D8B030D-6E8A-4147-A177-3AD203B41FA5}">
                      <a16:colId xmlns:a16="http://schemas.microsoft.com/office/drawing/2014/main" val="2923846927"/>
                    </a:ext>
                  </a:extLst>
                </a:gridCol>
                <a:gridCol w="724751">
                  <a:extLst>
                    <a:ext uri="{9D8B030D-6E8A-4147-A177-3AD203B41FA5}">
                      <a16:colId xmlns:a16="http://schemas.microsoft.com/office/drawing/2014/main" val="3007854752"/>
                    </a:ext>
                  </a:extLst>
                </a:gridCol>
                <a:gridCol w="183177">
                  <a:extLst>
                    <a:ext uri="{9D8B030D-6E8A-4147-A177-3AD203B41FA5}">
                      <a16:colId xmlns:a16="http://schemas.microsoft.com/office/drawing/2014/main" val="4147254458"/>
                    </a:ext>
                  </a:extLst>
                </a:gridCol>
                <a:gridCol w="892003">
                  <a:extLst>
                    <a:ext uri="{9D8B030D-6E8A-4147-A177-3AD203B41FA5}">
                      <a16:colId xmlns:a16="http://schemas.microsoft.com/office/drawing/2014/main" val="422805507"/>
                    </a:ext>
                  </a:extLst>
                </a:gridCol>
                <a:gridCol w="629180">
                  <a:extLst>
                    <a:ext uri="{9D8B030D-6E8A-4147-A177-3AD203B41FA5}">
                      <a16:colId xmlns:a16="http://schemas.microsoft.com/office/drawing/2014/main" val="2407704913"/>
                    </a:ext>
                  </a:extLst>
                </a:gridCol>
                <a:gridCol w="796430">
                  <a:extLst>
                    <a:ext uri="{9D8B030D-6E8A-4147-A177-3AD203B41FA5}">
                      <a16:colId xmlns:a16="http://schemas.microsoft.com/office/drawing/2014/main" val="4239108626"/>
                    </a:ext>
                  </a:extLst>
                </a:gridCol>
              </a:tblGrid>
              <a:tr h="16256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発熱外来指定別の医療機関背景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032272"/>
                  </a:ext>
                </a:extLst>
              </a:tr>
              <a:tr h="172040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400" u="none" strike="noStrike" dirty="0">
                          <a:effectLst/>
                        </a:rPr>
                        <a:t>N=342</a:t>
                      </a:r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 algn="r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発熱外来指定の有無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発熱外来指定の有無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09111"/>
                  </a:ext>
                </a:extLst>
              </a:tr>
              <a:tr h="162569">
                <a:tc gridSpan="2"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 hMerge="1" vMerge="1"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指定あり</a:t>
                      </a:r>
                    </a:p>
                  </a:txBody>
                  <a:tcPr marL="3163" marR="3163" marT="3163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(n=221)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34" charset="-128"/>
                          <a:ea typeface="游ゴシック" panose="020B0400000000000000" pitchFamily="34" charset="-128"/>
                        </a:rPr>
                        <a:t>指定なし</a:t>
                      </a:r>
                    </a:p>
                  </a:txBody>
                  <a:tcPr marL="3163" marR="3163" marT="3163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(n=121)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547712"/>
                  </a:ext>
                </a:extLst>
              </a:tr>
              <a:tr h="162569">
                <a:tc gridSpan="2" v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r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p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944691"/>
                  </a:ext>
                </a:extLst>
              </a:tr>
              <a:tr h="16256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立地</a:t>
                      </a: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 dirty="0">
                          <a:effectLst/>
                        </a:rPr>
                        <a:t>駅周辺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48.4%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62.8%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0.037*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66957525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住宅街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46.6%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33.1%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1893433407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郊外・山間地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6369720"/>
                  </a:ext>
                </a:extLst>
              </a:tr>
              <a:tr h="1625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病床の有無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無床診療所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215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97.3%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99.2%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0.429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53191543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有床診療所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820732"/>
                  </a:ext>
                </a:extLst>
              </a:tr>
              <a:tr h="162569">
                <a:tc row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形態</a:t>
                      </a: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戸建て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57.9%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41.3%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0.004*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43703516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戸建て以外</a:t>
                      </a:r>
                      <a:r>
                        <a:rPr lang="en-US" altLang="ja-JP" sz="1000" u="none" strike="noStrike">
                          <a:effectLst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</a:rPr>
                        <a:t>階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20.4%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21.5%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942506050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戸建て以外</a:t>
                      </a:r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</a:rPr>
                        <a:t>階以上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21.7%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37.2%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8199024"/>
                  </a:ext>
                </a:extLst>
              </a:tr>
              <a:tr h="16256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常勤医師数</a:t>
                      </a: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</a:rPr>
                        <a:t>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168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76.0%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77.7%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0.652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47415823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</a:rPr>
                        <a:t>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16.7%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14.9%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3213672093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</a:rPr>
                        <a:t>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2853616418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4</a:t>
                      </a:r>
                      <a:r>
                        <a:rPr lang="ja-JP" altLang="en-US" sz="1000" u="none" strike="noStrike">
                          <a:effectLst/>
                        </a:rPr>
                        <a:t>人以上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5671550"/>
                  </a:ext>
                </a:extLst>
              </a:tr>
              <a:tr h="162569">
                <a:tc rowSpan="4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非常勤医師数</a:t>
                      </a: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0</a:t>
                      </a:r>
                      <a:r>
                        <a:rPr lang="ja-JP" altLang="en-US" sz="1000" u="none" strike="noStrike">
                          <a:effectLst/>
                        </a:rPr>
                        <a:t>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45.7%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55.4%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0.164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83607848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</a:rPr>
                        <a:t>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21.7%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13.2%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216352025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2</a:t>
                      </a:r>
                      <a:r>
                        <a:rPr lang="ja-JP" altLang="en-US" sz="1000" u="none" strike="noStrike">
                          <a:effectLst/>
                        </a:rPr>
                        <a:t>人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2672480735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3</a:t>
                      </a:r>
                      <a:r>
                        <a:rPr lang="ja-JP" altLang="en-US" sz="1000" u="none" strike="noStrike">
                          <a:effectLst/>
                        </a:rPr>
                        <a:t>人以上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19.9%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21.5%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5377261"/>
                  </a:ext>
                </a:extLst>
              </a:tr>
              <a:tr h="1625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在宅診療の実施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行っている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122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55.2%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46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38.0%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0.002**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51952964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行っていない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44.8%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62.0%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076577"/>
                  </a:ext>
                </a:extLst>
              </a:tr>
              <a:tr h="162569">
                <a:tc row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医師年齢</a:t>
                      </a: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50</a:t>
                      </a:r>
                      <a:r>
                        <a:rPr lang="ja-JP" altLang="en-US" sz="1000" u="none" strike="noStrike">
                          <a:effectLst/>
                        </a:rPr>
                        <a:t>歳未満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21.7%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22.3%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0.005**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634620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50</a:t>
                      </a:r>
                      <a:r>
                        <a:rPr lang="ja-JP" altLang="en-US" sz="1000" u="none" strike="noStrike">
                          <a:effectLst/>
                        </a:rPr>
                        <a:t>代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25.3%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21.5%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636492196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60</a:t>
                      </a:r>
                      <a:r>
                        <a:rPr lang="ja-JP" altLang="en-US" sz="1000" u="none" strike="noStrike">
                          <a:effectLst/>
                        </a:rPr>
                        <a:t>代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90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40.7%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35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28.9%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solidFill>
                      <a:srgbClr val="E0F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1354425795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>
                          <a:effectLst/>
                        </a:rPr>
                        <a:t>70</a:t>
                      </a:r>
                      <a:r>
                        <a:rPr lang="ja-JP" altLang="en-US" sz="1000" u="none" strike="noStrike">
                          <a:effectLst/>
                        </a:rPr>
                        <a:t>代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10.4%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19.8%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/>
                </a:tc>
                <a:extLst>
                  <a:ext uri="{0D108BD9-81ED-4DB2-BD59-A6C34878D82A}">
                    <a16:rowId xmlns:a16="http://schemas.microsoft.com/office/drawing/2014/main" val="2473730932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000" u="none" strike="noStrike" dirty="0">
                          <a:effectLst/>
                        </a:rPr>
                        <a:t>80</a:t>
                      </a:r>
                      <a:r>
                        <a:rPr lang="ja-JP" altLang="en-US" sz="1000" u="none" strike="noStrike">
                          <a:effectLst/>
                        </a:rPr>
                        <a:t>歳以上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1.8%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7.4%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solidFill>
                      <a:srgbClr val="FFF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4156116"/>
                  </a:ext>
                </a:extLst>
              </a:tr>
              <a:tr h="1625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勤務形態</a:t>
                      </a: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開業医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202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91.4%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103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85.1%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0.074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31943549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勤務医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14.9%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7208366"/>
                  </a:ext>
                </a:extLst>
              </a:tr>
              <a:tr h="16256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</a:rPr>
                        <a:t>他テナント等との共有スペースの有無</a:t>
                      </a: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ある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58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26.2%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31.4%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</a:rPr>
                        <a:t>0.310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T w="6350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11788869"/>
                  </a:ext>
                </a:extLst>
              </a:tr>
              <a:tr h="162569">
                <a:tc v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　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653" marR="3653" marT="36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000" u="none" strike="noStrike">
                          <a:effectLst/>
                        </a:rPr>
                        <a:t>ない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163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73.8%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83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</a:rPr>
                        <a:t>68.6%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34" charset="-128"/>
                        <a:ea typeface="游ゴシック" panose="020B0400000000000000" pitchFamily="34" charset="-128"/>
                      </a:endParaRPr>
                    </a:p>
                  </a:txBody>
                  <a:tcPr marL="3163" marR="3163" marT="316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204032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422AD6-FF6E-449C-B0D2-C064425933E0}"/>
              </a:ext>
            </a:extLst>
          </p:cNvPr>
          <p:cNvSpPr txBox="1"/>
          <p:nvPr/>
        </p:nvSpPr>
        <p:spPr>
          <a:xfrm>
            <a:off x="3978335" y="1308266"/>
            <a:ext cx="2236510" cy="246221"/>
          </a:xfrm>
          <a:prstGeom prst="rect">
            <a:avLst/>
          </a:prstGeom>
          <a:solidFill>
            <a:srgbClr val="FFF0FF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/>
              <a:t>発熱外来指定なしの施設で高い割合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1BFEB97-8846-4ABC-8CB7-95EB60790401}"/>
              </a:ext>
            </a:extLst>
          </p:cNvPr>
          <p:cNvSpPr txBox="1"/>
          <p:nvPr/>
        </p:nvSpPr>
        <p:spPr>
          <a:xfrm>
            <a:off x="6457950" y="1308266"/>
            <a:ext cx="2236511" cy="246221"/>
          </a:xfrm>
          <a:prstGeom prst="rect">
            <a:avLst/>
          </a:prstGeom>
          <a:solidFill>
            <a:srgbClr val="E0FCFF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00" dirty="0"/>
              <a:t>発熱外来指定なしの施設で低い割合</a:t>
            </a:r>
          </a:p>
        </p:txBody>
      </p:sp>
    </p:spTree>
    <p:extLst>
      <p:ext uri="{BB962C8B-B14F-4D97-AF65-F5344CB8AC3E}">
        <p14:creationId xmlns:p14="http://schemas.microsoft.com/office/powerpoint/2010/main" val="156105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医療機関の立地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61" y="5672488"/>
            <a:ext cx="8046275" cy="715801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設置の有無で立地に違いがあり（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p=0.037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）、未設置施設は、　駅周辺に立地している割合が多く、住宅街には少ない傾向にあった。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E91D4CC-80DE-4A86-A0D7-1D0F300E57F4}"/>
              </a:ext>
            </a:extLst>
          </p:cNvPr>
          <p:cNvGrpSpPr/>
          <p:nvPr/>
        </p:nvGrpSpPr>
        <p:grpSpPr>
          <a:xfrm>
            <a:off x="508221" y="1300515"/>
            <a:ext cx="8390119" cy="3865588"/>
            <a:chOff x="508221" y="1300515"/>
            <a:chExt cx="8390119" cy="3865588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id="{E8BD6004-2864-4AD5-8EDA-A267C6720D91}"/>
                </a:ext>
              </a:extLst>
            </p:cNvPr>
            <p:cNvGrpSpPr/>
            <p:nvPr/>
          </p:nvGrpSpPr>
          <p:grpSpPr>
            <a:xfrm>
              <a:off x="508221" y="1489797"/>
              <a:ext cx="8390119" cy="3676306"/>
              <a:chOff x="1671135" y="1108031"/>
              <a:chExt cx="9120249" cy="3996228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6C39D231-F4BC-4825-B1E1-01037C9FD0C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3570" r="2094"/>
              <a:stretch/>
            </p:blipFill>
            <p:spPr>
              <a:xfrm>
                <a:off x="1671135" y="1108031"/>
                <a:ext cx="9120249" cy="3276601"/>
              </a:xfrm>
              <a:prstGeom prst="rect">
                <a:avLst/>
              </a:prstGeom>
            </p:spPr>
          </p:pic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BCDACF83-56DC-4888-897A-4A080067C4E9}"/>
                  </a:ext>
                </a:extLst>
              </p:cNvPr>
              <p:cNvSpPr txBox="1"/>
              <p:nvPr/>
            </p:nvSpPr>
            <p:spPr>
              <a:xfrm>
                <a:off x="2885249" y="4498279"/>
                <a:ext cx="1762017" cy="56875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b="1" dirty="0"/>
                  <a:t>発熱外来指定あり</a:t>
                </a:r>
                <a:endParaRPr kumimoji="1" lang="en-US" altLang="ja-JP" sz="1400" b="1" dirty="0"/>
              </a:p>
              <a:p>
                <a:pPr algn="ctr"/>
                <a:r>
                  <a:rPr kumimoji="1" lang="en-US" altLang="ja-JP" sz="1400" b="1" dirty="0"/>
                  <a:t>N=221</a:t>
                </a:r>
                <a:endParaRPr kumimoji="1" lang="ja-JP" altLang="en-US" sz="1400" b="1" dirty="0"/>
              </a:p>
            </p:txBody>
          </p:sp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41B83E2-F5EA-493A-B92F-FC2487956AD5}"/>
                  </a:ext>
                </a:extLst>
              </p:cNvPr>
              <p:cNvSpPr txBox="1"/>
              <p:nvPr/>
            </p:nvSpPr>
            <p:spPr>
              <a:xfrm>
                <a:off x="8516870" y="2676168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>
                    <a:solidFill>
                      <a:schemeClr val="bg1"/>
                    </a:solidFill>
                  </a:rPr>
                  <a:t>62.8%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DDD65DED-C03F-4315-809D-BEA532A29172}"/>
                  </a:ext>
                </a:extLst>
              </p:cNvPr>
              <p:cNvSpPr txBox="1"/>
              <p:nvPr/>
            </p:nvSpPr>
            <p:spPr>
              <a:xfrm>
                <a:off x="3888725" y="2581776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>
                    <a:solidFill>
                      <a:schemeClr val="bg1"/>
                    </a:solidFill>
                  </a:rPr>
                  <a:t>48.4%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3E3A4984-BF66-4D5A-9038-890E633FD08F}"/>
                  </a:ext>
                </a:extLst>
              </p:cNvPr>
              <p:cNvSpPr txBox="1"/>
              <p:nvPr/>
            </p:nvSpPr>
            <p:spPr>
              <a:xfrm>
                <a:off x="2668279" y="2746330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>
                    <a:solidFill>
                      <a:schemeClr val="bg1"/>
                    </a:solidFill>
                  </a:rPr>
                  <a:t>46.6%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24B8A615-F348-4226-9B4D-595F3FAB296B}"/>
                  </a:ext>
                </a:extLst>
              </p:cNvPr>
              <p:cNvSpPr txBox="1"/>
              <p:nvPr/>
            </p:nvSpPr>
            <p:spPr>
              <a:xfrm>
                <a:off x="7380084" y="2469778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b="1" dirty="0">
                    <a:solidFill>
                      <a:schemeClr val="bg1"/>
                    </a:solidFill>
                  </a:rPr>
                  <a:t>33.1%</a:t>
                </a:r>
                <a:endParaRPr kumimoji="1" lang="ja-JP" altLang="en-US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パイ 20">
                <a:extLst>
                  <a:ext uri="{FF2B5EF4-FFF2-40B4-BE49-F238E27FC236}">
                    <a16:creationId xmlns:a16="http://schemas.microsoft.com/office/drawing/2014/main" id="{36F46C15-1A97-4C71-A748-41867832C1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187185" y="1610245"/>
                <a:ext cx="2308434" cy="2312396"/>
              </a:xfrm>
              <a:prstGeom prst="pie">
                <a:avLst>
                  <a:gd name="adj1" fmla="val 16146317"/>
                  <a:gd name="adj2" fmla="val 8217694"/>
                </a:avLst>
              </a:prstGeom>
              <a:noFill/>
              <a:ln w="57150">
                <a:solidFill>
                  <a:srgbClr val="FF4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パイ 21">
                <a:extLst>
                  <a:ext uri="{FF2B5EF4-FFF2-40B4-BE49-F238E27FC236}">
                    <a16:creationId xmlns:a16="http://schemas.microsoft.com/office/drawing/2014/main" id="{D623DDC3-4151-496B-927D-1F960956D1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2617450" y="1610245"/>
                <a:ext cx="2238014" cy="2312396"/>
              </a:xfrm>
              <a:prstGeom prst="pie">
                <a:avLst>
                  <a:gd name="adj1" fmla="val 16146317"/>
                  <a:gd name="adj2" fmla="val 5057869"/>
                </a:avLst>
              </a:prstGeom>
              <a:noFill/>
              <a:ln w="57150">
                <a:solidFill>
                  <a:srgbClr val="FF4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0A0AA372-12E5-430A-9EF3-8D608E07055F}"/>
                  </a:ext>
                </a:extLst>
              </p:cNvPr>
              <p:cNvSpPr txBox="1"/>
              <p:nvPr/>
            </p:nvSpPr>
            <p:spPr>
              <a:xfrm>
                <a:off x="7513393" y="4535507"/>
                <a:ext cx="1762017" cy="56875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sz="1400" b="1" dirty="0"/>
                  <a:t>発熱外来指定なし</a:t>
                </a:r>
                <a:endParaRPr kumimoji="1" lang="en-US" altLang="ja-JP" sz="1400" b="1" dirty="0"/>
              </a:p>
              <a:p>
                <a:pPr algn="ctr"/>
                <a:r>
                  <a:rPr kumimoji="1" lang="en-US" altLang="ja-JP" sz="1400" b="1" dirty="0"/>
                  <a:t>N=121</a:t>
                </a:r>
                <a:endParaRPr kumimoji="1" lang="ja-JP" altLang="en-US" sz="1400" b="1" dirty="0"/>
              </a:p>
            </p:txBody>
          </p:sp>
        </p:grp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CC8904F-0943-4829-A38F-25D882D2AC00}"/>
                </a:ext>
              </a:extLst>
            </p:cNvPr>
            <p:cNvSpPr txBox="1"/>
            <p:nvPr/>
          </p:nvSpPr>
          <p:spPr>
            <a:xfrm>
              <a:off x="7262569" y="1300515"/>
              <a:ext cx="10038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N=342</a:t>
              </a:r>
              <a:endParaRPr kumimoji="1" lang="ja-JP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61622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建物の形態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131" y="5796917"/>
            <a:ext cx="7567737" cy="715801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設置の有無で形態に差がみられ（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p=0.004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）、未設置施設は戸建てが少なく、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階以上の非戸建てが多かった。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7</a:t>
            </a:fld>
            <a:endParaRPr kumimoji="1" lang="ja-JP" altLang="en-US"/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7098571-C42A-4B66-A54D-DC040C0221D8}"/>
              </a:ext>
            </a:extLst>
          </p:cNvPr>
          <p:cNvGrpSpPr/>
          <p:nvPr/>
        </p:nvGrpSpPr>
        <p:grpSpPr>
          <a:xfrm>
            <a:off x="573833" y="1300515"/>
            <a:ext cx="7716982" cy="3466945"/>
            <a:chOff x="2049341" y="908048"/>
            <a:chExt cx="7716982" cy="3466945"/>
          </a:xfrm>
        </p:grpSpPr>
        <p:pic>
          <p:nvPicPr>
            <p:cNvPr id="33" name="slide2" descr="ダッシュボード 8">
              <a:extLst>
                <a:ext uri="{FF2B5EF4-FFF2-40B4-BE49-F238E27FC236}">
                  <a16:creationId xmlns:a16="http://schemas.microsoft.com/office/drawing/2014/main" id="{455DBB3F-FCA5-47A0-8709-B3CB796A721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7" t="32658" r="20909" b="26037"/>
            <a:stretch/>
          </p:blipFill>
          <p:spPr>
            <a:xfrm>
              <a:off x="2049341" y="1108851"/>
              <a:ext cx="7716982" cy="3266142"/>
            </a:xfrm>
            <a:prstGeom prst="rect">
              <a:avLst/>
            </a:prstGeom>
          </p:spPr>
        </p:pic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CAD9C7A1-5D77-4F55-AF74-41DD0E39AC89}"/>
                </a:ext>
              </a:extLst>
            </p:cNvPr>
            <p:cNvSpPr txBox="1"/>
            <p:nvPr/>
          </p:nvSpPr>
          <p:spPr>
            <a:xfrm>
              <a:off x="4191777" y="2849414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</a:rPr>
                <a:t>57.9%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F31CA641-3D44-464D-BBDD-40B26CF7CEE9}"/>
                </a:ext>
              </a:extLst>
            </p:cNvPr>
            <p:cNvSpPr txBox="1"/>
            <p:nvPr/>
          </p:nvSpPr>
          <p:spPr>
            <a:xfrm>
              <a:off x="8306512" y="2599763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</a:rPr>
                <a:t>41.3%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7AA5E456-9B22-4509-99C7-70AFF2A5F044}"/>
                </a:ext>
              </a:extLst>
            </p:cNvPr>
            <p:cNvSpPr txBox="1"/>
            <p:nvPr/>
          </p:nvSpPr>
          <p:spPr>
            <a:xfrm>
              <a:off x="3301444" y="2287186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21.7%</a:t>
              </a:r>
              <a:endParaRPr kumimoji="1" lang="ja-JP" altLang="en-US" dirty="0"/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F643A158-3C85-4497-96D3-6337728BDE10}"/>
                </a:ext>
              </a:extLst>
            </p:cNvPr>
            <p:cNvSpPr txBox="1"/>
            <p:nvPr/>
          </p:nvSpPr>
          <p:spPr>
            <a:xfrm>
              <a:off x="7289763" y="2557256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/>
                <a:t>37.2%</a:t>
              </a:r>
              <a:endParaRPr kumimoji="1" lang="ja-JP" altLang="en-US" dirty="0"/>
            </a:p>
          </p:txBody>
        </p:sp>
        <p:pic>
          <p:nvPicPr>
            <p:cNvPr id="45" name="slide2" descr="ダッシュボード 8">
              <a:extLst>
                <a:ext uri="{FF2B5EF4-FFF2-40B4-BE49-F238E27FC236}">
                  <a16:creationId xmlns:a16="http://schemas.microsoft.com/office/drawing/2014/main" id="{8D2469F4-BBB3-4FBE-8955-FC18619026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227" t="810" r="1919" b="89550"/>
            <a:stretch/>
          </p:blipFill>
          <p:spPr>
            <a:xfrm>
              <a:off x="4213415" y="964004"/>
              <a:ext cx="1818803" cy="944306"/>
            </a:xfrm>
            <a:prstGeom prst="rect">
              <a:avLst/>
            </a:prstGeom>
          </p:spPr>
        </p:pic>
        <p:sp>
          <p:nvSpPr>
            <p:cNvPr id="46" name="パイ 22">
              <a:extLst>
                <a:ext uri="{FF2B5EF4-FFF2-40B4-BE49-F238E27FC236}">
                  <a16:creationId xmlns:a16="http://schemas.microsoft.com/office/drawing/2014/main" id="{051EE130-C2B4-4A2C-9D40-AAD3F3B481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01426" y="1895560"/>
              <a:ext cx="1984068" cy="1987474"/>
            </a:xfrm>
            <a:prstGeom prst="pie">
              <a:avLst>
                <a:gd name="adj1" fmla="val 16117204"/>
                <a:gd name="adj2" fmla="val 7164727"/>
              </a:avLst>
            </a:prstGeom>
            <a:noFill/>
            <a:ln w="57150">
              <a:solidFill>
                <a:srgbClr val="FF4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パイ 23">
              <a:extLst>
                <a:ext uri="{FF2B5EF4-FFF2-40B4-BE49-F238E27FC236}">
                  <a16:creationId xmlns:a16="http://schemas.microsoft.com/office/drawing/2014/main" id="{09D76BA6-4969-4FB0-A392-7CB7DF3C339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44777" y="1897124"/>
              <a:ext cx="1984068" cy="1987474"/>
            </a:xfrm>
            <a:prstGeom prst="pie">
              <a:avLst>
                <a:gd name="adj1" fmla="val 16146317"/>
                <a:gd name="adj2" fmla="val 3625368"/>
              </a:avLst>
            </a:prstGeom>
            <a:noFill/>
            <a:ln w="57150">
              <a:solidFill>
                <a:srgbClr val="FF4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パイ 24">
              <a:extLst>
                <a:ext uri="{FF2B5EF4-FFF2-40B4-BE49-F238E27FC236}">
                  <a16:creationId xmlns:a16="http://schemas.microsoft.com/office/drawing/2014/main" id="{53A4E1BA-BB1C-4443-9F49-AB0C39567C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109121" y="1896918"/>
              <a:ext cx="1901728" cy="1904993"/>
            </a:xfrm>
            <a:prstGeom prst="pie">
              <a:avLst>
                <a:gd name="adj1" fmla="val 11409514"/>
                <a:gd name="adj2" fmla="val 16113464"/>
              </a:avLst>
            </a:prstGeom>
            <a:noFill/>
            <a:ln w="5715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パイ 25">
              <a:extLst>
                <a:ext uri="{FF2B5EF4-FFF2-40B4-BE49-F238E27FC236}">
                  <a16:creationId xmlns:a16="http://schemas.microsoft.com/office/drawing/2014/main" id="{03CA0612-BC49-4CCE-8E5F-5571B45DFFE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136989" y="1906229"/>
              <a:ext cx="1901728" cy="1904993"/>
            </a:xfrm>
            <a:prstGeom prst="pie">
              <a:avLst>
                <a:gd name="adj1" fmla="val 8029673"/>
                <a:gd name="adj2" fmla="val 16113464"/>
              </a:avLst>
            </a:prstGeom>
            <a:noFill/>
            <a:ln w="57150">
              <a:solidFill>
                <a:srgbClr val="00B0F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FC77C67A-B00D-4B41-8080-78FDD99D764D}"/>
                </a:ext>
              </a:extLst>
            </p:cNvPr>
            <p:cNvSpPr txBox="1"/>
            <p:nvPr/>
          </p:nvSpPr>
          <p:spPr>
            <a:xfrm>
              <a:off x="8738077" y="908048"/>
              <a:ext cx="10038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N=342</a:t>
              </a:r>
              <a:endParaRPr kumimoji="1" lang="ja-JP" altLang="en-US" sz="2400" dirty="0"/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19D60A4-106C-46A5-BBAF-74E5BDA3D233}"/>
              </a:ext>
            </a:extLst>
          </p:cNvPr>
          <p:cNvSpPr txBox="1"/>
          <p:nvPr/>
        </p:nvSpPr>
        <p:spPr>
          <a:xfrm>
            <a:off x="1726430" y="4884280"/>
            <a:ext cx="162095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発熱外来指定あり</a:t>
            </a:r>
            <a:endParaRPr kumimoji="1" lang="en-US" altLang="ja-JP" sz="1400" b="1" dirty="0"/>
          </a:p>
          <a:p>
            <a:pPr algn="ctr"/>
            <a:r>
              <a:rPr kumimoji="1" lang="en-US" altLang="ja-JP" sz="1400" b="1" dirty="0"/>
              <a:t>N=221</a:t>
            </a:r>
            <a:endParaRPr kumimoji="1" lang="ja-JP" altLang="en-US" sz="1400" b="1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6D78E8D-1311-400A-9737-ED41FCD6143C}"/>
              </a:ext>
            </a:extLst>
          </p:cNvPr>
          <p:cNvSpPr txBox="1"/>
          <p:nvPr/>
        </p:nvSpPr>
        <p:spPr>
          <a:xfrm>
            <a:off x="5850824" y="4895267"/>
            <a:ext cx="162095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発熱外来指定なし</a:t>
            </a:r>
            <a:endParaRPr kumimoji="1" lang="en-US" altLang="ja-JP" sz="1400" b="1" dirty="0"/>
          </a:p>
          <a:p>
            <a:pPr algn="ctr"/>
            <a:r>
              <a:rPr kumimoji="1" lang="en-US" altLang="ja-JP" sz="1400" b="1" dirty="0"/>
              <a:t>N=121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47391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近隣施設との共有スペース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61" y="5816363"/>
            <a:ext cx="8133857" cy="877402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共有スペースの割合は、設置の有無に影響しなかった（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p=0.310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8</a:t>
            </a:fld>
            <a:endParaRPr kumimoji="1" lang="ja-JP" altLang="en-US"/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3872D44-68BF-4B82-AEA5-6D8BD086451D}"/>
              </a:ext>
            </a:extLst>
          </p:cNvPr>
          <p:cNvGrpSpPr/>
          <p:nvPr/>
        </p:nvGrpSpPr>
        <p:grpSpPr>
          <a:xfrm>
            <a:off x="889659" y="1300515"/>
            <a:ext cx="7452259" cy="3245119"/>
            <a:chOff x="889659" y="1300515"/>
            <a:chExt cx="7452259" cy="3245119"/>
          </a:xfrm>
        </p:grpSpPr>
        <p:grpSp>
          <p:nvGrpSpPr>
            <p:cNvPr id="23" name="グループ化 22">
              <a:extLst>
                <a:ext uri="{FF2B5EF4-FFF2-40B4-BE49-F238E27FC236}">
                  <a16:creationId xmlns:a16="http://schemas.microsoft.com/office/drawing/2014/main" id="{44879C47-2EE4-4598-B261-A1EDF230E05C}"/>
                </a:ext>
              </a:extLst>
            </p:cNvPr>
            <p:cNvGrpSpPr/>
            <p:nvPr/>
          </p:nvGrpSpPr>
          <p:grpSpPr>
            <a:xfrm>
              <a:off x="889659" y="1531347"/>
              <a:ext cx="7452259" cy="3014287"/>
              <a:chOff x="2191132" y="1155718"/>
              <a:chExt cx="7452259" cy="3014287"/>
            </a:xfrm>
          </p:grpSpPr>
          <p:pic>
            <p:nvPicPr>
              <p:cNvPr id="15" name="slide2" descr="ダッシュボード 8">
                <a:extLst>
                  <a:ext uri="{FF2B5EF4-FFF2-40B4-BE49-F238E27FC236}">
                    <a16:creationId xmlns:a16="http://schemas.microsoft.com/office/drawing/2014/main" id="{2B1207B1-86B3-4A4D-B16A-5CDFC3A3D45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56" t="33291" r="18008" b="26294"/>
              <a:stretch/>
            </p:blipFill>
            <p:spPr>
              <a:xfrm>
                <a:off x="2191132" y="1155718"/>
                <a:ext cx="7452259" cy="3014287"/>
              </a:xfrm>
              <a:prstGeom prst="rect">
                <a:avLst/>
              </a:prstGeom>
            </p:spPr>
          </p:pic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F6C7FA1B-BD9E-46A6-8A1A-EF13320328A6}"/>
                  </a:ext>
                </a:extLst>
              </p:cNvPr>
              <p:cNvSpPr txBox="1"/>
              <p:nvPr/>
            </p:nvSpPr>
            <p:spPr>
              <a:xfrm>
                <a:off x="7894454" y="2372207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31.4%</a:t>
                </a:r>
                <a:endParaRPr kumimoji="1" lang="ja-JP" altLang="en-US" dirty="0"/>
              </a:p>
            </p:txBody>
          </p:sp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B8BEDF5-D78C-4DDF-B47E-C53DA4DC8D3F}"/>
                  </a:ext>
                </a:extLst>
              </p:cNvPr>
              <p:cNvSpPr txBox="1"/>
              <p:nvPr/>
            </p:nvSpPr>
            <p:spPr>
              <a:xfrm>
                <a:off x="4074995" y="2318170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26.2%</a:t>
                </a:r>
                <a:endParaRPr kumimoji="1" lang="ja-JP" altLang="en-US" dirty="0"/>
              </a:p>
            </p:txBody>
          </p:sp>
        </p:grp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18F2B685-C41A-4739-90B5-7ED2D7C0CC8C}"/>
                </a:ext>
              </a:extLst>
            </p:cNvPr>
            <p:cNvSpPr txBox="1"/>
            <p:nvPr/>
          </p:nvSpPr>
          <p:spPr>
            <a:xfrm>
              <a:off x="7262569" y="1300515"/>
              <a:ext cx="10038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N=342</a:t>
              </a:r>
              <a:endParaRPr kumimoji="1" lang="ja-JP" altLang="en-US" sz="2400" dirty="0"/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6C6C5AC-515E-4B7B-9AC0-9EBF5FB83F1E}"/>
              </a:ext>
            </a:extLst>
          </p:cNvPr>
          <p:cNvSpPr txBox="1"/>
          <p:nvPr/>
        </p:nvSpPr>
        <p:spPr>
          <a:xfrm>
            <a:off x="1911106" y="4777310"/>
            <a:ext cx="162095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発熱外来指定あり</a:t>
            </a:r>
            <a:endParaRPr kumimoji="1" lang="en-US" altLang="ja-JP" sz="1400" b="1" dirty="0"/>
          </a:p>
          <a:p>
            <a:pPr algn="ctr"/>
            <a:r>
              <a:rPr kumimoji="1" lang="en-US" altLang="ja-JP" sz="1400" b="1" dirty="0"/>
              <a:t>N=221</a:t>
            </a:r>
            <a:endParaRPr kumimoji="1" lang="ja-JP" altLang="en-US" sz="1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3A90C59-3473-451B-B58B-823CBCDFD29A}"/>
              </a:ext>
            </a:extLst>
          </p:cNvPr>
          <p:cNvSpPr txBox="1"/>
          <p:nvPr/>
        </p:nvSpPr>
        <p:spPr>
          <a:xfrm>
            <a:off x="5611937" y="4770870"/>
            <a:ext cx="162095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発熱外来指定なし</a:t>
            </a:r>
            <a:endParaRPr kumimoji="1" lang="en-US" altLang="ja-JP" sz="1400" b="1" dirty="0"/>
          </a:p>
          <a:p>
            <a:pPr algn="ctr"/>
            <a:r>
              <a:rPr kumimoji="1" lang="en-US" altLang="ja-JP" sz="1400" b="1" dirty="0"/>
              <a:t>N=121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164372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E8F7FF-5C2E-4D0A-A506-02752D359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423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普段の在宅診療</a:t>
            </a:r>
            <a:endParaRPr kumimoji="1"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4D2A9A-788A-4DA4-A55E-1D9331C4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861" y="5816363"/>
            <a:ext cx="8046275" cy="877403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設置の有無で、在宅診療の実施割合が異なっており（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p=0.002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）、未設置施設は実施割合が低かった。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171529B-CA81-49DA-8756-27378E7D7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6C608-2123-4AF1-9F92-8400AE11F6FD}" type="slidenum">
              <a:rPr kumimoji="1" lang="ja-JP" altLang="en-US" smtClean="0"/>
              <a:t>9</a:t>
            </a:fld>
            <a:endParaRPr kumimoji="1" lang="ja-JP" altLang="en-US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12291BB-D183-49AA-AFDB-E77049CABBCE}"/>
              </a:ext>
            </a:extLst>
          </p:cNvPr>
          <p:cNvGrpSpPr/>
          <p:nvPr/>
        </p:nvGrpSpPr>
        <p:grpSpPr>
          <a:xfrm>
            <a:off x="893628" y="1342078"/>
            <a:ext cx="7621722" cy="3154545"/>
            <a:chOff x="779504" y="1300515"/>
            <a:chExt cx="7621722" cy="3154545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AAC19E1B-44FA-448C-8B8C-B7958C355F00}"/>
                </a:ext>
              </a:extLst>
            </p:cNvPr>
            <p:cNvGrpSpPr/>
            <p:nvPr/>
          </p:nvGrpSpPr>
          <p:grpSpPr>
            <a:xfrm>
              <a:off x="779504" y="1758001"/>
              <a:ext cx="7621722" cy="2697059"/>
              <a:chOff x="2320915" y="1201496"/>
              <a:chExt cx="7621722" cy="2697059"/>
            </a:xfrm>
          </p:grpSpPr>
          <p:pic>
            <p:nvPicPr>
              <p:cNvPr id="26" name="slide2" descr="ダッシュボード 8">
                <a:extLst>
                  <a:ext uri="{FF2B5EF4-FFF2-40B4-BE49-F238E27FC236}">
                    <a16:creationId xmlns:a16="http://schemas.microsoft.com/office/drawing/2014/main" id="{A577633C-09D7-4F21-BBDD-B1DAFCC3CD0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91" t="40867" r="16947" b="27986"/>
              <a:stretch/>
            </p:blipFill>
            <p:spPr>
              <a:xfrm>
                <a:off x="2320915" y="1532370"/>
                <a:ext cx="7621722" cy="2366185"/>
              </a:xfrm>
              <a:prstGeom prst="rect">
                <a:avLst/>
              </a:prstGeom>
            </p:spPr>
          </p:pic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97EEDAEB-62FC-4973-9834-4C6DDF18A3E9}"/>
                  </a:ext>
                </a:extLst>
              </p:cNvPr>
              <p:cNvSpPr txBox="1"/>
              <p:nvPr/>
            </p:nvSpPr>
            <p:spPr>
              <a:xfrm>
                <a:off x="8082028" y="2240751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chemeClr val="bg1"/>
                    </a:solidFill>
                  </a:rPr>
                  <a:t>38.0%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C34ECFA-0A72-4EEC-A142-71C8F58AA56B}"/>
                  </a:ext>
                </a:extLst>
              </p:cNvPr>
              <p:cNvSpPr txBox="1"/>
              <p:nvPr/>
            </p:nvSpPr>
            <p:spPr>
              <a:xfrm>
                <a:off x="4163735" y="2501014"/>
                <a:ext cx="7585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>
                    <a:solidFill>
                      <a:schemeClr val="bg1"/>
                    </a:solidFill>
                  </a:rPr>
                  <a:t>55.2%</a:t>
                </a:r>
                <a:endParaRPr kumimoji="1" lang="ja-JP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パイ 18">
                <a:extLst>
                  <a:ext uri="{FF2B5EF4-FFF2-40B4-BE49-F238E27FC236}">
                    <a16:creationId xmlns:a16="http://schemas.microsoft.com/office/drawing/2014/main" id="{320960E2-C3D1-48F1-A98B-E7FBA9C4B2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168400" y="1665065"/>
                <a:ext cx="1886797" cy="1890036"/>
              </a:xfrm>
              <a:prstGeom prst="pie">
                <a:avLst>
                  <a:gd name="adj1" fmla="val 16146317"/>
                  <a:gd name="adj2" fmla="val 6463269"/>
                </a:avLst>
              </a:prstGeom>
              <a:noFill/>
              <a:ln w="57150">
                <a:solidFill>
                  <a:srgbClr val="FF4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パイ 19">
                <a:extLst>
                  <a:ext uri="{FF2B5EF4-FFF2-40B4-BE49-F238E27FC236}">
                    <a16:creationId xmlns:a16="http://schemas.microsoft.com/office/drawing/2014/main" id="{536F170C-C10C-45CA-9841-1158B60F21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7037773" y="1670789"/>
                <a:ext cx="1886797" cy="1890036"/>
              </a:xfrm>
              <a:prstGeom prst="pie">
                <a:avLst>
                  <a:gd name="adj1" fmla="val 16146317"/>
                  <a:gd name="adj2" fmla="val 2713430"/>
                </a:avLst>
              </a:prstGeom>
              <a:noFill/>
              <a:ln w="57150">
                <a:solidFill>
                  <a:srgbClr val="FF4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D72CC109-EAB7-4B7D-B521-18B7CE942724}"/>
                  </a:ext>
                </a:extLst>
              </p:cNvPr>
              <p:cNvSpPr txBox="1"/>
              <p:nvPr/>
            </p:nvSpPr>
            <p:spPr>
              <a:xfrm>
                <a:off x="8631584" y="1201496"/>
                <a:ext cx="9476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/>
                  <a:t>p=0.002</a:t>
                </a:r>
                <a:endParaRPr kumimoji="1" lang="ja-JP" altLang="en-US" dirty="0"/>
              </a:p>
            </p:txBody>
          </p:sp>
        </p:grp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908C9F99-D844-4F30-AC01-8272B20B4CD8}"/>
                </a:ext>
              </a:extLst>
            </p:cNvPr>
            <p:cNvSpPr txBox="1"/>
            <p:nvPr/>
          </p:nvSpPr>
          <p:spPr>
            <a:xfrm>
              <a:off x="7262569" y="1300515"/>
              <a:ext cx="10038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/>
                <a:t>N=342</a:t>
              </a:r>
              <a:endParaRPr kumimoji="1" lang="ja-JP" altLang="en-US" sz="2400" dirty="0"/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ECBE715-9A6D-46AC-85AA-879803528C4E}"/>
              </a:ext>
            </a:extLst>
          </p:cNvPr>
          <p:cNvSpPr txBox="1"/>
          <p:nvPr/>
        </p:nvSpPr>
        <p:spPr>
          <a:xfrm>
            <a:off x="1874032" y="4746921"/>
            <a:ext cx="162095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発熱外来指定あり</a:t>
            </a:r>
            <a:endParaRPr kumimoji="1" lang="en-US" altLang="ja-JP" sz="1400" b="1" dirty="0"/>
          </a:p>
          <a:p>
            <a:pPr algn="ctr"/>
            <a:r>
              <a:rPr kumimoji="1" lang="en-US" altLang="ja-JP" sz="1400" b="1" dirty="0"/>
              <a:t>N=221</a:t>
            </a:r>
            <a:endParaRPr kumimoji="1" lang="ja-JP" altLang="en-US" sz="14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6B58376-FCA6-46A3-B218-6ACE49103F12}"/>
              </a:ext>
            </a:extLst>
          </p:cNvPr>
          <p:cNvSpPr txBox="1"/>
          <p:nvPr/>
        </p:nvSpPr>
        <p:spPr>
          <a:xfrm>
            <a:off x="5743405" y="4746921"/>
            <a:ext cx="162095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/>
              <a:t>発熱外来指定なし</a:t>
            </a:r>
            <a:endParaRPr kumimoji="1" lang="en-US" altLang="ja-JP" sz="1400" b="1" dirty="0"/>
          </a:p>
          <a:p>
            <a:pPr algn="ctr"/>
            <a:r>
              <a:rPr kumimoji="1" lang="en-US" altLang="ja-JP" sz="1400" b="1" dirty="0"/>
              <a:t>N=121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02757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</TotalTime>
  <Words>1450</Words>
  <Application>Microsoft Office PowerPoint</Application>
  <PresentationFormat>画面に合わせる (4:3)</PresentationFormat>
  <Paragraphs>490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UD デジタル 教科書体 NK-B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診療所の COVID-19診療実態調査</vt:lpstr>
      <vt:lpstr>目的</vt:lpstr>
      <vt:lpstr>対象</vt:lpstr>
      <vt:lpstr>方法</vt:lpstr>
      <vt:lpstr>対象医療機関の背景</vt:lpstr>
      <vt:lpstr>医療機関の立地</vt:lpstr>
      <vt:lpstr>建物の形態</vt:lpstr>
      <vt:lpstr>近隣施設との共有スペース</vt:lpstr>
      <vt:lpstr>普段の在宅診療</vt:lpstr>
      <vt:lpstr>COVID-19診療実績</vt:lpstr>
      <vt:lpstr>発熱外来の未設置理由</vt:lpstr>
      <vt:lpstr>発熱外来の未設置理由</vt:lpstr>
      <vt:lpstr>考察</vt:lpstr>
      <vt:lpstr>おわりに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「診療所のCOVID-19診療 実態調査」結果について</dc:title>
  <dc:creator>岡山 みか</dc:creator>
  <cp:lastModifiedBy>岡山 みか</cp:lastModifiedBy>
  <cp:revision>71</cp:revision>
  <cp:lastPrinted>2023-09-19T07:29:17Z</cp:lastPrinted>
  <dcterms:created xsi:type="dcterms:W3CDTF">2023-08-14T06:53:40Z</dcterms:created>
  <dcterms:modified xsi:type="dcterms:W3CDTF">2023-09-21T01:46:39Z</dcterms:modified>
</cp:coreProperties>
</file>