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5" r:id="rId9"/>
    <p:sldId id="264" r:id="rId10"/>
    <p:sldId id="266" r:id="rId11"/>
    <p:sldId id="270" r:id="rId12"/>
    <p:sldId id="268" r:id="rId13"/>
    <p:sldId id="269" r:id="rId14"/>
    <p:sldId id="267" r:id="rId1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5" d="100"/>
          <a:sy n="85" d="100"/>
        </p:scale>
        <p:origin x="59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DAEF7D-4084-499F-7096-EAE60AEE675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EA99149-264C-E545-3E88-5167AA816A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5D6FF4D4-95D5-A700-2DC6-7E950BD4C639}"/>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5" name="フッター プレースホルダー 4">
            <a:extLst>
              <a:ext uri="{FF2B5EF4-FFF2-40B4-BE49-F238E27FC236}">
                <a16:creationId xmlns:a16="http://schemas.microsoft.com/office/drawing/2014/main" id="{0E38F140-699D-F7DD-5DE7-8922716028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3010BE6-02A9-7519-4950-781477D3F97E}"/>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1787390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BCD461-B421-301D-975E-F241CD54EC54}"/>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0542741-6F0E-226B-9C82-5C599DAE2E5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E3529AE-56C3-1F54-9F3B-27F1B52F8FAD}"/>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5" name="フッター プレースホルダー 4">
            <a:extLst>
              <a:ext uri="{FF2B5EF4-FFF2-40B4-BE49-F238E27FC236}">
                <a16:creationId xmlns:a16="http://schemas.microsoft.com/office/drawing/2014/main" id="{825791A8-CEEA-B1A7-649E-30A6641C52B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59CF0AA-135A-8972-3211-317B4BB11256}"/>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146010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47C5DB76-F28A-A1FF-BEE6-285D576C332A}"/>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D129CB-BB65-C5FB-37BF-FA550D623F61}"/>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4E2D1AF-3718-559E-A53A-A8E0107F694C}"/>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5" name="フッター プレースホルダー 4">
            <a:extLst>
              <a:ext uri="{FF2B5EF4-FFF2-40B4-BE49-F238E27FC236}">
                <a16:creationId xmlns:a16="http://schemas.microsoft.com/office/drawing/2014/main" id="{44ABDDC7-C68C-4639-6049-6A19CC88506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E5227B4-971C-7BDB-260B-D8313DDB9C1B}"/>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25259789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319E403-7207-3A71-AC85-29517E7CBCD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876525A-26DF-CA30-9CAD-65D2A763B881}"/>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5795900-B4C4-3E31-E6C3-DF85B85FE040}"/>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5" name="フッター プレースホルダー 4">
            <a:extLst>
              <a:ext uri="{FF2B5EF4-FFF2-40B4-BE49-F238E27FC236}">
                <a16:creationId xmlns:a16="http://schemas.microsoft.com/office/drawing/2014/main" id="{9408DCDB-1AE3-3DA5-7CB9-D9F7A02D44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7B7EAA-7430-AE7D-D824-0B22D179ECBE}"/>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305257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B03B08-B8A6-7A11-1EC3-B1F74C49D2B8}"/>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110A0B4F-2AB1-BE7E-1F4F-B0903F5718D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2F2CA1C-F3BD-0006-9E8B-4E0FD7C7E3E0}"/>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5" name="フッター プレースホルダー 4">
            <a:extLst>
              <a:ext uri="{FF2B5EF4-FFF2-40B4-BE49-F238E27FC236}">
                <a16:creationId xmlns:a16="http://schemas.microsoft.com/office/drawing/2014/main" id="{6F3AED4D-5807-074E-0278-573FA467A3F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E513DF7-272B-E503-C98C-7BF704D32F87}"/>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18081967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6E6E78F-0FB4-4D56-A16A-CAA98FE259B2}"/>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2C9E8CE-9D3C-E437-F2A2-5DAEC54209A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BEE72774-2D56-44FB-CD11-15F249C5D4FA}"/>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7C9994B7-7514-2D97-ED28-F7897FD5850E}"/>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6" name="フッター プレースホルダー 5">
            <a:extLst>
              <a:ext uri="{FF2B5EF4-FFF2-40B4-BE49-F238E27FC236}">
                <a16:creationId xmlns:a16="http://schemas.microsoft.com/office/drawing/2014/main" id="{2661B458-342C-68EB-C4D4-4385D6D7E4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060F2D6-9DF5-ABBD-7D89-931E3B0B83D7}"/>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700754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7BD42E7-1B03-9885-A8AE-3A52E9A00B65}"/>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9A73C1-AA50-0799-10C4-99D2D6DAC7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CDE66F16-D8B4-C7D6-CAA5-75F1CB7F56C1}"/>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1EA13C9-59E3-BA93-0E62-6D8B0011FA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FECE1A79-70CB-7AED-9A3E-9953ACF83B8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76C77E99-AC2A-72C6-C92A-41B632AF1963}"/>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8" name="フッター プレースホルダー 7">
            <a:extLst>
              <a:ext uri="{FF2B5EF4-FFF2-40B4-BE49-F238E27FC236}">
                <a16:creationId xmlns:a16="http://schemas.microsoft.com/office/drawing/2014/main" id="{2874FA0F-E8A4-2429-9A1B-4DBC606685C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AFF7605-EEF5-E92A-0ABD-C9D115930F99}"/>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1369691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80E59F-6CFD-821C-536B-D49CB4F48EC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6A4C2DCE-383C-204E-E478-2A8DDCFB0305}"/>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4" name="フッター プレースホルダー 3">
            <a:extLst>
              <a:ext uri="{FF2B5EF4-FFF2-40B4-BE49-F238E27FC236}">
                <a16:creationId xmlns:a16="http://schemas.microsoft.com/office/drawing/2014/main" id="{D598A689-A657-FD00-79ED-08C9757C887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53730FD-4E73-3630-7C86-CA1A1DA81B52}"/>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25390682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557A7BB9-13E3-B714-C8AD-473B0E3DA1D3}"/>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3" name="フッター プレースホルダー 2">
            <a:extLst>
              <a:ext uri="{FF2B5EF4-FFF2-40B4-BE49-F238E27FC236}">
                <a16:creationId xmlns:a16="http://schemas.microsoft.com/office/drawing/2014/main" id="{2470AAC2-A617-B749-26CF-03B03B372E62}"/>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7A014752-FE6E-DB1E-44A2-D2013E2E50B7}"/>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42525526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D03530-1061-C3B3-CD1A-99E9E8748B9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E4BAC12-AE11-16C1-3D8E-ABB8736FD2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1AC6B97D-0A75-34D1-3A24-07359D45DD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66C8D46-DFE4-5C69-A74E-68D40F861156}"/>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6" name="フッター プレースホルダー 5">
            <a:extLst>
              <a:ext uri="{FF2B5EF4-FFF2-40B4-BE49-F238E27FC236}">
                <a16:creationId xmlns:a16="http://schemas.microsoft.com/office/drawing/2014/main" id="{98B711BD-DC8C-5C46-F5B6-8267C9B1618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88211CE-1982-27C6-CE0A-16B71233A9BB}"/>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2839799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7E3595-FA0D-43CC-FE70-40F7A7DB6053}"/>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99668B8-3D48-E524-ECE0-E766410B6B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C05273B-6005-127C-8190-82D8027BC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4208078-7104-7DB9-BEA9-6377A87CAE33}"/>
              </a:ext>
            </a:extLst>
          </p:cNvPr>
          <p:cNvSpPr>
            <a:spLocks noGrp="1"/>
          </p:cNvSpPr>
          <p:nvPr>
            <p:ph type="dt" sz="half" idx="10"/>
          </p:nvPr>
        </p:nvSpPr>
        <p:spPr/>
        <p:txBody>
          <a:bodyPr/>
          <a:lstStyle/>
          <a:p>
            <a:fld id="{0371D186-13BE-4B0A-8DBB-8BCAB28FBCBF}" type="datetimeFigureOut">
              <a:rPr kumimoji="1" lang="ja-JP" altLang="en-US" smtClean="0"/>
              <a:t>2023/9/19</a:t>
            </a:fld>
            <a:endParaRPr kumimoji="1" lang="ja-JP" altLang="en-US"/>
          </a:p>
        </p:txBody>
      </p:sp>
      <p:sp>
        <p:nvSpPr>
          <p:cNvPr id="6" name="フッター プレースホルダー 5">
            <a:extLst>
              <a:ext uri="{FF2B5EF4-FFF2-40B4-BE49-F238E27FC236}">
                <a16:creationId xmlns:a16="http://schemas.microsoft.com/office/drawing/2014/main" id="{75D3705B-9947-0F96-8805-E9C412158D7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DA5449C-1628-5D05-8B90-7B199F54D1AC}"/>
              </a:ext>
            </a:extLst>
          </p:cNvPr>
          <p:cNvSpPr>
            <a:spLocks noGrp="1"/>
          </p:cNvSpPr>
          <p:nvPr>
            <p:ph type="sldNum" sz="quarter" idx="12"/>
          </p:nvPr>
        </p:nvSpPr>
        <p:spPr/>
        <p:txBody>
          <a:body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1959376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041475BF-319F-0EDF-08CC-9A477FAE6E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E73ACF1-5D0D-E006-BDF8-FAAB0283AEA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93A817-B130-8B19-917F-AEBC830371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71D186-13BE-4B0A-8DBB-8BCAB28FBCBF}" type="datetimeFigureOut">
              <a:rPr kumimoji="1" lang="ja-JP" altLang="en-US" smtClean="0"/>
              <a:t>2023/9/19</a:t>
            </a:fld>
            <a:endParaRPr kumimoji="1" lang="ja-JP" altLang="en-US"/>
          </a:p>
        </p:txBody>
      </p:sp>
      <p:sp>
        <p:nvSpPr>
          <p:cNvPr id="5" name="フッター プレースホルダー 4">
            <a:extLst>
              <a:ext uri="{FF2B5EF4-FFF2-40B4-BE49-F238E27FC236}">
                <a16:creationId xmlns:a16="http://schemas.microsoft.com/office/drawing/2014/main" id="{134DBCFA-6E8E-D44D-A98D-F29922E33E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1BFA7721-9DD1-D1E0-A429-42736DB24F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5A435E-A7A3-412D-9F8D-AB8C8AE05698}" type="slidenum">
              <a:rPr kumimoji="1" lang="ja-JP" altLang="en-US" smtClean="0"/>
              <a:t>‹#›</a:t>
            </a:fld>
            <a:endParaRPr kumimoji="1" lang="ja-JP" altLang="en-US"/>
          </a:p>
        </p:txBody>
      </p:sp>
    </p:spTree>
    <p:extLst>
      <p:ext uri="{BB962C8B-B14F-4D97-AF65-F5344CB8AC3E}">
        <p14:creationId xmlns:p14="http://schemas.microsoft.com/office/powerpoint/2010/main" val="890244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60701-D99C-2D3A-9B6C-4D12829E370C}"/>
              </a:ext>
            </a:extLst>
          </p:cNvPr>
          <p:cNvSpPr>
            <a:spLocks noGrp="1"/>
          </p:cNvSpPr>
          <p:nvPr>
            <p:ph type="title"/>
          </p:nvPr>
        </p:nvSpPr>
        <p:spPr/>
        <p:txBody>
          <a:bodyPr>
            <a:normAutofit fontScale="90000"/>
          </a:bodyPr>
          <a:lstStyle/>
          <a:p>
            <a:r>
              <a:rPr kumimoji="1" lang="ja-JP" altLang="en-US" dirty="0"/>
              <a:t>ろう者診療の時に医師手話通訳者が患者に正対する意味</a:t>
            </a:r>
            <a:r>
              <a:rPr kumimoji="1" lang="en-US" altLang="ja-JP" dirty="0"/>
              <a:t>(</a:t>
            </a:r>
            <a:r>
              <a:rPr kumimoji="1" lang="ja-JP" altLang="en-US" dirty="0"/>
              <a:t>双葉会診療所・片倉和彦）</a:t>
            </a:r>
          </a:p>
        </p:txBody>
      </p:sp>
      <p:sp>
        <p:nvSpPr>
          <p:cNvPr id="3" name="コンテンツ プレースホルダー 2">
            <a:extLst>
              <a:ext uri="{FF2B5EF4-FFF2-40B4-BE49-F238E27FC236}">
                <a16:creationId xmlns:a16="http://schemas.microsoft.com/office/drawing/2014/main" id="{D6CBED90-2304-2F38-5C88-E96175B9BBD3}"/>
              </a:ext>
            </a:extLst>
          </p:cNvPr>
          <p:cNvSpPr>
            <a:spLocks noGrp="1"/>
          </p:cNvSpPr>
          <p:nvPr>
            <p:ph idx="1"/>
          </p:nvPr>
        </p:nvSpPr>
        <p:spPr/>
        <p:txBody>
          <a:bodyPr/>
          <a:lstStyle/>
          <a:p>
            <a:r>
              <a:rPr kumimoji="1" lang="ja-JP" altLang="en-US" dirty="0"/>
              <a:t>以下の</a:t>
            </a:r>
            <a:r>
              <a:rPr kumimoji="1" lang="en-US" altLang="ja-JP" dirty="0"/>
              <a:t>6</a:t>
            </a:r>
            <a:r>
              <a:rPr kumimoji="1" lang="ja-JP" altLang="en-US" dirty="0"/>
              <a:t>枚の写真は、聴力障害者情報文化センターの許可をいただき、片倉らが編集した</a:t>
            </a:r>
            <a:r>
              <a:rPr kumimoji="1" lang="en-US" altLang="ja-JP" dirty="0"/>
              <a:t>DVD</a:t>
            </a:r>
            <a:br>
              <a:rPr kumimoji="1" lang="en-US" altLang="ja-JP" dirty="0"/>
            </a:br>
            <a:endParaRPr kumimoji="1" lang="en-US" altLang="ja-JP" dirty="0"/>
          </a:p>
          <a:p>
            <a:r>
              <a:rPr kumimoji="1" lang="ja-JP" altLang="en-US" dirty="0"/>
              <a:t>「精神障害を併せもつ聴覚障害者への対応</a:t>
            </a:r>
          </a:p>
          <a:p>
            <a:r>
              <a:rPr kumimoji="1" lang="ja-JP" altLang="en-US" dirty="0"/>
              <a:t>～精神科医療・福祉機関スタッフ・家族に向けて～」</a:t>
            </a:r>
          </a:p>
          <a:p>
            <a:r>
              <a:rPr kumimoji="1" lang="ja-JP" altLang="en-US" dirty="0"/>
              <a:t>（手話・字幕付き）</a:t>
            </a:r>
            <a:endParaRPr kumimoji="1" lang="en-US" altLang="ja-JP" dirty="0"/>
          </a:p>
          <a:p>
            <a:endParaRPr lang="en-US" altLang="ja-JP" dirty="0"/>
          </a:p>
          <a:p>
            <a:r>
              <a:rPr kumimoji="1" lang="ja-JP" altLang="en-US" dirty="0"/>
              <a:t>から転載しました。</a:t>
            </a:r>
          </a:p>
        </p:txBody>
      </p:sp>
    </p:spTree>
    <p:extLst>
      <p:ext uri="{BB962C8B-B14F-4D97-AF65-F5344CB8AC3E}">
        <p14:creationId xmlns:p14="http://schemas.microsoft.com/office/powerpoint/2010/main" val="76399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E62F23-827B-48D9-0411-FCC96DAEC08A}"/>
              </a:ext>
            </a:extLst>
          </p:cNvPr>
          <p:cNvSpPr>
            <a:spLocks noGrp="1"/>
          </p:cNvSpPr>
          <p:nvPr>
            <p:ph type="title"/>
          </p:nvPr>
        </p:nvSpPr>
        <p:spPr/>
        <p:txBody>
          <a:bodyPr/>
          <a:lstStyle/>
          <a:p>
            <a:r>
              <a:rPr kumimoji="1" lang="ja-JP" altLang="en-US" dirty="0"/>
              <a:t>本人も正面に向かって体験を話している</a:t>
            </a:r>
          </a:p>
        </p:txBody>
      </p:sp>
      <p:pic>
        <p:nvPicPr>
          <p:cNvPr id="5" name="コンテンツ プレースホルダー 4">
            <a:extLst>
              <a:ext uri="{FF2B5EF4-FFF2-40B4-BE49-F238E27FC236}">
                <a16:creationId xmlns:a16="http://schemas.microsoft.com/office/drawing/2014/main" id="{0E29180E-A037-B625-6238-38BB1B830A9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56329" y="1585336"/>
            <a:ext cx="7431742" cy="4933077"/>
          </a:xfrm>
        </p:spPr>
      </p:pic>
    </p:spTree>
    <p:extLst>
      <p:ext uri="{BB962C8B-B14F-4D97-AF65-F5344CB8AC3E}">
        <p14:creationId xmlns:p14="http://schemas.microsoft.com/office/powerpoint/2010/main" val="224257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655913-41C1-4177-D0D5-C972FF8E07B7}"/>
              </a:ext>
            </a:extLst>
          </p:cNvPr>
          <p:cNvSpPr>
            <a:spLocks noGrp="1"/>
          </p:cNvSpPr>
          <p:nvPr>
            <p:ph type="title"/>
          </p:nvPr>
        </p:nvSpPr>
        <p:spPr/>
        <p:txBody>
          <a:bodyPr/>
          <a:lstStyle/>
          <a:p>
            <a:r>
              <a:rPr lang="ja-JP" altLang="en-US" dirty="0"/>
              <a:t>安心する、通じ合う、その時を共有する、</a:t>
            </a:r>
            <a:br>
              <a:rPr lang="en-US" altLang="ja-JP" dirty="0"/>
            </a:br>
            <a:r>
              <a:rPr lang="ja-JP" altLang="en-US" dirty="0"/>
              <a:t>そのことによって患者も</a:t>
            </a:r>
            <a:endParaRPr kumimoji="1" lang="ja-JP" altLang="en-US" dirty="0"/>
          </a:p>
        </p:txBody>
      </p:sp>
      <p:sp>
        <p:nvSpPr>
          <p:cNvPr id="3" name="コンテンツ プレースホルダー 2">
            <a:extLst>
              <a:ext uri="{FF2B5EF4-FFF2-40B4-BE49-F238E27FC236}">
                <a16:creationId xmlns:a16="http://schemas.microsoft.com/office/drawing/2014/main" id="{876DC1E6-0395-B0BE-FD95-D048B1886AF8}"/>
              </a:ext>
            </a:extLst>
          </p:cNvPr>
          <p:cNvSpPr>
            <a:spLocks noGrp="1"/>
          </p:cNvSpPr>
          <p:nvPr>
            <p:ph idx="1"/>
          </p:nvPr>
        </p:nvSpPr>
        <p:spPr/>
        <p:txBody>
          <a:bodyPr>
            <a:normAutofit/>
          </a:bodyPr>
          <a:lstStyle/>
          <a:p>
            <a:r>
              <a:rPr kumimoji="1" lang="ja-JP" altLang="en-US" sz="5400" dirty="0"/>
              <a:t>本人自身が、自分の体験に向きあう、言語化する、整理する、治療方法を理解する、薬物療法に一緒に取り組むことができていくことと思います。</a:t>
            </a:r>
          </a:p>
        </p:txBody>
      </p:sp>
    </p:spTree>
    <p:extLst>
      <p:ext uri="{BB962C8B-B14F-4D97-AF65-F5344CB8AC3E}">
        <p14:creationId xmlns:p14="http://schemas.microsoft.com/office/powerpoint/2010/main" val="3843482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C4B245-6F02-C0B5-87BE-4C2755D09468}"/>
              </a:ext>
            </a:extLst>
          </p:cNvPr>
          <p:cNvSpPr>
            <a:spLocks noGrp="1"/>
          </p:cNvSpPr>
          <p:nvPr>
            <p:ph type="title"/>
          </p:nvPr>
        </p:nvSpPr>
        <p:spPr/>
        <p:txBody>
          <a:bodyPr/>
          <a:lstStyle/>
          <a:p>
            <a:r>
              <a:rPr kumimoji="1" lang="ja-JP" altLang="en-US" dirty="0"/>
              <a:t>ろう者との精神科面接で重要と思うこと</a:t>
            </a:r>
          </a:p>
        </p:txBody>
      </p:sp>
      <p:sp>
        <p:nvSpPr>
          <p:cNvPr id="3" name="コンテンツ プレースホルダー 2">
            <a:extLst>
              <a:ext uri="{FF2B5EF4-FFF2-40B4-BE49-F238E27FC236}">
                <a16:creationId xmlns:a16="http://schemas.microsoft.com/office/drawing/2014/main" id="{734F82F4-FCEC-E805-7A66-58BC3347DD71}"/>
              </a:ext>
            </a:extLst>
          </p:cNvPr>
          <p:cNvSpPr>
            <a:spLocks noGrp="1"/>
          </p:cNvSpPr>
          <p:nvPr>
            <p:ph idx="1"/>
          </p:nvPr>
        </p:nvSpPr>
        <p:spPr/>
        <p:txBody>
          <a:bodyPr/>
          <a:lstStyle/>
          <a:p>
            <a:r>
              <a:rPr kumimoji="1" lang="ja-JP" altLang="en-US" dirty="0"/>
              <a:t>できるだけ視線を合わせる</a:t>
            </a:r>
          </a:p>
          <a:p>
            <a:r>
              <a:rPr kumimoji="1" lang="ja-JP" altLang="en-US" dirty="0"/>
              <a:t>わからない表現は聞き返すほうがお互い安心</a:t>
            </a:r>
          </a:p>
          <a:p>
            <a:r>
              <a:rPr kumimoji="1" lang="ja-JP" altLang="en-US" dirty="0"/>
              <a:t>その場での表情・視線の変化をみる</a:t>
            </a:r>
          </a:p>
          <a:p>
            <a:r>
              <a:rPr kumimoji="1" lang="ja-JP" altLang="en-US" dirty="0"/>
              <a:t>その話をしているときの疲れをみる</a:t>
            </a:r>
          </a:p>
          <a:p>
            <a:r>
              <a:rPr kumimoji="1" lang="ja-JP" altLang="en-US" dirty="0"/>
              <a:t>話すと疲れるので適当に休憩を</a:t>
            </a:r>
          </a:p>
          <a:p>
            <a:r>
              <a:rPr kumimoji="1" lang="ja-JP" altLang="en-US" dirty="0"/>
              <a:t>話の内容が変な時は「なるほど」くらいで</a:t>
            </a:r>
          </a:p>
          <a:p>
            <a:r>
              <a:rPr kumimoji="1" lang="ja-JP" altLang="en-US" dirty="0"/>
              <a:t>病名や今後の作戦はしっかり伝える</a:t>
            </a:r>
          </a:p>
          <a:p>
            <a:endParaRPr kumimoji="1" lang="ja-JP" altLang="en-US" dirty="0"/>
          </a:p>
        </p:txBody>
      </p:sp>
    </p:spTree>
    <p:extLst>
      <p:ext uri="{BB962C8B-B14F-4D97-AF65-F5344CB8AC3E}">
        <p14:creationId xmlns:p14="http://schemas.microsoft.com/office/powerpoint/2010/main" val="186451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C5D8638-13ED-355E-0E86-D0FFA3F65914}"/>
              </a:ext>
            </a:extLst>
          </p:cNvPr>
          <p:cNvSpPr>
            <a:spLocks noGrp="1"/>
          </p:cNvSpPr>
          <p:nvPr>
            <p:ph type="title"/>
          </p:nvPr>
        </p:nvSpPr>
        <p:spPr/>
        <p:txBody>
          <a:bodyPr/>
          <a:lstStyle/>
          <a:p>
            <a:r>
              <a:rPr kumimoji="1" lang="ja-JP" altLang="en-US" dirty="0"/>
              <a:t>わかったふりして「うん、うん」としてしまいがちですが。</a:t>
            </a:r>
          </a:p>
        </p:txBody>
      </p:sp>
      <p:sp>
        <p:nvSpPr>
          <p:cNvPr id="3" name="コンテンツ プレースホルダー 2">
            <a:extLst>
              <a:ext uri="{FF2B5EF4-FFF2-40B4-BE49-F238E27FC236}">
                <a16:creationId xmlns:a16="http://schemas.microsoft.com/office/drawing/2014/main" id="{0209367A-E92B-33FE-2269-FE489081F861}"/>
              </a:ext>
            </a:extLst>
          </p:cNvPr>
          <p:cNvSpPr>
            <a:spLocks noGrp="1"/>
          </p:cNvSpPr>
          <p:nvPr>
            <p:ph idx="1"/>
          </p:nvPr>
        </p:nvSpPr>
        <p:spPr/>
        <p:txBody>
          <a:bodyPr>
            <a:normAutofit/>
          </a:bodyPr>
          <a:lstStyle/>
          <a:p>
            <a:r>
              <a:rPr kumimoji="1" lang="ja-JP" altLang="en-US" sz="3600" dirty="0"/>
              <a:t>ろう者との面接で、ふうっと心が通じたと感じる瞬間があります。意外かもしれませんが、わからない表現を聞き返した時です。</a:t>
            </a:r>
            <a:endParaRPr kumimoji="1" lang="en-US" altLang="ja-JP" sz="3600" dirty="0"/>
          </a:p>
          <a:p>
            <a:r>
              <a:rPr lang="ja-JP" altLang="en-US" sz="3600" dirty="0"/>
              <a:t>聞き返すこと</a:t>
            </a:r>
            <a:r>
              <a:rPr kumimoji="1" lang="ja-JP" altLang="en-US" sz="3600" dirty="0"/>
              <a:t>によって、お互いにどこが通じていないか、どこが分かっていないかを確認することができる。すると、そのあとから、意外なくらいやり取りがスムーズにいくことがありました。</a:t>
            </a:r>
          </a:p>
        </p:txBody>
      </p:sp>
    </p:spTree>
    <p:extLst>
      <p:ext uri="{BB962C8B-B14F-4D97-AF65-F5344CB8AC3E}">
        <p14:creationId xmlns:p14="http://schemas.microsoft.com/office/powerpoint/2010/main" val="1228226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A82453-CE9B-F484-A1D8-663591E41638}"/>
              </a:ext>
            </a:extLst>
          </p:cNvPr>
          <p:cNvSpPr>
            <a:spLocks noGrp="1"/>
          </p:cNvSpPr>
          <p:nvPr>
            <p:ph type="title"/>
          </p:nvPr>
        </p:nvSpPr>
        <p:spPr/>
        <p:txBody>
          <a:bodyPr/>
          <a:lstStyle/>
          <a:p>
            <a:r>
              <a:rPr kumimoji="1" lang="ja-JP" altLang="en-US" dirty="0"/>
              <a:t>ろう者と話すときは視線を合わせて</a:t>
            </a:r>
          </a:p>
        </p:txBody>
      </p:sp>
      <p:sp>
        <p:nvSpPr>
          <p:cNvPr id="3" name="コンテンツ プレースホルダー 2">
            <a:extLst>
              <a:ext uri="{FF2B5EF4-FFF2-40B4-BE49-F238E27FC236}">
                <a16:creationId xmlns:a16="http://schemas.microsoft.com/office/drawing/2014/main" id="{D65C2B12-C599-7C66-7C59-636083CF6A5C}"/>
              </a:ext>
            </a:extLst>
          </p:cNvPr>
          <p:cNvSpPr>
            <a:spLocks noGrp="1"/>
          </p:cNvSpPr>
          <p:nvPr>
            <p:ph idx="1"/>
          </p:nvPr>
        </p:nvSpPr>
        <p:spPr>
          <a:xfrm>
            <a:off x="766483" y="1690688"/>
            <a:ext cx="10515600" cy="5612187"/>
          </a:xfrm>
        </p:spPr>
        <p:txBody>
          <a:bodyPr/>
          <a:lstStyle/>
          <a:p>
            <a:r>
              <a:rPr kumimoji="1" lang="ja-JP" altLang="en-US" sz="4000" dirty="0"/>
              <a:t>精神科面接の出発点は、心が通じることだと思います。もちろん、医師が手話ができるに越したことはない。手話が通じるとわかるとろうの患者さんはそれだけでほっとした顔をされます。けれども、もし手話がわからない医師であって、隣に手話通訳がいる状況であっても、医師は患者さんと視線を合わせていただきたい。これが心が通じる出発点ですから。</a:t>
            </a:r>
          </a:p>
          <a:p>
            <a:endParaRPr kumimoji="1" lang="ja-JP" altLang="en-US" sz="4000" dirty="0"/>
          </a:p>
          <a:p>
            <a:endParaRPr kumimoji="1" lang="ja-JP" altLang="en-US" dirty="0"/>
          </a:p>
        </p:txBody>
      </p:sp>
    </p:spTree>
    <p:extLst>
      <p:ext uri="{BB962C8B-B14F-4D97-AF65-F5344CB8AC3E}">
        <p14:creationId xmlns:p14="http://schemas.microsoft.com/office/powerpoint/2010/main" val="247183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3FF0404-4E6D-40B3-9353-C48CF8492563}"/>
              </a:ext>
            </a:extLst>
          </p:cNvPr>
          <p:cNvSpPr>
            <a:spLocks noGrp="1"/>
          </p:cNvSpPr>
          <p:nvPr>
            <p:ph type="title"/>
          </p:nvPr>
        </p:nvSpPr>
        <p:spPr/>
        <p:txBody>
          <a:bodyPr/>
          <a:lstStyle/>
          <a:p>
            <a:r>
              <a:rPr kumimoji="1" lang="ja-JP" altLang="en-US" dirty="0"/>
              <a:t>精神科医が画面に向かっている</a:t>
            </a:r>
          </a:p>
        </p:txBody>
      </p:sp>
      <p:pic>
        <p:nvPicPr>
          <p:cNvPr id="5" name="コンテンツ プレースホルダー 4">
            <a:extLst>
              <a:ext uri="{FF2B5EF4-FFF2-40B4-BE49-F238E27FC236}">
                <a16:creationId xmlns:a16="http://schemas.microsoft.com/office/drawing/2014/main" id="{C223F099-40BE-E854-2A74-209B000DD7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75200" y="1825625"/>
            <a:ext cx="7441599" cy="4351338"/>
          </a:xfrm>
        </p:spPr>
      </p:pic>
    </p:spTree>
    <p:extLst>
      <p:ext uri="{BB962C8B-B14F-4D97-AF65-F5344CB8AC3E}">
        <p14:creationId xmlns:p14="http://schemas.microsoft.com/office/powerpoint/2010/main" val="367709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A52AC01-D364-42AB-571E-E831357FC990}"/>
              </a:ext>
            </a:extLst>
          </p:cNvPr>
          <p:cNvSpPr>
            <a:spLocks noGrp="1"/>
          </p:cNvSpPr>
          <p:nvPr>
            <p:ph type="title"/>
          </p:nvPr>
        </p:nvSpPr>
        <p:spPr/>
        <p:txBody>
          <a:bodyPr/>
          <a:lstStyle/>
          <a:p>
            <a:r>
              <a:rPr kumimoji="1" lang="ja-JP" altLang="en-US" dirty="0"/>
              <a:t>聴者である母親が代わりに答える</a:t>
            </a:r>
          </a:p>
        </p:txBody>
      </p:sp>
      <p:pic>
        <p:nvPicPr>
          <p:cNvPr id="5" name="コンテンツ プレースホルダー 4">
            <a:extLst>
              <a:ext uri="{FF2B5EF4-FFF2-40B4-BE49-F238E27FC236}">
                <a16:creationId xmlns:a16="http://schemas.microsoft.com/office/drawing/2014/main" id="{E04752CF-8D8B-9F0B-74DA-719962AF741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15845" y="1825625"/>
            <a:ext cx="7360310" cy="4351338"/>
          </a:xfrm>
        </p:spPr>
      </p:pic>
    </p:spTree>
    <p:extLst>
      <p:ext uri="{BB962C8B-B14F-4D97-AF65-F5344CB8AC3E}">
        <p14:creationId xmlns:p14="http://schemas.microsoft.com/office/powerpoint/2010/main" val="3232430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B7F9101-5014-4093-5930-509BC800B62B}"/>
              </a:ext>
            </a:extLst>
          </p:cNvPr>
          <p:cNvSpPr>
            <a:spLocks noGrp="1"/>
          </p:cNvSpPr>
          <p:nvPr>
            <p:ph type="title"/>
          </p:nvPr>
        </p:nvSpPr>
        <p:spPr/>
        <p:txBody>
          <a:bodyPr/>
          <a:lstStyle/>
          <a:p>
            <a:r>
              <a:rPr kumimoji="1" lang="ja-JP" altLang="en-US" dirty="0"/>
              <a:t>患者本人は蚊帳の外</a:t>
            </a:r>
          </a:p>
        </p:txBody>
      </p:sp>
      <p:pic>
        <p:nvPicPr>
          <p:cNvPr id="5" name="コンテンツ プレースホルダー 4">
            <a:extLst>
              <a:ext uri="{FF2B5EF4-FFF2-40B4-BE49-F238E27FC236}">
                <a16:creationId xmlns:a16="http://schemas.microsoft.com/office/drawing/2014/main" id="{4FEE8476-41CA-EB23-F9A8-620A3898EE1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67171" y="1825625"/>
            <a:ext cx="7457657" cy="4351338"/>
          </a:xfrm>
        </p:spPr>
      </p:pic>
    </p:spTree>
    <p:extLst>
      <p:ext uri="{BB962C8B-B14F-4D97-AF65-F5344CB8AC3E}">
        <p14:creationId xmlns:p14="http://schemas.microsoft.com/office/powerpoint/2010/main" val="3575464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C61C6D-AEA7-B31D-B19B-A31F48C32B52}"/>
              </a:ext>
            </a:extLst>
          </p:cNvPr>
          <p:cNvSpPr>
            <a:spLocks noGrp="1"/>
          </p:cNvSpPr>
          <p:nvPr>
            <p:ph type="title"/>
          </p:nvPr>
        </p:nvSpPr>
        <p:spPr/>
        <p:txBody>
          <a:bodyPr/>
          <a:lstStyle/>
          <a:p>
            <a:r>
              <a:rPr lang="ja-JP" altLang="en-US" dirty="0"/>
              <a:t>ろう患者にとって、この面接では？？</a:t>
            </a:r>
            <a:endParaRPr kumimoji="1" lang="ja-JP" altLang="en-US" dirty="0"/>
          </a:p>
        </p:txBody>
      </p:sp>
      <p:sp>
        <p:nvSpPr>
          <p:cNvPr id="3" name="コンテンツ プレースホルダー 2">
            <a:extLst>
              <a:ext uri="{FF2B5EF4-FFF2-40B4-BE49-F238E27FC236}">
                <a16:creationId xmlns:a16="http://schemas.microsoft.com/office/drawing/2014/main" id="{32742935-CF9D-FA0E-F70F-339D411E90CC}"/>
              </a:ext>
            </a:extLst>
          </p:cNvPr>
          <p:cNvSpPr>
            <a:spLocks noGrp="1"/>
          </p:cNvSpPr>
          <p:nvPr>
            <p:ph idx="1"/>
          </p:nvPr>
        </p:nvSpPr>
        <p:spPr/>
        <p:txBody>
          <a:bodyPr/>
          <a:lstStyle/>
          <a:p>
            <a:r>
              <a:rPr kumimoji="1" lang="ja-JP" altLang="en-US" dirty="0"/>
              <a:t>精神科診療にとって、本人が面接に参加し、治療関係を築くことが基本である。</a:t>
            </a:r>
            <a:endParaRPr kumimoji="1" lang="en-US" altLang="ja-JP" dirty="0"/>
          </a:p>
          <a:p>
            <a:r>
              <a:rPr kumimoji="1" lang="ja-JP" altLang="en-US" dirty="0"/>
              <a:t>情報が遮断された状態は、普段のたとえば職場休憩時間における孤立感を思い起こす負の体験となる。</a:t>
            </a:r>
            <a:endParaRPr kumimoji="1" lang="en-US" altLang="ja-JP" dirty="0"/>
          </a:p>
          <a:p>
            <a:r>
              <a:rPr lang="ja-JP" altLang="en-US" dirty="0"/>
              <a:t>医師にとっても、本人の状態、コミュニケーション方法、話の中での変化、などを診ることができない。</a:t>
            </a:r>
            <a:endParaRPr lang="en-US" altLang="ja-JP" dirty="0"/>
          </a:p>
          <a:p>
            <a:r>
              <a:rPr kumimoji="1" lang="ja-JP" altLang="en-US" dirty="0"/>
              <a:t>聴覚障害者にとって、視線によるコミュニケーションは大切なものである。</a:t>
            </a:r>
            <a:endParaRPr kumimoji="1" lang="en-US" altLang="ja-JP" dirty="0"/>
          </a:p>
          <a:p>
            <a:endParaRPr kumimoji="1" lang="ja-JP" altLang="en-US" dirty="0"/>
          </a:p>
        </p:txBody>
      </p:sp>
    </p:spTree>
    <p:extLst>
      <p:ext uri="{BB962C8B-B14F-4D97-AF65-F5344CB8AC3E}">
        <p14:creationId xmlns:p14="http://schemas.microsoft.com/office/powerpoint/2010/main" val="28894341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A88A16-5520-23E5-D9F5-C29B08D09D94}"/>
              </a:ext>
            </a:extLst>
          </p:cNvPr>
          <p:cNvSpPr>
            <a:spLocks noGrp="1"/>
          </p:cNvSpPr>
          <p:nvPr>
            <p:ph type="title"/>
          </p:nvPr>
        </p:nvSpPr>
        <p:spPr/>
        <p:txBody>
          <a:bodyPr/>
          <a:lstStyle/>
          <a:p>
            <a:r>
              <a:rPr kumimoji="1" lang="ja-JP" altLang="en-US" dirty="0"/>
              <a:t>視線の持つ力</a:t>
            </a:r>
          </a:p>
        </p:txBody>
      </p:sp>
      <p:sp>
        <p:nvSpPr>
          <p:cNvPr id="3" name="コンテンツ プレースホルダー 2">
            <a:extLst>
              <a:ext uri="{FF2B5EF4-FFF2-40B4-BE49-F238E27FC236}">
                <a16:creationId xmlns:a16="http://schemas.microsoft.com/office/drawing/2014/main" id="{FBACFA88-AE11-3D9A-59DD-FC07C47C6907}"/>
              </a:ext>
            </a:extLst>
          </p:cNvPr>
          <p:cNvSpPr>
            <a:spLocks noGrp="1"/>
          </p:cNvSpPr>
          <p:nvPr>
            <p:ph idx="1"/>
          </p:nvPr>
        </p:nvSpPr>
        <p:spPr>
          <a:xfrm>
            <a:off x="838200" y="1425388"/>
            <a:ext cx="10515600" cy="4751575"/>
          </a:xfrm>
        </p:spPr>
        <p:txBody>
          <a:bodyPr>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ja-JP" altLang="en-US"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うつ病で自殺企図のろう女性</a:t>
            </a:r>
            <a:endParaRPr kumimoji="1" lang="en-US" altLang="ja-JP"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ja-JP" altLang="en-US"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担当の女性医師は手話はわからなかったが、</a:t>
            </a:r>
            <a:r>
              <a:rPr kumimoji="1" lang="ja-JP" altLang="en-US" sz="4000" b="0" i="0" u="none" strike="noStrike" kern="1200" cap="none" spc="0" normalizeH="0" baseline="0" noProof="0" dirty="0">
                <a:ln>
                  <a:noFill/>
                </a:ln>
                <a:solidFill>
                  <a:schemeClr val="tx1">
                    <a:lumMod val="95000"/>
                    <a:lumOff val="5000"/>
                  </a:schemeClr>
                </a:solidFill>
                <a:effectLst/>
                <a:uLnTx/>
                <a:uFillTx/>
                <a:latin typeface="游ゴシック" panose="020F0502020204030204"/>
                <a:ea typeface="游ゴシック" panose="020B0400000000000000" pitchFamily="50" charset="-128"/>
                <a:cs typeface="+mn-cs"/>
              </a:rPr>
              <a:t>顔を見てこちらを見るように</a:t>
            </a:r>
            <a:r>
              <a:rPr kumimoji="1" lang="ja-JP" altLang="en-US"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ひたすら話しかけた</a:t>
            </a:r>
            <a:endParaRPr kumimoji="1" lang="en-US" altLang="ja-JP"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1" lang="ja-JP" altLang="en-US" sz="40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手話通訳を見なかったその女性が医師の顔を見るようになりだんだん落ち着いてきて、最後は手話通訳の表現も見るようになった</a:t>
            </a:r>
          </a:p>
          <a:p>
            <a:endParaRPr kumimoji="1" lang="ja-JP" altLang="en-US" dirty="0"/>
          </a:p>
        </p:txBody>
      </p:sp>
    </p:spTree>
    <p:extLst>
      <p:ext uri="{BB962C8B-B14F-4D97-AF65-F5344CB8AC3E}">
        <p14:creationId xmlns:p14="http://schemas.microsoft.com/office/powerpoint/2010/main" val="4454900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56A48A-66D3-8EB3-3549-CB78B744A53E}"/>
              </a:ext>
            </a:extLst>
          </p:cNvPr>
          <p:cNvSpPr>
            <a:spLocks noGrp="1"/>
          </p:cNvSpPr>
          <p:nvPr>
            <p:ph type="title"/>
          </p:nvPr>
        </p:nvSpPr>
        <p:spPr/>
        <p:txBody>
          <a:bodyPr>
            <a:normAutofit fontScale="90000"/>
          </a:bodyPr>
          <a:lstStyle/>
          <a:p>
            <a:r>
              <a:rPr kumimoji="1" lang="ja-JP" altLang="en-US" dirty="0"/>
              <a:t>手話は</a:t>
            </a:r>
            <a:r>
              <a:rPr kumimoji="1" lang="en-US" altLang="ja-JP" dirty="0"/>
              <a:t>【</a:t>
            </a:r>
            <a:r>
              <a:rPr kumimoji="1" lang="ja-JP" altLang="en-US" dirty="0"/>
              <a:t>視線口の動き体の動き手の動き</a:t>
            </a:r>
            <a:r>
              <a:rPr kumimoji="1" lang="en-US" altLang="ja-JP" dirty="0"/>
              <a:t>】</a:t>
            </a:r>
            <a:r>
              <a:rPr kumimoji="1" lang="ja-JP" altLang="en-US" dirty="0"/>
              <a:t>などが合わさった総合的コミュニケーション</a:t>
            </a:r>
          </a:p>
        </p:txBody>
      </p:sp>
      <p:sp>
        <p:nvSpPr>
          <p:cNvPr id="3" name="コンテンツ プレースホルダー 2">
            <a:extLst>
              <a:ext uri="{FF2B5EF4-FFF2-40B4-BE49-F238E27FC236}">
                <a16:creationId xmlns:a16="http://schemas.microsoft.com/office/drawing/2014/main" id="{AC78A160-828A-D878-3649-AFE0C90BB63B}"/>
              </a:ext>
            </a:extLst>
          </p:cNvPr>
          <p:cNvSpPr>
            <a:spLocks noGrp="1"/>
          </p:cNvSpPr>
          <p:nvPr>
            <p:ph idx="1"/>
          </p:nvPr>
        </p:nvSpPr>
        <p:spPr/>
        <p:txBody>
          <a:bodyPr>
            <a:normAutofit/>
          </a:bodyPr>
          <a:lstStyle/>
          <a:p>
            <a:r>
              <a:rPr kumimoji="1" lang="ja-JP" altLang="en-US" dirty="0"/>
              <a:t>診察で大切なのは「そのことを話している</a:t>
            </a:r>
            <a:r>
              <a:rPr kumimoji="1" lang="en-US" altLang="ja-JP" dirty="0"/>
              <a:t>〔</a:t>
            </a:r>
            <a:r>
              <a:rPr kumimoji="1" lang="ja-JP" altLang="en-US" dirty="0"/>
              <a:t>今</a:t>
            </a:r>
            <a:r>
              <a:rPr kumimoji="1" lang="en-US" altLang="ja-JP" dirty="0"/>
              <a:t>〕</a:t>
            </a:r>
            <a:r>
              <a:rPr kumimoji="1" lang="ja-JP" altLang="en-US" dirty="0"/>
              <a:t>の心の状態は？」ということ。話をしていて</a:t>
            </a:r>
            <a:r>
              <a:rPr kumimoji="1" lang="en-US" altLang="ja-JP" dirty="0"/>
              <a:t>〔</a:t>
            </a:r>
            <a:r>
              <a:rPr kumimoji="1" lang="ja-JP" altLang="en-US" dirty="0"/>
              <a:t>間</a:t>
            </a:r>
            <a:r>
              <a:rPr kumimoji="1" lang="en-US" altLang="ja-JP" dirty="0"/>
              <a:t>〕</a:t>
            </a:r>
            <a:r>
              <a:rPr kumimoji="1" lang="ja-JP" altLang="en-US" dirty="0"/>
              <a:t>があくとき、視線はどうか。ろう者と話すとき、視線がずれることはあまりない。診察中に視線がそれる時にはいくつかの現象を考える。</a:t>
            </a:r>
          </a:p>
          <a:p>
            <a:r>
              <a:rPr kumimoji="1" lang="ja-JP" altLang="en-US" dirty="0"/>
              <a:t>＃１、話に集中せず気が散っている。</a:t>
            </a:r>
          </a:p>
          <a:p>
            <a:r>
              <a:rPr kumimoji="1" lang="ja-JP" altLang="en-US" dirty="0"/>
              <a:t>＃２、疲れている。</a:t>
            </a:r>
          </a:p>
          <a:p>
            <a:r>
              <a:rPr kumimoji="1" lang="ja-JP" altLang="en-US" dirty="0"/>
              <a:t>＃３、話を拒絶している。</a:t>
            </a:r>
          </a:p>
          <a:p>
            <a:r>
              <a:rPr kumimoji="1" lang="ja-JP" altLang="en-US" dirty="0"/>
              <a:t>＃４、幻聴に聞き入っている。</a:t>
            </a:r>
          </a:p>
          <a:p>
            <a:r>
              <a:rPr kumimoji="1" lang="ja-JP" altLang="en-US" dirty="0"/>
              <a:t>＃５、過去の世界に入り込んでいる。</a:t>
            </a:r>
          </a:p>
          <a:p>
            <a:endParaRPr kumimoji="1" lang="ja-JP" altLang="en-US" dirty="0"/>
          </a:p>
        </p:txBody>
      </p:sp>
    </p:spTree>
    <p:extLst>
      <p:ext uri="{BB962C8B-B14F-4D97-AF65-F5344CB8AC3E}">
        <p14:creationId xmlns:p14="http://schemas.microsoft.com/office/powerpoint/2010/main" val="17017941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FF6BFA-EB2A-72AA-619D-FDAA6BE38B19}"/>
              </a:ext>
            </a:extLst>
          </p:cNvPr>
          <p:cNvSpPr>
            <a:spLocks noGrp="1"/>
          </p:cNvSpPr>
          <p:nvPr>
            <p:ph type="title"/>
          </p:nvPr>
        </p:nvSpPr>
        <p:spPr/>
        <p:txBody>
          <a:bodyPr/>
          <a:lstStyle/>
          <a:p>
            <a:r>
              <a:rPr kumimoji="1" lang="ja-JP" altLang="en-US" dirty="0"/>
              <a:t>医師、手話通訳士が患者と正対している安心感。視線は正面を向いている。</a:t>
            </a:r>
          </a:p>
        </p:txBody>
      </p:sp>
      <p:pic>
        <p:nvPicPr>
          <p:cNvPr id="5" name="コンテンツ プレースホルダー 4">
            <a:extLst>
              <a:ext uri="{FF2B5EF4-FFF2-40B4-BE49-F238E27FC236}">
                <a16:creationId xmlns:a16="http://schemas.microsoft.com/office/drawing/2014/main" id="{A53F8C64-73B2-A75A-A10C-3DDC8295AA0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403862" y="1825625"/>
            <a:ext cx="7384276" cy="4351338"/>
          </a:xfrm>
        </p:spPr>
      </p:pic>
    </p:spTree>
    <p:extLst>
      <p:ext uri="{BB962C8B-B14F-4D97-AF65-F5344CB8AC3E}">
        <p14:creationId xmlns:p14="http://schemas.microsoft.com/office/powerpoint/2010/main" val="2396166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BCAC8D-F949-9B11-32A6-2510F210F516}"/>
              </a:ext>
            </a:extLst>
          </p:cNvPr>
          <p:cNvSpPr>
            <a:spLocks noGrp="1"/>
          </p:cNvSpPr>
          <p:nvPr>
            <p:ph type="title"/>
          </p:nvPr>
        </p:nvSpPr>
        <p:spPr/>
        <p:txBody>
          <a:bodyPr/>
          <a:lstStyle/>
          <a:p>
            <a:r>
              <a:rPr lang="ja-JP" altLang="en-US" dirty="0"/>
              <a:t>母親の話も正面から手話通訳している。</a:t>
            </a:r>
            <a:endParaRPr kumimoji="1" lang="ja-JP" altLang="en-US" dirty="0"/>
          </a:p>
        </p:txBody>
      </p:sp>
      <p:pic>
        <p:nvPicPr>
          <p:cNvPr id="5" name="コンテンツ プレースホルダー 4">
            <a:extLst>
              <a:ext uri="{FF2B5EF4-FFF2-40B4-BE49-F238E27FC236}">
                <a16:creationId xmlns:a16="http://schemas.microsoft.com/office/drawing/2014/main" id="{357D1F20-0C8A-2335-9B59-0C33B61761F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3132" y="1825625"/>
            <a:ext cx="7625735" cy="4351338"/>
          </a:xfrm>
        </p:spPr>
      </p:pic>
    </p:spTree>
    <p:extLst>
      <p:ext uri="{BB962C8B-B14F-4D97-AF65-F5344CB8AC3E}">
        <p14:creationId xmlns:p14="http://schemas.microsoft.com/office/powerpoint/2010/main" val="23277718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TotalTime>
  <Words>739</Words>
  <Application>Microsoft Office PowerPoint</Application>
  <PresentationFormat>ワイド画面</PresentationFormat>
  <Paragraphs>44</Paragraphs>
  <Slides>14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游ゴシック</vt:lpstr>
      <vt:lpstr>游ゴシック Light</vt:lpstr>
      <vt:lpstr>Arial</vt:lpstr>
      <vt:lpstr>Office テーマ</vt:lpstr>
      <vt:lpstr>ろう者診療の時に医師手話通訳者が患者に正対する意味(双葉会診療所・片倉和彦）</vt:lpstr>
      <vt:lpstr>精神科医が画面に向かっている</vt:lpstr>
      <vt:lpstr>聴者である母親が代わりに答える</vt:lpstr>
      <vt:lpstr>患者本人は蚊帳の外</vt:lpstr>
      <vt:lpstr>ろう患者にとって、この面接では？？</vt:lpstr>
      <vt:lpstr>視線の持つ力</vt:lpstr>
      <vt:lpstr>手話は【視線口の動き体の動き手の動き】などが合わさった総合的コミュニケーション</vt:lpstr>
      <vt:lpstr>医師、手話通訳士が患者と正対している安心感。視線は正面を向いている。</vt:lpstr>
      <vt:lpstr>母親の話も正面から手話通訳している。</vt:lpstr>
      <vt:lpstr>本人も正面に向かって体験を話している</vt:lpstr>
      <vt:lpstr>安心する、通じ合う、その時を共有する、 そのことによって患者も</vt:lpstr>
      <vt:lpstr>ろう者との精神科面接で重要と思うこと</vt:lpstr>
      <vt:lpstr>わかったふりして「うん、うん」としてしまいがちですが。</vt:lpstr>
      <vt:lpstr>ろう者と話すときは視線を合わせて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ろう者診療の時に医師手話通訳者が患者に正対する意味(双葉会診療所・片倉和彦）</dc:title>
  <dc:creator>Dr.katakura@outlook.jp</dc:creator>
  <cp:lastModifiedBy>Dr.katakura@outlook.jp</cp:lastModifiedBy>
  <cp:revision>1</cp:revision>
  <dcterms:created xsi:type="dcterms:W3CDTF">2023-09-19T07:53:16Z</dcterms:created>
  <dcterms:modified xsi:type="dcterms:W3CDTF">2023-09-19T09:24:00Z</dcterms:modified>
</cp:coreProperties>
</file>