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handoutMasterIdLst>
    <p:handoutMasterId r:id="rId19"/>
  </p:handoutMasterIdLst>
  <p:sldIdLst>
    <p:sldId id="262" r:id="rId2"/>
    <p:sldId id="1280" r:id="rId3"/>
    <p:sldId id="277" r:id="rId4"/>
    <p:sldId id="285" r:id="rId5"/>
    <p:sldId id="1281" r:id="rId6"/>
    <p:sldId id="1256" r:id="rId7"/>
    <p:sldId id="1257" r:id="rId8"/>
    <p:sldId id="297" r:id="rId9"/>
    <p:sldId id="1258" r:id="rId10"/>
    <p:sldId id="1261" r:id="rId11"/>
    <p:sldId id="1269" r:id="rId12"/>
    <p:sldId id="1274" r:id="rId13"/>
    <p:sldId id="265" r:id="rId14"/>
    <p:sldId id="264" r:id="rId15"/>
    <p:sldId id="1098" r:id="rId16"/>
    <p:sldId id="1262" r:id="rId17"/>
  </p:sldIdLst>
  <p:sldSz cx="12188825" cy="6858000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864" userDrawn="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FF5050"/>
    <a:srgbClr val="009900"/>
    <a:srgbClr val="000000"/>
    <a:srgbClr val="FF6600"/>
    <a:srgbClr val="FFFF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929A1A-9352-46D1-A304-BA4F91F18D5B}" v="34" dt="2023-09-23T10:32:06.697"/>
  </p1510:revLst>
</p1510:revInfo>
</file>

<file path=ppt/tableStyles.xml><?xml version="1.0" encoding="utf-8"?>
<a:tblStyleLst xmlns:a="http://schemas.openxmlformats.org/drawingml/2006/main" def="{FABFCF23-3B69-468F-B69F-88F6DE6A72F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81" autoAdjust="0"/>
    <p:restoredTop sz="94660"/>
  </p:normalViewPr>
  <p:slideViewPr>
    <p:cSldViewPr showGuides="1">
      <p:cViewPr varScale="1">
        <p:scale>
          <a:sx n="79" d="100"/>
          <a:sy n="79" d="100"/>
        </p:scale>
        <p:origin x="78" y="534"/>
      </p:cViewPr>
      <p:guideLst>
        <p:guide orient="horz" pos="2160"/>
        <p:guide orient="horz" pos="1008"/>
        <p:guide orient="horz" pos="3888"/>
        <p:guide orient="horz" pos="864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4" d="100"/>
          <a:sy n="124" d="100"/>
        </p:scale>
        <p:origin x="463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12458;&#12540;&#12477;&#12521;&#12452;&#12474;&#12489;&#12472;&#12455;&#12493;&#12522;&#12483;&#12463;\&#9733;&#9733;&#20840;&#20307;&#34920;&#12304;1&#65374;814(11&#26376;&#26411;&#12294;)&#12305;&#12458;&#12540;&#12477;&#12521;&#12452;&#12474;&#12489;&#12472;&#12455;&#12493;&#12522;&#12483;&#12463;&#12450;&#12531;&#12465;&#12540;&#12488;_&#20837;&#21147;&#34920;__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12458;&#12540;&#12477;&#12521;&#12452;&#12474;&#12489;&#12472;&#12455;&#12493;&#12522;&#12483;&#12463;\&#9733;&#9733;&#20840;&#20307;&#34920;&#12304;1&#65374;814(11&#26376;&#26411;&#12294;)&#12305;&#12458;&#12540;&#12477;&#12521;&#12452;&#12474;&#12489;&#12472;&#12455;&#12493;&#12522;&#12483;&#12463;&#12450;&#12531;&#12465;&#12540;&#12488;_&#20837;&#21147;&#34920;__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12458;&#12540;&#12477;&#12521;&#12452;&#12474;&#12489;&#12472;&#12455;&#12493;&#12522;&#12483;&#12463;\&#9733;&#9733;&#20840;&#20307;&#34920;&#12304;1&#65374;814(11&#26376;&#26411;&#12294;)&#12305;&#12458;&#12540;&#12477;&#12521;&#12452;&#12474;&#12489;&#12472;&#12455;&#12493;&#12522;&#12483;&#12463;&#12450;&#12531;&#12465;&#12540;&#12488;_&#20837;&#21147;&#34920;__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12458;&#12540;&#12477;&#12521;&#12452;&#12474;&#12489;&#12472;&#12455;&#12493;&#12522;&#12483;&#12463;\&#9733;&#9733;&#20840;&#20307;&#34920;&#12304;1&#65374;814(11&#26376;&#26411;&#12294;)&#12305;&#12458;&#12540;&#12477;&#12521;&#12452;&#12474;&#12489;&#12472;&#12455;&#12493;&#12522;&#12483;&#12463;&#12450;&#12531;&#12465;&#12540;&#12488;_&#20837;&#21147;&#34920;__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800" b="0" i="0" u="none" strike="noStrike" kern="1200" spc="0" baseline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defRPr>
            </a:pPr>
            <a:r>
              <a:rPr lang="en-US" altLang="ja-JP" sz="48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．</a:t>
            </a:r>
            <a:r>
              <a:rPr lang="en-US" altLang="ja-JP" sz="54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AG1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, AG2, AG3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の認識</a:t>
            </a:r>
          </a:p>
        </c:rich>
      </c:tx>
      <c:layout>
        <c:manualLayout>
          <c:xMode val="edge"/>
          <c:yMode val="edge"/>
          <c:x val="0.17548050574854474"/>
          <c:y val="0.132780613085227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800" b="0" i="0" u="none" strike="noStrike" kern="1200" spc="0" baseline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2.2922637983779238E-2"/>
          <c:y val="1.607087972634411E-3"/>
          <c:w val="0.96769991920467469"/>
          <c:h val="0.9802037869471974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'1~ 814 横'!$C$4</c:f>
              <c:strCache>
                <c:ptCount val="1"/>
                <c:pt idx="0">
                  <c:v>3種あるのを知っていた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41938090171783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3D-44FE-953F-9AE086BD70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'1~ 814 横'!$D$4</c:f>
              <c:numCache>
                <c:formatCode>0.0%</c:formatCode>
                <c:ptCount val="1"/>
                <c:pt idx="0">
                  <c:v>6.2E-2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3D-44FE-953F-9AE086BD70A6}"/>
            </c:ext>
          </c:extLst>
        </c:ser>
        <c:ser>
          <c:idx val="1"/>
          <c:order val="1"/>
          <c:tx>
            <c:strRef>
              <c:f>'1~ 814 横'!$C$5</c:f>
              <c:strCache>
                <c:ptCount val="1"/>
                <c:pt idx="0">
                  <c:v>いくつか種類があるのを知っていた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'1~ 814 横'!$D$5</c:f>
              <c:numCache>
                <c:formatCode>0.0%</c:formatCode>
                <c:ptCount val="1"/>
                <c:pt idx="0">
                  <c:v>0.252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3D-44FE-953F-9AE086BD70A6}"/>
            </c:ext>
          </c:extLst>
        </c:ser>
        <c:ser>
          <c:idx val="2"/>
          <c:order val="2"/>
          <c:tx>
            <c:strRef>
              <c:f>'1~ 814 横'!$C$6</c:f>
              <c:strCache>
                <c:ptCount val="1"/>
                <c:pt idx="0">
                  <c:v>種類の違いがあるのを知らなかった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'1~ 814 横'!$D$6</c:f>
              <c:numCache>
                <c:formatCode>0.0%</c:formatCode>
                <c:ptCount val="1"/>
                <c:pt idx="0">
                  <c:v>0.68600000000000005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3D-44FE-953F-9AE086BD70A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18026240"/>
        <c:axId val="1318022912"/>
      </c:barChart>
      <c:catAx>
        <c:axId val="1318026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18022912"/>
        <c:crosses val="autoZero"/>
        <c:auto val="1"/>
        <c:lblAlgn val="ctr"/>
        <c:lblOffset val="100"/>
        <c:noMultiLvlLbl val="0"/>
      </c:catAx>
      <c:valAx>
        <c:axId val="131802291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18026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6102295020421987E-2"/>
          <c:y val="0.71701531066023083"/>
          <c:w val="0.85653726725400248"/>
          <c:h val="0.234064106497184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defRPr>
            </a:pPr>
            <a:r>
              <a:rPr lang="en-US" altLang="ja-JP" sz="54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  <a:r>
              <a:rPr lang="ja-JP" altLang="en-US" sz="54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．患者への情報提供</a:t>
            </a:r>
          </a:p>
        </c:rich>
      </c:tx>
      <c:layout>
        <c:manualLayout>
          <c:xMode val="edge"/>
          <c:yMode val="edge"/>
          <c:x val="0.23207896731642438"/>
          <c:y val="9.07407407407407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"/>
          <c:w val="0.97707736201622075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'1~ 814 横'!$C$8</c:f>
              <c:strCache>
                <c:ptCount val="1"/>
                <c:pt idx="0">
                  <c:v>配布物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874206898078244E-2"/>
                  <c:y val="-0.310185185185185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2D-4DBE-AF16-144A7BB7F7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'1~ 814 横'!$D$8</c:f>
              <c:numCache>
                <c:formatCode>0.0%</c:formatCode>
                <c:ptCount val="1"/>
                <c:pt idx="0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2D-4DBE-AF16-144A7BB7F79D}"/>
            </c:ext>
          </c:extLst>
        </c:ser>
        <c:ser>
          <c:idx val="1"/>
          <c:order val="1"/>
          <c:tx>
            <c:strRef>
              <c:f>'1~ 814 横'!$C$9</c:f>
              <c:strCache>
                <c:ptCount val="1"/>
                <c:pt idx="0">
                  <c:v>口頭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'1~ 814 横'!$D$9</c:f>
              <c:numCache>
                <c:formatCode>0.0%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2D-4DBE-AF16-144A7BB7F79D}"/>
            </c:ext>
          </c:extLst>
        </c:ser>
        <c:ser>
          <c:idx val="2"/>
          <c:order val="2"/>
          <c:tx>
            <c:strRef>
              <c:f>'1~ 814 横'!$C$10</c:f>
              <c:strCache>
                <c:ptCount val="1"/>
                <c:pt idx="0">
                  <c:v>機会があれば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'1~ 814 横'!$D$10</c:f>
              <c:numCache>
                <c:formatCode>0.0%</c:formatCode>
                <c:ptCount val="1"/>
                <c:pt idx="0">
                  <c:v>0.22700000000000001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2D-4DBE-AF16-144A7BB7F79D}"/>
            </c:ext>
          </c:extLst>
        </c:ser>
        <c:ser>
          <c:idx val="3"/>
          <c:order val="3"/>
          <c:tx>
            <c:strRef>
              <c:f>'1~ 814 横'!$C$11</c:f>
              <c:strCache>
                <c:ptCount val="1"/>
                <c:pt idx="0">
                  <c:v>質問があれば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'1~ 814 横'!$D$11</c:f>
              <c:numCache>
                <c:formatCode>0.0%</c:formatCode>
                <c:ptCount val="1"/>
                <c:pt idx="0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2D-4DBE-AF16-144A7BB7F79D}"/>
            </c:ext>
          </c:extLst>
        </c:ser>
        <c:ser>
          <c:idx val="4"/>
          <c:order val="4"/>
          <c:tx>
            <c:strRef>
              <c:f>'1~ 814 横'!$C$12</c:f>
              <c:strCache>
                <c:ptCount val="1"/>
                <c:pt idx="0">
                  <c:v>全くしていない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'1~ 814 横'!$D$12</c:f>
              <c:numCache>
                <c:formatCode>0.0%</c:formatCode>
                <c:ptCount val="1"/>
                <c:pt idx="0">
                  <c:v>0.38100000000000001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E2D-4DBE-AF16-144A7BB7F79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18007520"/>
        <c:axId val="1318003360"/>
      </c:barChart>
      <c:catAx>
        <c:axId val="13180075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18003360"/>
        <c:crosses val="autoZero"/>
        <c:auto val="1"/>
        <c:lblAlgn val="ctr"/>
        <c:lblOffset val="100"/>
        <c:noMultiLvlLbl val="0"/>
      </c:catAx>
      <c:valAx>
        <c:axId val="13180033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18007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3253955018759415E-2"/>
          <c:y val="0.75380562846310872"/>
          <c:w val="0.8217793134452821"/>
          <c:h val="0.219084864391951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5400" b="0" i="0" u="none" strike="noStrike" kern="1200" spc="0" baseline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defRPr>
            </a:pPr>
            <a:r>
              <a:rPr lang="en-US" altLang="ja-JP" sz="54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</a:t>
            </a:r>
            <a:r>
              <a:rPr lang="ja-JP" altLang="en-US" sz="54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．院内処方と院外処方</a:t>
            </a:r>
          </a:p>
        </c:rich>
      </c:tx>
      <c:layout>
        <c:manualLayout>
          <c:xMode val="edge"/>
          <c:yMode val="edge"/>
          <c:x val="0.21364152932227096"/>
          <c:y val="8.47750782927144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400" b="0" i="0" u="none" strike="noStrike" kern="1200" spc="0" baseline="0">
              <a:solidFill>
                <a:srgbClr val="0000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1.1461318991889619E-2"/>
          <c:y val="9.9209833968417187E-3"/>
          <c:w val="0.97707736201622075"/>
          <c:h val="0.9693562196871614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'1~ 814 横'!$C$14</c:f>
              <c:strCache>
                <c:ptCount val="1"/>
                <c:pt idx="0">
                  <c:v>院内処方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'1~ 814 横'!$D$14</c:f>
              <c:numCache>
                <c:formatCode>0.0%</c:formatCode>
                <c:ptCount val="1"/>
                <c:pt idx="0">
                  <c:v>0.104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C8-4A09-ACF6-CE65942521CE}"/>
            </c:ext>
          </c:extLst>
        </c:ser>
        <c:ser>
          <c:idx val="1"/>
          <c:order val="1"/>
          <c:tx>
            <c:strRef>
              <c:f>'1~ 814 横'!$C$15</c:f>
              <c:strCache>
                <c:ptCount val="1"/>
                <c:pt idx="0">
                  <c:v>院外処方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'1~ 814 横'!$D$15</c:f>
              <c:numCache>
                <c:formatCode>0.0%</c:formatCode>
                <c:ptCount val="1"/>
                <c:pt idx="0">
                  <c:v>0.81100000000000005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C8-4A09-ACF6-CE65942521CE}"/>
            </c:ext>
          </c:extLst>
        </c:ser>
        <c:ser>
          <c:idx val="2"/>
          <c:order val="2"/>
          <c:tx>
            <c:strRef>
              <c:f>'1~ 814 横'!$C$16</c:f>
              <c:strCache>
                <c:ptCount val="1"/>
                <c:pt idx="0">
                  <c:v>その他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'1~ 814 横'!$D$16</c:f>
              <c:numCache>
                <c:formatCode>0.0%</c:formatCode>
                <c:ptCount val="1"/>
                <c:pt idx="0">
                  <c:v>8.5000000000000006E-2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C8-4A09-ACF6-CE65942521C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51824512"/>
        <c:axId val="1651836160"/>
      </c:barChart>
      <c:catAx>
        <c:axId val="16518245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51836160"/>
        <c:crosses val="autoZero"/>
        <c:auto val="1"/>
        <c:lblAlgn val="ctr"/>
        <c:lblOffset val="100"/>
        <c:noMultiLvlLbl val="0"/>
      </c:catAx>
      <c:valAx>
        <c:axId val="16518361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651824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9853585546891154"/>
          <c:y val="0.74612437712938973"/>
          <c:w val="0.33207641688812639"/>
          <c:h val="0.228526910265097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5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54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</a:t>
            </a:r>
            <a:r>
              <a:rPr lang="ja-JP" altLang="en-US" sz="54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．処方箋薬局との関係</a:t>
            </a:r>
          </a:p>
        </c:rich>
      </c:tx>
      <c:layout>
        <c:manualLayout>
          <c:xMode val="edge"/>
          <c:yMode val="edge"/>
          <c:x val="0.2280932106329536"/>
          <c:y val="0.11211781860600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2.2922637983779238E-2"/>
          <c:y val="0"/>
          <c:w val="0.97707736201622075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'1~ 814 横'!$C$26</c:f>
              <c:strCache>
                <c:ptCount val="1"/>
                <c:pt idx="0">
                  <c:v>AGからGEへの変更を認めず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'1~ 814 横'!$D$26</c:f>
              <c:numCache>
                <c:formatCode>0.0%</c:formatCode>
                <c:ptCount val="1"/>
                <c:pt idx="0">
                  <c:v>7.5999999999999998E-2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75-4580-9A33-759EFC35BFC5}"/>
            </c:ext>
          </c:extLst>
        </c:ser>
        <c:ser>
          <c:idx val="1"/>
          <c:order val="1"/>
          <c:tx>
            <c:strRef>
              <c:f>'1~ 814 横'!$C$27</c:f>
              <c:strCache>
                <c:ptCount val="1"/>
                <c:pt idx="0">
                  <c:v>次回 までに調剤できるように指示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'1~ 814 横'!$D$27</c:f>
              <c:numCache>
                <c:formatCode>0.0%</c:formatCode>
                <c:ptCount val="1"/>
                <c:pt idx="0">
                  <c:v>0.13100000000000001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75-4580-9A33-759EFC35BFC5}"/>
            </c:ext>
          </c:extLst>
        </c:ser>
        <c:ser>
          <c:idx val="2"/>
          <c:order val="2"/>
          <c:tx>
            <c:strRef>
              <c:f>'1~ 814 横'!$C$28</c:f>
              <c:strCache>
                <c:ptCount val="1"/>
                <c:pt idx="0">
                  <c:v>次回もそのまま許可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'1~ 814 横'!$D$28</c:f>
              <c:numCache>
                <c:formatCode>0.0%</c:formatCode>
                <c:ptCount val="1"/>
                <c:pt idx="0">
                  <c:v>0.59299999999999997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75-4580-9A33-759EFC35BFC5}"/>
            </c:ext>
          </c:extLst>
        </c:ser>
        <c:ser>
          <c:idx val="3"/>
          <c:order val="3"/>
          <c:tx>
            <c:strRef>
              <c:f>'1~ 814 横'!$C$29</c:f>
              <c:strCache>
                <c:ptCount val="1"/>
                <c:pt idx="0">
                  <c:v>その他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'1~ 814 横'!$D$29</c:f>
              <c:numCache>
                <c:formatCode>0.0%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75-4580-9A33-759EFC35BFC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51830336"/>
        <c:axId val="1651834496"/>
      </c:barChart>
      <c:catAx>
        <c:axId val="1651830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51834496"/>
        <c:crosses val="autoZero"/>
        <c:auto val="1"/>
        <c:lblAlgn val="ctr"/>
        <c:lblOffset val="100"/>
        <c:noMultiLvlLbl val="0"/>
      </c:catAx>
      <c:valAx>
        <c:axId val="165183449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651830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501634612166033"/>
          <c:y val="0.70364399053438431"/>
          <c:w val="0.75017048404341546"/>
          <c:h val="0.291070064228241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0.02148</cdr:x>
      <cdr:y>0.53236</cdr:y>
    </cdr:from>
    <cdr:to>
      <cdr:x>0.07661</cdr:x>
      <cdr:y>0.61611</cdr:y>
    </cdr:to>
    <cdr:sp macro="" textlink="">
      <cdr:nvSpPr>
        <cdr:cNvPr id="3" name="テキスト ボックス 2">
          <a:extLst xmlns:a="http://schemas.openxmlformats.org/drawingml/2006/main">
            <a:ext uri="{FF2B5EF4-FFF2-40B4-BE49-F238E27FC236}">
              <a16:creationId xmlns:a16="http://schemas.microsoft.com/office/drawing/2014/main" id="{853E578C-D804-CFF3-7811-17918BAED963}"/>
            </a:ext>
          </a:extLst>
        </cdr:cNvPr>
        <cdr:cNvSpPr txBox="1"/>
      </cdr:nvSpPr>
      <cdr:spPr>
        <a:xfrm xmlns:a="http://schemas.openxmlformats.org/drawingml/2006/main">
          <a:off x="261763" y="3717032"/>
          <a:ext cx="671979" cy="5847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none" rtlCol="0" anchor="ctr" anchorCtr="1">
          <a:spAutoFit/>
        </a:bodyPr>
        <a:lstStyle xmlns:a="http://schemas.openxmlformats.org/drawingml/2006/main"/>
        <a:p xmlns:a="http://schemas.openxmlformats.org/drawingml/2006/main">
          <a:r>
            <a:rPr lang="en-US" altLang="ja-JP" sz="3200" dirty="0">
              <a:solidFill>
                <a:srgbClr val="0000FF"/>
              </a:solidFill>
              <a:latin typeface="Arial Rounded MT Bold" panose="020F0704030504030204" pitchFamily="34" charset="0"/>
            </a:rPr>
            <a:t>49</a:t>
          </a:r>
          <a:endParaRPr lang="ja-JP" altLang="en-US" sz="3200" dirty="0">
            <a:solidFill>
              <a:srgbClr val="0000FF"/>
            </a:solidFill>
            <a:latin typeface="Arial Rounded MT Bold" panose="020F0704030504030204" pitchFamily="34" charset="0"/>
          </a:endParaRPr>
        </a:p>
      </cdr:txBody>
    </cdr:sp>
  </cdr:relSizeAnchor>
  <cdr:relSizeAnchor xmlns:cdr="http://schemas.openxmlformats.org/drawingml/2006/chartDrawing">
    <cdr:from>
      <cdr:x>0.15735</cdr:x>
      <cdr:y>0.53236</cdr:y>
    </cdr:from>
    <cdr:to>
      <cdr:x>0.23247</cdr:x>
      <cdr:y>0.61611</cdr:y>
    </cdr:to>
    <cdr:sp macro="" textlink="">
      <cdr:nvSpPr>
        <cdr:cNvPr id="4" name="テキスト ボックス 1">
          <a:extLst xmlns:a="http://schemas.openxmlformats.org/drawingml/2006/main">
            <a:ext uri="{FF2B5EF4-FFF2-40B4-BE49-F238E27FC236}">
              <a16:creationId xmlns:a16="http://schemas.microsoft.com/office/drawing/2014/main" id="{0F1CAC4B-A809-3892-4CF8-7E9799733677}"/>
            </a:ext>
          </a:extLst>
        </cdr:cNvPr>
        <cdr:cNvSpPr txBox="1"/>
      </cdr:nvSpPr>
      <cdr:spPr>
        <a:xfrm xmlns:a="http://schemas.openxmlformats.org/drawingml/2006/main">
          <a:off x="1917947" y="3717032"/>
          <a:ext cx="915635" cy="5847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none" rtlCol="0" anchor="ctr" anchorCtr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3200" dirty="0">
              <a:solidFill>
                <a:srgbClr val="0000FF"/>
              </a:solidFill>
              <a:latin typeface="Arial Rounded MT Bold" panose="020F0704030504030204" pitchFamily="34" charset="0"/>
            </a:rPr>
            <a:t>205</a:t>
          </a:r>
          <a:endParaRPr lang="ja-JP" altLang="en-US" sz="3200" dirty="0">
            <a:solidFill>
              <a:srgbClr val="0000FF"/>
            </a:solidFill>
            <a:latin typeface="Arial Rounded MT Bold" panose="020F0704030504030204" pitchFamily="34" charset="0"/>
          </a:endParaRPr>
        </a:p>
      </cdr:txBody>
    </cdr:sp>
  </cdr:relSizeAnchor>
  <cdr:relSizeAnchor xmlns:cdr="http://schemas.openxmlformats.org/drawingml/2006/chartDrawing">
    <cdr:from>
      <cdr:x>0.61815</cdr:x>
      <cdr:y>0.53236</cdr:y>
    </cdr:from>
    <cdr:to>
      <cdr:x>0.69327</cdr:x>
      <cdr:y>0.61611</cdr:y>
    </cdr:to>
    <cdr:sp macro="" textlink="">
      <cdr:nvSpPr>
        <cdr:cNvPr id="5" name="テキスト ボックス 1">
          <a:extLst xmlns:a="http://schemas.openxmlformats.org/drawingml/2006/main">
            <a:ext uri="{FF2B5EF4-FFF2-40B4-BE49-F238E27FC236}">
              <a16:creationId xmlns:a16="http://schemas.microsoft.com/office/drawing/2014/main" id="{DCE14DBA-25F0-8497-12C1-A804E1C70BE5}"/>
            </a:ext>
          </a:extLst>
        </cdr:cNvPr>
        <cdr:cNvSpPr txBox="1"/>
      </cdr:nvSpPr>
      <cdr:spPr>
        <a:xfrm xmlns:a="http://schemas.openxmlformats.org/drawingml/2006/main">
          <a:off x="7534571" y="3717032"/>
          <a:ext cx="915635" cy="5847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none" rtlCol="0" anchor="ctr" anchorCtr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3200" dirty="0">
              <a:solidFill>
                <a:srgbClr val="0000FF"/>
              </a:solidFill>
              <a:latin typeface="Arial Rounded MT Bold" panose="020F0704030504030204" pitchFamily="34" charset="0"/>
            </a:rPr>
            <a:t>558</a:t>
          </a:r>
          <a:endParaRPr lang="ja-JP" altLang="en-US" sz="3200" dirty="0">
            <a:solidFill>
              <a:srgbClr val="0000FF"/>
            </a:solidFill>
            <a:latin typeface="Arial Rounded MT Bold" panose="020F070403050403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48D1C2C-BF67-4735-A760-B18686E5D37D}" type="datetime4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2023年9月25日</a:t>
            </a:fld>
            <a:endParaRPr 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E1466BB-9C9D-43B5-862F-4C770B38906A}" type="datetime4">
              <a:rPr lang="ja-JP" altLang="en-US" smtClean="0"/>
              <a:pPr/>
              <a:t>2023年9月25日</a:t>
            </a:fld>
            <a:endParaRPr 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noProof="0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841221E5-7225-48EB-A4EE-420E7BFCF705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/>
              <a:t>まず事故調査の目的を改めて確認したいと思います。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医療事故調査の目的は、医療安全と紛争解決の２つに集約することができます。</a:t>
            </a:r>
          </a:p>
          <a:p>
            <a:r>
              <a:rPr kumimoji="1" lang="ja-JP" altLang="en-US" dirty="0"/>
              <a:t>事故の再発防止は前者に、責任追及は後者に含まれます。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このふたつの目的は両立できない、というのが事故調の議論を貫く最も重要な</a:t>
            </a:r>
          </a:p>
          <a:p>
            <a:r>
              <a:rPr kumimoji="1" lang="ja-JP" altLang="en-US" dirty="0"/>
              <a:t>ポイントです。両立できないから別々にやるべきだということです。</a:t>
            </a:r>
          </a:p>
          <a:p>
            <a:r>
              <a:rPr kumimoji="1" lang="ja-JP" altLang="en-US" dirty="0"/>
              <a:t>この二つが何故両立できないか説明します。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再発防止が目的であれば、当事者のヒューマン・エラーまたはその医療現場の</a:t>
            </a:r>
          </a:p>
          <a:p>
            <a:r>
              <a:rPr kumimoji="1" lang="ja-JP" altLang="en-US" dirty="0"/>
              <a:t>システム・エラーを見つけて分析しなければいけません。</a:t>
            </a:r>
          </a:p>
          <a:p>
            <a:r>
              <a:rPr kumimoji="1" lang="ja-JP" altLang="en-US" dirty="0"/>
              <a:t>ですから、当事者のエラーの報告を奨励しなければいけません。</a:t>
            </a:r>
          </a:p>
          <a:p>
            <a:r>
              <a:rPr kumimoji="1" lang="ja-JP" altLang="en-US" dirty="0"/>
              <a:t>そのためには、当事者からのエラーの報告を責任追及から切り離す必要があります。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一方、紛争解決は、謝罪をするのか・しないのか、補償なのか、賠償なのか、</a:t>
            </a:r>
          </a:p>
          <a:p>
            <a:r>
              <a:rPr kumimoji="1" lang="ja-JP" altLang="en-US" dirty="0"/>
              <a:t>という問題になりますから、過失があったのかなかったのか、誰の責任なのかを</a:t>
            </a:r>
          </a:p>
          <a:p>
            <a:r>
              <a:rPr kumimoji="1" lang="ja-JP" altLang="en-US" dirty="0"/>
              <a:t>明確にする必要があります。つまり責任追及と切り離すことができません。</a:t>
            </a:r>
          </a:p>
          <a:p>
            <a:r>
              <a:rPr kumimoji="1" lang="ja-JP" altLang="en-US" dirty="0"/>
              <a:t>「説明責任を果たす」という言葉がありますが、これも紛争解決です。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したがってこの両者は両立できないということになります。■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繰り返しますが、医療安全目的の調査と紛争解決目的の調査は両立できない。</a:t>
            </a:r>
          </a:p>
          <a:p>
            <a:r>
              <a:rPr kumimoji="1" lang="ja-JP" altLang="en-US" dirty="0"/>
              <a:t>であれば、事故調査を行うとき、それがどちらの目的なのかよくよく考えないといけない。</a:t>
            </a:r>
          </a:p>
          <a:p>
            <a:r>
              <a:rPr kumimoji="1" lang="ja-JP" altLang="en-US" dirty="0"/>
              <a:t>ところが多くの医療安全関係者はこれを混同しています。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24050-A21E-46CC-900A-34DD82E2EAEF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859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/>
              <a:t>まず事故調査の目的を改めて確認したいと思います。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医療事故調査の目的は、医療安全と紛争解決の２つに集約することができます。</a:t>
            </a:r>
          </a:p>
          <a:p>
            <a:r>
              <a:rPr kumimoji="1" lang="ja-JP" altLang="en-US" dirty="0"/>
              <a:t>事故の再発防止は前者に、責任追及は後者に含まれます。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このふたつの目的は両立できない、というのが事故調の議論を貫く最も重要な</a:t>
            </a:r>
          </a:p>
          <a:p>
            <a:r>
              <a:rPr kumimoji="1" lang="ja-JP" altLang="en-US" dirty="0"/>
              <a:t>ポイントです。両立できないから別々にやるべきだということです。</a:t>
            </a:r>
          </a:p>
          <a:p>
            <a:r>
              <a:rPr kumimoji="1" lang="ja-JP" altLang="en-US" dirty="0"/>
              <a:t>この二つが何故両立できないか説明します。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再発防止が目的であれば、当事者のヒューマン・エラーまたはその医療現場の</a:t>
            </a:r>
          </a:p>
          <a:p>
            <a:r>
              <a:rPr kumimoji="1" lang="ja-JP" altLang="en-US" dirty="0"/>
              <a:t>システム・エラーを見つけて分析しなければいけません。</a:t>
            </a:r>
          </a:p>
          <a:p>
            <a:r>
              <a:rPr kumimoji="1" lang="ja-JP" altLang="en-US" dirty="0"/>
              <a:t>ですから、当事者のエラーの報告を奨励しなければいけません。</a:t>
            </a:r>
          </a:p>
          <a:p>
            <a:r>
              <a:rPr kumimoji="1" lang="ja-JP" altLang="en-US" dirty="0"/>
              <a:t>そのためには、当事者からのエラーの報告を責任追及から切り離す必要があります。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一方、紛争解決は、謝罪をするのか・しないのか、補償なのか、賠償なのか、</a:t>
            </a:r>
          </a:p>
          <a:p>
            <a:r>
              <a:rPr kumimoji="1" lang="ja-JP" altLang="en-US" dirty="0"/>
              <a:t>という問題になりますから、過失があったのかなかったのか、誰の責任なのかを</a:t>
            </a:r>
          </a:p>
          <a:p>
            <a:r>
              <a:rPr kumimoji="1" lang="ja-JP" altLang="en-US" dirty="0"/>
              <a:t>明確にする必要があります。つまり責任追及と切り離すことができません。</a:t>
            </a:r>
          </a:p>
          <a:p>
            <a:r>
              <a:rPr kumimoji="1" lang="ja-JP" altLang="en-US" dirty="0"/>
              <a:t>「説明責任を果たす」という言葉がありますが、これも紛争解決です。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したがってこの両者は両立できないということになります。■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繰り返しますが、医療安全目的の調査と紛争解決目的の調査は両立できない。</a:t>
            </a:r>
          </a:p>
          <a:p>
            <a:r>
              <a:rPr kumimoji="1" lang="ja-JP" altLang="en-US" dirty="0"/>
              <a:t>であれば、事故調査を行うとき、それがどちらの目的なのかよくよく考えないといけない。</a:t>
            </a:r>
          </a:p>
          <a:p>
            <a:r>
              <a:rPr kumimoji="1" lang="ja-JP" altLang="en-US" dirty="0"/>
              <a:t>ところが多くの医療安全関係者はこれを混同しています。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24050-A21E-46CC-900A-34DD82E2EAEF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678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 bwMode="ltGray">
      <p:bgPr>
        <a:gradFill rotWithShape="1">
          <a:gsLst>
            <a:gs pos="0">
              <a:srgbClr val="006600"/>
            </a:gs>
            <a:gs pos="98000">
              <a:srgbClr val="0066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" y="1600200"/>
            <a:ext cx="11892562" cy="2680127"/>
          </a:xfrm>
        </p:spPr>
        <p:txBody>
          <a:bodyPr rtlCol="0" anchor="t">
            <a:noAutofit/>
          </a:bodyPr>
          <a:lstStyle>
            <a:lvl1pPr>
              <a:defRPr sz="600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7748" y="4344915"/>
            <a:ext cx="11665296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440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ja-JP" altLang="en-US" noProof="0" dirty="0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333773" y="6356351"/>
            <a:ext cx="5584136" cy="365125"/>
          </a:xfrm>
          <a:prstGeom prst="rect">
            <a:avLst/>
          </a:prstGeom>
        </p:spPr>
        <p:txBody>
          <a:bodyPr rtlCol="0"/>
          <a:lstStyle>
            <a:lvl1pPr>
              <a:defRPr sz="240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fld id="{6F5080A7-6775-4A9B-8B7C-7673FCEF5514}" type="datetime4">
              <a:rPr lang="ja-JP" altLang="en-US" smtClean="0"/>
              <a:pPr/>
              <a:t>2023年9月25日</a:t>
            </a:fld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1497473" cy="365125"/>
          </a:xfrm>
          <a:prstGeom prst="rect">
            <a:avLst/>
          </a:prstGeom>
        </p:spPr>
        <p:txBody>
          <a:bodyPr rtlCol="0"/>
          <a:lstStyle>
            <a:lvl1pPr>
              <a:defRPr sz="320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fld id="{7DC1BBB0-96F0-4077-A278-0F3FB5C104D3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1147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gradFill rotWithShape="1">
          <a:gsLst>
            <a:gs pos="35000">
              <a:srgbClr val="006600"/>
            </a:gs>
            <a:gs pos="4000">
              <a:srgbClr val="006600"/>
            </a:gs>
            <a:gs pos="90000">
              <a:srgbClr val="0066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B0D18A1D-F62B-1805-81B0-F8A2DDB7EC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773" y="6356351"/>
            <a:ext cx="5584136" cy="365125"/>
          </a:xfrm>
          <a:prstGeom prst="rect">
            <a:avLst/>
          </a:prstGeom>
        </p:spPr>
        <p:txBody>
          <a:bodyPr rtlCol="0"/>
          <a:lstStyle>
            <a:lvl1pPr>
              <a:defRPr sz="240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fld id="{6F5080A7-6775-4A9B-8B7C-7673FCEF5514}" type="datetime4">
              <a:rPr lang="ja-JP" altLang="en-US" smtClean="0"/>
              <a:pPr/>
              <a:t>2023年9月25日</a:t>
            </a:fld>
            <a:endParaRPr lang="en-US" dirty="0"/>
          </a:p>
        </p:txBody>
      </p:sp>
      <p:sp>
        <p:nvSpPr>
          <p:cNvPr id="3" name="スライド番号プレースホルダー 5">
            <a:extLst>
              <a:ext uri="{FF2B5EF4-FFF2-40B4-BE49-F238E27FC236}">
                <a16:creationId xmlns:a16="http://schemas.microsoft.com/office/drawing/2014/main" id="{706218BA-11B9-2A8B-696A-7C621D212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1497473" cy="365125"/>
          </a:xfrm>
          <a:prstGeom prst="rect">
            <a:avLst/>
          </a:prstGeom>
        </p:spPr>
        <p:txBody>
          <a:bodyPr rtlCol="0"/>
          <a:lstStyle>
            <a:lvl1pPr>
              <a:defRPr sz="320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fld id="{7DC1BBB0-96F0-4077-A278-0F3FB5C104D3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328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bg>
      <p:bgPr>
        <a:gradFill rotWithShape="1">
          <a:gsLst>
            <a:gs pos="48500">
              <a:schemeClr val="bg1"/>
            </a:gs>
            <a:gs pos="0">
              <a:schemeClr val="bg1"/>
            </a:gs>
            <a:gs pos="97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B65F54-7F2F-631C-F43E-A357C3F7F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2AC8F82-C5DC-CF47-0534-2ECAA7627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80A7-6775-4A9B-8B7C-7673FCEF5514}" type="datetime4">
              <a:rPr lang="ja-JP" altLang="en-US" smtClean="0"/>
              <a:pPr/>
              <a:t>2023年9月25日</a:t>
            </a:fld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1EC1332-7387-A43F-22FF-E977A95DAB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C1BBB0-96F0-4077-A278-0F3FB5C104D3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217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defRPr sz="4400">
                <a:solidFill>
                  <a:srgbClr val="FFFF00"/>
                </a:solidFill>
              </a:defRPr>
            </a:lvl1pPr>
          </a:lstStyle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0766796" y="6356351"/>
            <a:ext cx="1016248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53219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 hasCustomPrompt="1"/>
          </p:nvPr>
        </p:nvSpPr>
        <p:spPr>
          <a:xfrm>
            <a:off x="1935496" y="1600200"/>
            <a:ext cx="4572000" cy="4572000"/>
          </a:xfrm>
        </p:spPr>
        <p:txBody>
          <a:bodyPr rtlCol="0"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 hasCustomPrompt="1"/>
          </p:nvPr>
        </p:nvSpPr>
        <p:spPr>
          <a:xfrm>
            <a:off x="6824328" y="1600200"/>
            <a:ext cx="4572000" cy="4572000"/>
          </a:xfrm>
        </p:spPr>
        <p:txBody>
          <a:bodyPr rtlCol="0"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EDCB5DAF-C33E-4789-B718-D2DBAD129493}" type="datetime4">
              <a:rPr lang="ja-JP" altLang="en-US" smtClean="0"/>
              <a:t>2023年9月25日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ja-JP" altLang="en-US" noProof="0" dirty="0"/>
              <a:t>フッターを追加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05384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6600"/>
            </a:gs>
            <a:gs pos="97000">
              <a:srgbClr val="0066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33772" y="177801"/>
            <a:ext cx="11737304" cy="73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33772" y="914401"/>
            <a:ext cx="11737304" cy="5257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4354A7FC-E572-C196-8C59-D4EA00EC27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3773" y="6356351"/>
            <a:ext cx="5584136" cy="365125"/>
          </a:xfrm>
          <a:prstGeom prst="rect">
            <a:avLst/>
          </a:prstGeom>
        </p:spPr>
        <p:txBody>
          <a:bodyPr rtlCol="0"/>
          <a:lstStyle>
            <a:lvl1pPr>
              <a:defRPr sz="240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fld id="{6F5080A7-6775-4A9B-8B7C-7673FCEF5514}" type="datetime4">
              <a:rPr lang="ja-JP" altLang="en-US" smtClean="0"/>
              <a:pPr/>
              <a:t>2023年9月25日</a:t>
            </a:fld>
            <a:endParaRPr lang="en-US" dirty="0"/>
          </a:p>
        </p:txBody>
      </p:sp>
      <p:sp>
        <p:nvSpPr>
          <p:cNvPr id="8" name="スライド番号プレースホルダー 5">
            <a:extLst>
              <a:ext uri="{FF2B5EF4-FFF2-40B4-BE49-F238E27FC236}">
                <a16:creationId xmlns:a16="http://schemas.microsoft.com/office/drawing/2014/main" id="{C3F32D07-90ED-0C36-8816-5FA64D37C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85571" y="6356351"/>
            <a:ext cx="1497473" cy="365125"/>
          </a:xfrm>
          <a:prstGeom prst="rect">
            <a:avLst/>
          </a:prstGeom>
        </p:spPr>
        <p:txBody>
          <a:bodyPr rtlCol="0"/>
          <a:lstStyle>
            <a:lvl1pPr>
              <a:defRPr sz="320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fld id="{7DC1BBB0-96F0-4077-A278-0F3FB5C104D3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151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7" r:id="rId2"/>
    <p:sldLayoutId id="2147483728" r:id="rId3"/>
    <p:sldLayoutId id="2147483722" r:id="rId4"/>
    <p:sldLayoutId id="214748372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rgbClr val="FFFF00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kumimoji="1" sz="4000" kern="1200">
          <a:solidFill>
            <a:schemeClr val="bg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kumimoji="1" sz="4000" kern="1200">
          <a:solidFill>
            <a:schemeClr val="bg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kumimoji="1" sz="4000" kern="1200">
          <a:solidFill>
            <a:schemeClr val="bg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kumimoji="1" sz="4000" kern="1200">
          <a:solidFill>
            <a:schemeClr val="bg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kumimoji="1" sz="4000" kern="1200">
          <a:solidFill>
            <a:schemeClr val="bg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>
          <p15:clr>
            <a:srgbClr val="F26B43"/>
          </p15:clr>
        </p15:guide>
        <p15:guide id="1" pos="3839">
          <p15:clr>
            <a:srgbClr val="F26B43"/>
          </p15:clr>
        </p15:guide>
        <p15:guide id="2" pos="1199">
          <p15:clr>
            <a:srgbClr val="F26B43"/>
          </p15:clr>
        </p15:guide>
        <p15:guide id="3" pos="71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ABA83B-2A02-3923-F6B5-D73D39A36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00" y="259167"/>
            <a:ext cx="12071624" cy="3152174"/>
          </a:xfrm>
        </p:spPr>
        <p:txBody>
          <a:bodyPr>
            <a:normAutofit/>
          </a:bodyPr>
          <a:lstStyle/>
          <a:p>
            <a:r>
              <a:rPr lang="ja-JP" altLang="en-US" sz="6600" dirty="0">
                <a:solidFill>
                  <a:srgbClr val="0000FF"/>
                </a:solidFill>
              </a:rPr>
              <a:t>３</a:t>
            </a:r>
            <a:r>
              <a:rPr lang="en-US" altLang="ja-JP" sz="6600" dirty="0">
                <a:solidFill>
                  <a:srgbClr val="0000FF"/>
                </a:solidFill>
              </a:rPr>
              <a:t>A=</a:t>
            </a:r>
            <a:r>
              <a:rPr lang="ja-JP" altLang="en-US" sz="6600" dirty="0">
                <a:solidFill>
                  <a:srgbClr val="0000FF"/>
                </a:solidFill>
              </a:rPr>
              <a:t>安全・安心・安価の</a:t>
            </a:r>
            <a:br>
              <a:rPr lang="en-US" altLang="ja-JP" sz="6600" dirty="0">
                <a:solidFill>
                  <a:srgbClr val="0000FF"/>
                </a:solidFill>
              </a:rPr>
            </a:br>
            <a:r>
              <a:rPr lang="ja-JP" altLang="en-US" sz="6600" dirty="0">
                <a:solidFill>
                  <a:srgbClr val="0000FF"/>
                </a:solidFill>
              </a:rPr>
              <a:t>オーソライズド・ジェネリック</a:t>
            </a:r>
            <a:r>
              <a:rPr lang="en-US" altLang="ja-JP" sz="6600" dirty="0">
                <a:solidFill>
                  <a:srgbClr val="0000FF"/>
                </a:solidFill>
              </a:rPr>
              <a:t>=AG</a:t>
            </a:r>
            <a:br>
              <a:rPr lang="en-US" altLang="ja-JP" sz="6700" dirty="0">
                <a:solidFill>
                  <a:srgbClr val="0000FF"/>
                </a:solidFill>
              </a:rPr>
            </a:br>
            <a:r>
              <a:rPr lang="ja-JP" altLang="en-US" sz="6700" dirty="0">
                <a:solidFill>
                  <a:srgbClr val="0000FF"/>
                </a:solidFill>
              </a:rPr>
              <a:t>　　　　　　　　　　　</a:t>
            </a:r>
            <a:r>
              <a:rPr lang="ja-JP" altLang="en-US" dirty="0">
                <a:solidFill>
                  <a:srgbClr val="0000FF"/>
                </a:solidFill>
              </a:rPr>
              <a:t>の周知に向けた取り組み</a:t>
            </a:r>
            <a:endParaRPr kumimoji="1"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3637410-1CA6-1DAD-5E32-EBEA3275494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-98276" y="3758872"/>
            <a:ext cx="11953875" cy="28220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600" dirty="0">
                <a:solidFill>
                  <a:schemeClr val="tx1"/>
                </a:solidFill>
              </a:rPr>
              <a:t>　</a:t>
            </a:r>
            <a:r>
              <a:rPr lang="en-US" altLang="ja-JP" sz="3600" dirty="0">
                <a:solidFill>
                  <a:schemeClr val="tx1"/>
                </a:solidFill>
              </a:rPr>
              <a:t>	</a:t>
            </a:r>
            <a:r>
              <a:rPr lang="en-US" altLang="ja-JP" sz="4400" dirty="0">
                <a:solidFill>
                  <a:schemeClr val="tx1"/>
                </a:solidFill>
              </a:rPr>
              <a:t>     </a:t>
            </a:r>
            <a:r>
              <a:rPr lang="ja-JP" altLang="en-US" sz="4400" dirty="0">
                <a:solidFill>
                  <a:schemeClr val="tx1"/>
                </a:solidFill>
              </a:rPr>
              <a:t>東京保険医協会</a:t>
            </a:r>
            <a:endParaRPr lang="en-US" altLang="ja-JP" sz="4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ja-JP" sz="4400" dirty="0">
                <a:solidFill>
                  <a:schemeClr val="tx1"/>
                </a:solidFill>
              </a:rPr>
              <a:t>		 </a:t>
            </a:r>
            <a:r>
              <a:rPr lang="ja-JP" altLang="en-US" sz="4400" dirty="0">
                <a:solidFill>
                  <a:schemeClr val="tx1"/>
                </a:solidFill>
              </a:rPr>
              <a:t>いつき会ハートクリニック　</a:t>
            </a:r>
            <a:r>
              <a:rPr lang="en-US" altLang="ja-JP" sz="4400" dirty="0">
                <a:solidFill>
                  <a:schemeClr val="tx1"/>
                </a:solidFill>
              </a:rPr>
              <a:t>	 	</a:t>
            </a:r>
            <a:r>
              <a:rPr lang="ja-JP" altLang="en-US" sz="4400" dirty="0">
                <a:solidFill>
                  <a:schemeClr val="tx1"/>
                </a:solidFill>
              </a:rPr>
              <a:t>佐藤一樹</a:t>
            </a:r>
            <a:r>
              <a:rPr lang="en-US" altLang="ja-JP" sz="4400" dirty="0">
                <a:solidFill>
                  <a:srgbClr val="0000FF"/>
                </a:solidFill>
              </a:rPr>
              <a:t>*</a:t>
            </a:r>
          </a:p>
          <a:p>
            <a:pPr marL="0" indent="0">
              <a:buNone/>
            </a:pPr>
            <a:r>
              <a:rPr lang="en-US" altLang="ja-JP" sz="4400" dirty="0">
                <a:solidFill>
                  <a:schemeClr val="tx1"/>
                </a:solidFill>
              </a:rPr>
              <a:t>		 </a:t>
            </a:r>
            <a:r>
              <a:rPr lang="ja-JP" altLang="en-US" sz="4400" dirty="0">
                <a:solidFill>
                  <a:schemeClr val="tx1"/>
                </a:solidFill>
              </a:rPr>
              <a:t>共同研究者</a:t>
            </a:r>
            <a:r>
              <a:rPr lang="en-US" altLang="ja-JP" sz="4400" dirty="0">
                <a:solidFill>
                  <a:schemeClr val="tx1"/>
                </a:solidFill>
              </a:rPr>
              <a:t>					</a:t>
            </a:r>
            <a:r>
              <a:rPr lang="ja-JP" altLang="en-US" sz="4400" dirty="0">
                <a:solidFill>
                  <a:schemeClr val="tx1"/>
                </a:solidFill>
              </a:rPr>
              <a:t>申　  偉秀 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603FFCE-E5DB-F960-8218-110AC33CBAA9}"/>
              </a:ext>
            </a:extLst>
          </p:cNvPr>
          <p:cNvSpPr txBox="1"/>
          <p:nvPr/>
        </p:nvSpPr>
        <p:spPr>
          <a:xfrm>
            <a:off x="405780" y="1688093"/>
            <a:ext cx="184731" cy="144655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br>
              <a:rPr lang="en-US" altLang="ja-JP" sz="4400" dirty="0">
                <a:latin typeface="Arial Rounded MT Bold" panose="020F0704030504030204" pitchFamily="34" charset="0"/>
                <a:ea typeface="UD デジタル 教科書体 NK-B" panose="02020700000000000000" pitchFamily="18" charset="-128"/>
              </a:rPr>
            </a:br>
            <a:endParaRPr kumimoji="1" lang="ja-JP" altLang="en-US" sz="4400" dirty="0">
              <a:latin typeface="Arial Rounded MT Bold" panose="020F0704030504030204" pitchFamily="34" charset="0"/>
              <a:ea typeface="UD デジタル 教科書体 NK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2102B94-2053-DE09-8B2F-6BBAE18E06EB}"/>
              </a:ext>
            </a:extLst>
          </p:cNvPr>
          <p:cNvSpPr txBox="1"/>
          <p:nvPr/>
        </p:nvSpPr>
        <p:spPr>
          <a:xfrm>
            <a:off x="2854052" y="6102697"/>
            <a:ext cx="9098966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altLang="ja-JP" sz="32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*</a:t>
            </a:r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日本ジェネリック医薬品・バイオシミラー学会　会員</a:t>
            </a:r>
            <a:endParaRPr kumimoji="1" lang="en-US" altLang="ja-JP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969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グラフ 2">
            <a:extLst>
              <a:ext uri="{FF2B5EF4-FFF2-40B4-BE49-F238E27FC236}">
                <a16:creationId xmlns:a16="http://schemas.microsoft.com/office/drawing/2014/main" id="{0C201932-C2F6-4CC7-8F21-2F2982A729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340353"/>
              </p:ext>
            </p:extLst>
          </p:nvPr>
        </p:nvGraphicFramePr>
        <p:xfrm>
          <a:off x="1" y="0"/>
          <a:ext cx="1218882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09AD6CB-FE1F-1071-E6F8-96BE333C9709}"/>
              </a:ext>
            </a:extLst>
          </p:cNvPr>
          <p:cNvSpPr txBox="1"/>
          <p:nvPr/>
        </p:nvSpPr>
        <p:spPr>
          <a:xfrm>
            <a:off x="319943" y="3573016"/>
            <a:ext cx="671979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2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53</a:t>
            </a:r>
            <a:endParaRPr lang="ja-JP" altLang="en-US" sz="3200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テキスト ボックス 1">
            <a:extLst>
              <a:ext uri="{FF2B5EF4-FFF2-40B4-BE49-F238E27FC236}">
                <a16:creationId xmlns:a16="http://schemas.microsoft.com/office/drawing/2014/main" id="{0861D8DB-8571-2B30-6F39-D401D52F7E75}"/>
              </a:ext>
            </a:extLst>
          </p:cNvPr>
          <p:cNvSpPr txBox="1"/>
          <p:nvPr/>
        </p:nvSpPr>
        <p:spPr>
          <a:xfrm>
            <a:off x="1545544" y="3573016"/>
            <a:ext cx="671979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2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91</a:t>
            </a:r>
            <a:endParaRPr lang="ja-JP" altLang="en-US" sz="3200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テキスト ボックス 1">
            <a:extLst>
              <a:ext uri="{FF2B5EF4-FFF2-40B4-BE49-F238E27FC236}">
                <a16:creationId xmlns:a16="http://schemas.microsoft.com/office/drawing/2014/main" id="{93E386D6-4BC3-C510-8453-D867B7540DA9}"/>
              </a:ext>
            </a:extLst>
          </p:cNvPr>
          <p:cNvSpPr txBox="1"/>
          <p:nvPr/>
        </p:nvSpPr>
        <p:spPr>
          <a:xfrm>
            <a:off x="5806380" y="3573016"/>
            <a:ext cx="915635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2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412</a:t>
            </a:r>
            <a:endParaRPr lang="ja-JP" altLang="en-US" sz="3200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テキスト ボックス 1">
            <a:extLst>
              <a:ext uri="{FF2B5EF4-FFF2-40B4-BE49-F238E27FC236}">
                <a16:creationId xmlns:a16="http://schemas.microsoft.com/office/drawing/2014/main" id="{92592F30-7ADD-7030-C0C8-2E5B0C890F60}"/>
              </a:ext>
            </a:extLst>
          </p:cNvPr>
          <p:cNvSpPr txBox="1"/>
          <p:nvPr/>
        </p:nvSpPr>
        <p:spPr>
          <a:xfrm>
            <a:off x="10440217" y="3573016"/>
            <a:ext cx="915635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2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133</a:t>
            </a:r>
            <a:endParaRPr lang="ja-JP" altLang="en-US" sz="3200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4C69F78-3551-8378-77FD-DF0FC7981B6C}"/>
              </a:ext>
            </a:extLst>
          </p:cNvPr>
          <p:cNvSpPr txBox="1"/>
          <p:nvPr/>
        </p:nvSpPr>
        <p:spPr>
          <a:xfrm>
            <a:off x="10240134" y="6334780"/>
            <a:ext cx="1980029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kumimoji="1" lang="en-US" altLang="ja-JP" sz="2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11:53:00</a:t>
            </a:r>
            <a:endParaRPr kumimoji="1" lang="ja-JP" altLang="en-US" sz="2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010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体外循環装置とモニター.jpg">
            <a:extLst>
              <a:ext uri="{FF2B5EF4-FFF2-40B4-BE49-F238E27FC236}">
                <a16:creationId xmlns:a16="http://schemas.microsoft.com/office/drawing/2014/main" id="{62456B16-2576-AA49-B9D2-6E6A8548EDD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8468" y="860111"/>
            <a:ext cx="5498628" cy="4123972"/>
          </a:xfrm>
          <a:prstGeom prst="rect">
            <a:avLst/>
          </a:prstGeom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F59912DB-B37E-D367-6FC1-994A2C76A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12" y="116632"/>
            <a:ext cx="10918949" cy="736600"/>
          </a:xfrm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rgbClr val="0000FF"/>
                </a:solidFill>
              </a:rPr>
              <a:t>１９９９</a:t>
            </a:r>
            <a:r>
              <a:rPr kumimoji="1" lang="ja-JP" altLang="en-US" dirty="0">
                <a:solidFill>
                  <a:srgbClr val="0000FF"/>
                </a:solidFill>
              </a:rPr>
              <a:t>年 </a:t>
            </a:r>
            <a:r>
              <a:rPr lang="ja-JP" altLang="en-US" dirty="0">
                <a:solidFill>
                  <a:srgbClr val="0000FF"/>
                </a:solidFill>
              </a:rPr>
              <a:t>東京女子医大循環器小児外科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pic>
        <p:nvPicPr>
          <p:cNvPr id="1026" name="Picture 2" descr="日本小児循環器学会　ジャテーン手術">
            <a:extLst>
              <a:ext uri="{FF2B5EF4-FFF2-40B4-BE49-F238E27FC236}">
                <a16:creationId xmlns:a16="http://schemas.microsoft.com/office/drawing/2014/main" id="{28F0493F-5238-488E-0C98-861C2267D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1" y="1932387"/>
            <a:ext cx="5532822" cy="305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BF96F159-0DC7-6AC1-984A-B2CE8CD8D89A}"/>
              </a:ext>
            </a:extLst>
          </p:cNvPr>
          <p:cNvSpPr txBox="1">
            <a:spLocks/>
          </p:cNvSpPr>
          <p:nvPr/>
        </p:nvSpPr>
        <p:spPr>
          <a:xfrm>
            <a:off x="477788" y="836712"/>
            <a:ext cx="10918949" cy="13681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rgbClr val="00B05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defRPr>
            </a:lvl1pPr>
          </a:lstStyle>
          <a:p>
            <a:r>
              <a:rPr lang="ja-JP" altLang="en-US" sz="4000" dirty="0">
                <a:solidFill>
                  <a:schemeClr val="tx1"/>
                </a:solidFill>
              </a:rPr>
              <a:t>新生児完全大血管転位症</a:t>
            </a:r>
            <a:endParaRPr lang="en-US" altLang="ja-JP" sz="4000" dirty="0">
              <a:solidFill>
                <a:schemeClr val="tx1"/>
              </a:solidFill>
            </a:endParaRPr>
          </a:p>
          <a:p>
            <a:r>
              <a:rPr lang="ja-JP" altLang="en-US" sz="4000" dirty="0">
                <a:solidFill>
                  <a:schemeClr val="tx1"/>
                </a:solidFill>
              </a:rPr>
              <a:t>　　動脈スイッチ手術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EB42AD10-F18B-C8B6-3F22-524E1FCF0ED3}"/>
              </a:ext>
            </a:extLst>
          </p:cNvPr>
          <p:cNvSpPr txBox="1">
            <a:spLocks/>
          </p:cNvSpPr>
          <p:nvPr/>
        </p:nvSpPr>
        <p:spPr>
          <a:xfrm>
            <a:off x="-1" y="5137311"/>
            <a:ext cx="12188825" cy="21938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rgbClr val="00B05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defRPr>
            </a:lvl1pPr>
          </a:lstStyle>
          <a:p>
            <a:r>
              <a:rPr lang="ja-JP" altLang="en-US" sz="3600" dirty="0">
                <a:solidFill>
                  <a:schemeClr val="tx1"/>
                </a:solidFill>
              </a:rPr>
              <a:t>未熟腎機能保護のため人工心肺中</a:t>
            </a:r>
            <a:r>
              <a:rPr lang="en-US" altLang="ja-JP" sz="3600" dirty="0">
                <a:solidFill>
                  <a:schemeClr val="tx1"/>
                </a:solidFill>
              </a:rPr>
              <a:t>LipoPGE</a:t>
            </a:r>
            <a:r>
              <a:rPr lang="en-US" altLang="ja-JP" sz="3600" baseline="-25000" dirty="0">
                <a:solidFill>
                  <a:schemeClr val="tx1"/>
                </a:solidFill>
              </a:rPr>
              <a:t>1</a:t>
            </a:r>
            <a:r>
              <a:rPr lang="ja-JP" altLang="en-US" sz="3600" dirty="0">
                <a:solidFill>
                  <a:schemeClr val="tx1"/>
                </a:solidFill>
              </a:rPr>
              <a:t>投与比較研究</a:t>
            </a:r>
            <a:endParaRPr lang="en-US" altLang="ja-JP" sz="3600" dirty="0">
              <a:solidFill>
                <a:schemeClr val="tx1"/>
              </a:solidFill>
            </a:endParaRPr>
          </a:p>
          <a:p>
            <a:r>
              <a:rPr lang="ja-JP" altLang="en-US" sz="3600" dirty="0">
                <a:solidFill>
                  <a:schemeClr val="tx1"/>
                </a:solidFill>
              </a:rPr>
              <a:t>　</a:t>
            </a:r>
            <a:r>
              <a:rPr lang="en-US" altLang="ja-JP" sz="3600" dirty="0">
                <a:solidFill>
                  <a:schemeClr val="tx1"/>
                </a:solidFill>
              </a:rPr>
              <a:t>A</a:t>
            </a:r>
            <a:r>
              <a:rPr lang="ja-JP" altLang="en-US" sz="3600" dirty="0">
                <a:solidFill>
                  <a:schemeClr val="tx1"/>
                </a:solidFill>
              </a:rPr>
              <a:t>群：先発品　リプル</a:t>
            </a:r>
            <a:r>
              <a:rPr lang="en-US" altLang="ja-JP" sz="3600" dirty="0">
                <a:solidFill>
                  <a:schemeClr val="tx1"/>
                </a:solidFill>
              </a:rPr>
              <a:t>®	</a:t>
            </a:r>
            <a:r>
              <a:rPr lang="ja-JP" altLang="en-US" sz="3600" dirty="0">
                <a:solidFill>
                  <a:schemeClr val="tx1"/>
                </a:solidFill>
              </a:rPr>
              <a:t>　 </a:t>
            </a:r>
            <a:r>
              <a:rPr lang="en-US" altLang="ja-JP" sz="3600" dirty="0">
                <a:solidFill>
                  <a:schemeClr val="tx1"/>
                </a:solidFill>
              </a:rPr>
              <a:t>5</a:t>
            </a:r>
            <a:r>
              <a:rPr lang="ja-JP" altLang="en-US" sz="3600" dirty="0">
                <a:solidFill>
                  <a:schemeClr val="tx1"/>
                </a:solidFill>
              </a:rPr>
              <a:t>例　</a:t>
            </a:r>
            <a:endParaRPr lang="en-US" altLang="ja-JP" sz="3600" dirty="0">
              <a:solidFill>
                <a:schemeClr val="tx1"/>
              </a:solidFill>
            </a:endParaRPr>
          </a:p>
          <a:p>
            <a:r>
              <a:rPr lang="ja-JP" altLang="en-US" sz="3600" dirty="0">
                <a:solidFill>
                  <a:schemeClr val="tx1"/>
                </a:solidFill>
              </a:rPr>
              <a:t>　</a:t>
            </a:r>
            <a:r>
              <a:rPr lang="en-US" altLang="ja-JP" sz="3600" dirty="0">
                <a:solidFill>
                  <a:schemeClr val="tx1"/>
                </a:solidFill>
              </a:rPr>
              <a:t>B</a:t>
            </a:r>
            <a:r>
              <a:rPr lang="ja-JP" altLang="en-US" sz="3600" dirty="0">
                <a:solidFill>
                  <a:schemeClr val="tx1"/>
                </a:solidFill>
              </a:rPr>
              <a:t>群：後発品　某社</a:t>
            </a:r>
            <a:r>
              <a:rPr lang="en-US" altLang="ja-JP" sz="3600" dirty="0">
                <a:solidFill>
                  <a:schemeClr val="tx1"/>
                </a:solidFill>
              </a:rPr>
              <a:t>GE </a:t>
            </a:r>
            <a:r>
              <a:rPr lang="ja-JP" altLang="en-US" sz="3600" dirty="0">
                <a:solidFill>
                  <a:schemeClr val="tx1"/>
                </a:solidFill>
              </a:rPr>
              <a:t>  </a:t>
            </a:r>
            <a:r>
              <a:rPr lang="en-US" altLang="ja-JP" sz="3600" dirty="0">
                <a:solidFill>
                  <a:schemeClr val="tx1"/>
                </a:solidFill>
              </a:rPr>
              <a:t>5</a:t>
            </a:r>
            <a:r>
              <a:rPr lang="ja-JP" altLang="en-US" sz="3600" dirty="0">
                <a:solidFill>
                  <a:schemeClr val="tx1"/>
                </a:solidFill>
              </a:rPr>
              <a:t>例　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C8FF5883-8902-D49B-0C68-9CD9BE8C9E57}"/>
              </a:ext>
            </a:extLst>
          </p:cNvPr>
          <p:cNvSpPr txBox="1">
            <a:spLocks/>
          </p:cNvSpPr>
          <p:nvPr/>
        </p:nvSpPr>
        <p:spPr>
          <a:xfrm>
            <a:off x="5926134" y="5661248"/>
            <a:ext cx="5832649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rgbClr val="00B05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defRPr>
            </a:lvl1pPr>
          </a:lstStyle>
          <a:p>
            <a:r>
              <a:rPr lang="ja-JP" altLang="en-US" sz="3600" dirty="0">
                <a:solidFill>
                  <a:srgbClr val="0000FF"/>
                </a:solidFill>
              </a:rPr>
              <a:t>⇒尿量増量　腹膜透析</a:t>
            </a:r>
            <a:r>
              <a:rPr lang="en-US" altLang="ja-JP" sz="3600" dirty="0">
                <a:solidFill>
                  <a:srgbClr val="0000FF"/>
                </a:solidFill>
              </a:rPr>
              <a:t>(-)</a:t>
            </a:r>
          </a:p>
          <a:p>
            <a:r>
              <a:rPr lang="ja-JP" altLang="en-US" sz="3600" dirty="0">
                <a:solidFill>
                  <a:srgbClr val="0000FF"/>
                </a:solidFill>
              </a:rPr>
              <a:t>⇒急性腎不全 腹膜透析数例　</a:t>
            </a:r>
          </a:p>
        </p:txBody>
      </p:sp>
    </p:spTree>
    <p:extLst>
      <p:ext uri="{BB962C8B-B14F-4D97-AF65-F5344CB8AC3E}">
        <p14:creationId xmlns:p14="http://schemas.microsoft.com/office/powerpoint/2010/main" val="36857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0A1E433-3AF4-8B34-250F-47ED6364C7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5" t="7006" r="6509"/>
          <a:stretch/>
        </p:blipFill>
        <p:spPr>
          <a:xfrm>
            <a:off x="2061964" y="30353"/>
            <a:ext cx="504056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45B378F-B131-4D8E-80FA-EFABC44A2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527" y="3373"/>
            <a:ext cx="4762304" cy="676671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DEB147E-70A3-9043-219B-ED3E61253D49}"/>
              </a:ext>
            </a:extLst>
          </p:cNvPr>
          <p:cNvSpPr txBox="1"/>
          <p:nvPr/>
        </p:nvSpPr>
        <p:spPr>
          <a:xfrm>
            <a:off x="117748" y="485090"/>
            <a:ext cx="9505056" cy="243143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kumimoji="1" lang="ja-JP" altLang="en-US" sz="4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ニフェジピン</a:t>
            </a:r>
            <a:r>
              <a:rPr kumimoji="1" lang="en-US" altLang="ja-JP" sz="4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CR</a:t>
            </a:r>
            <a:r>
              <a:rPr kumimoji="1" lang="ja-JP" altLang="en-US" sz="4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：ゴーストピル問題</a:t>
            </a:r>
            <a:endParaRPr kumimoji="1" lang="en-US" altLang="ja-JP" sz="40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“薬が溶けずに糞便に出てくる”</a:t>
            </a:r>
            <a:endParaRPr kumimoji="1" lang="en-US" altLang="ja-JP" sz="4000" dirty="0">
              <a:solidFill>
                <a:srgbClr val="0000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一般</a:t>
            </a:r>
            <a:r>
              <a:rPr kumimoji="1" lang="en-US" altLang="ja-JP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GE 6</a:t>
            </a:r>
            <a:r>
              <a:rPr kumimoji="1"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社から販売⇒５社は</a:t>
            </a:r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別構造</a:t>
            </a:r>
            <a:endParaRPr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先発品アダラート</a:t>
            </a:r>
            <a:r>
              <a:rPr lang="en-US" altLang="ja-JP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CR®</a:t>
            </a:r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と同構造「トーワ</a:t>
            </a:r>
            <a:r>
              <a:rPr lang="ja-JP" altLang="en-US" sz="3600" dirty="0">
                <a:solidFill>
                  <a:schemeClr val="tx1"/>
                </a:solidFill>
              </a:rPr>
              <a:t>」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91139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44EA180-CEF7-C21E-656B-BCBD169D8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044" y="106346"/>
            <a:ext cx="4752527" cy="664530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87AFEB4-7541-18E8-32D7-B16E1752E2B2}"/>
              </a:ext>
            </a:extLst>
          </p:cNvPr>
          <p:cNvSpPr txBox="1">
            <a:spLocks/>
          </p:cNvSpPr>
          <p:nvPr/>
        </p:nvSpPr>
        <p:spPr>
          <a:xfrm>
            <a:off x="117748" y="620688"/>
            <a:ext cx="11892562" cy="26801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defRPr>
            </a:lvl1pPr>
          </a:lstStyle>
          <a:p>
            <a:r>
              <a:rPr lang="en-US" altLang="ja-JP" sz="6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2012</a:t>
            </a:r>
            <a:r>
              <a:rPr lang="ja-JP" altLang="en-US" sz="6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年</a:t>
            </a:r>
            <a:b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64EAE29-EFD5-419C-9DF2-4A1B1735CFA2}"/>
              </a:ext>
            </a:extLst>
          </p:cNvPr>
          <p:cNvSpPr txBox="1"/>
          <p:nvPr/>
        </p:nvSpPr>
        <p:spPr>
          <a:xfrm>
            <a:off x="8454932" y="692696"/>
            <a:ext cx="3862165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⇒同じでない</a:t>
            </a: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</a:t>
            </a:r>
          </a:p>
          <a:p>
            <a:endParaRPr kumimoji="1"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⇒ある</a:t>
            </a: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</a:t>
            </a:r>
          </a:p>
          <a:p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⇒研究論文ある</a:t>
            </a: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</a:t>
            </a:r>
          </a:p>
          <a:p>
            <a:endParaRPr kumimoji="1"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⇒薬局は</a:t>
            </a: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,</a:t>
            </a:r>
          </a:p>
          <a:p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有効性</a:t>
            </a: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/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安全性</a:t>
            </a:r>
            <a:endParaRPr kumimoji="1"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より安い仕入れ</a:t>
            </a:r>
            <a:endParaRPr kumimoji="1"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で利ザヤによる</a:t>
            </a:r>
            <a:endParaRPr kumimoji="1"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営利重視</a:t>
            </a:r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</a:t>
            </a: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</a:t>
            </a:r>
            <a:endParaRPr kumimoji="1" lang="ja-JP" altLang="en-US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69C8ACC-7BD3-AC31-32BA-1ECEB1385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609"/>
            <a:ext cx="12188825" cy="671278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FB63A8E-570C-5BE7-1D27-D342ADB64AAC}"/>
              </a:ext>
            </a:extLst>
          </p:cNvPr>
          <p:cNvSpPr txBox="1"/>
          <p:nvPr/>
        </p:nvSpPr>
        <p:spPr>
          <a:xfrm>
            <a:off x="10240134" y="6334780"/>
            <a:ext cx="1980029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kumimoji="1" lang="en-US" altLang="ja-JP" sz="2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11:54:30</a:t>
            </a:r>
            <a:endParaRPr kumimoji="1" lang="ja-JP" altLang="en-US" sz="2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2B71A41-4032-FCF6-E626-EE7A51F51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299" y="589797"/>
            <a:ext cx="6445594" cy="47971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F73DB57-9802-A28F-1879-951A0798DB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" y="332588"/>
            <a:ext cx="5695449" cy="592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3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2785E-6 0 L 2.92785E-6 -0.2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E2930E5-7E07-6F78-5AD9-8108F3D5AF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678"/>
          <a:stretch/>
        </p:blipFill>
        <p:spPr>
          <a:xfrm>
            <a:off x="2969832" y="-22173"/>
            <a:ext cx="9212647" cy="6880173"/>
          </a:xfrm>
          <a:prstGeom prst="rect">
            <a:avLst/>
          </a:prstGeom>
          <a:ln w="38100">
            <a:noFill/>
          </a:ln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9B64BF14-8F86-EDC7-7439-AA62C3D4F029}"/>
              </a:ext>
            </a:extLst>
          </p:cNvPr>
          <p:cNvSpPr txBox="1">
            <a:spLocks/>
          </p:cNvSpPr>
          <p:nvPr/>
        </p:nvSpPr>
        <p:spPr>
          <a:xfrm>
            <a:off x="117748" y="620688"/>
            <a:ext cx="11892562" cy="26801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defRPr>
            </a:lvl1pPr>
          </a:lstStyle>
          <a:p>
            <a:r>
              <a:rPr lang="en-US" altLang="ja-JP" sz="6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2012</a:t>
            </a:r>
            <a:r>
              <a:rPr lang="ja-JP" altLang="en-US" sz="6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年</a:t>
            </a:r>
            <a:b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5D14F91-A19A-57F0-ADE0-67F2E6F3F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1" y="1396546"/>
            <a:ext cx="2891243" cy="404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8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6006821" y="1412776"/>
            <a:ext cx="4752528" cy="920733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defRPr/>
            </a:pPr>
            <a:r>
              <a:rPr kumimoji="1" lang="ja-JP" altLang="en-US" sz="4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一般後発医薬品</a:t>
            </a:r>
            <a:endParaRPr kumimoji="1" lang="en-US" altLang="ja-JP" sz="4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ltGray">
          <a:xfrm>
            <a:off x="693812" y="170786"/>
            <a:ext cx="4607859" cy="7651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r>
              <a:rPr lang="ja-JP" altLang="en-US" sz="4800" kern="0" dirty="0">
                <a:solidFill>
                  <a:srgbClr val="0000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安全な医薬品</a:t>
            </a: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990131" y="1369086"/>
            <a:ext cx="3677256" cy="1008112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defRPr/>
            </a:pPr>
            <a:r>
              <a:rPr kumimoji="1" lang="ja-JP" altLang="en-US" sz="4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先発医薬品</a:t>
            </a:r>
            <a:endParaRPr kumimoji="1" lang="en-US" altLang="ja-JP" sz="4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4967399" y="1297078"/>
            <a:ext cx="1008112" cy="1152128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defRPr/>
            </a:pPr>
            <a:r>
              <a:rPr kumimoji="1" lang="ja-JP" altLang="en-US" sz="6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≠</a:t>
            </a:r>
            <a:r>
              <a:rPr kumimoji="1" lang="ja-JP" altLang="en-US" sz="48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endParaRPr kumimoji="1" lang="ja-JP" altLang="en-US" sz="30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1085235" y="2449206"/>
            <a:ext cx="3462155" cy="792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innerShdw blurRad="63500" dist="50800" dir="2700000">
              <a:schemeClr val="bg2"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東京保険医協会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6094413" y="2179074"/>
            <a:ext cx="5904656" cy="1332265"/>
          </a:xfrm>
          <a:prstGeom prst="roundRect">
            <a:avLst/>
          </a:prstGeom>
          <a:solidFill>
            <a:srgbClr val="FF0066"/>
          </a:solidFill>
          <a:ln>
            <a:noFill/>
          </a:ln>
          <a:effectLst>
            <a:innerShdw blurRad="63500" dist="50800" dir="2700000">
              <a:schemeClr val="bg2"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日本ジェネリック医薬品</a:t>
            </a:r>
            <a:endParaRPr lang="en-US" altLang="ja-JP" sz="3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・バイオシミラー学会</a:t>
            </a:r>
            <a:endParaRPr kumimoji="1" lang="ja-JP" altLang="en-US" sz="3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778448" y="935961"/>
            <a:ext cx="4070049" cy="3097649"/>
          </a:xfrm>
          <a:prstGeom prst="ellipse">
            <a:avLst/>
          </a:pr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E1286C10-F97A-DC40-6CBF-D4995D6D9AE6}"/>
              </a:ext>
            </a:extLst>
          </p:cNvPr>
          <p:cNvSpPr txBox="1">
            <a:spLocks/>
          </p:cNvSpPr>
          <p:nvPr/>
        </p:nvSpPr>
        <p:spPr>
          <a:xfrm>
            <a:off x="4998709" y="2269142"/>
            <a:ext cx="1008112" cy="1152128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defRPr/>
            </a:pPr>
            <a:r>
              <a:rPr kumimoji="1" lang="ja-JP" altLang="en-US" sz="6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⇔</a:t>
            </a:r>
            <a:r>
              <a:rPr kumimoji="1" lang="ja-JP" altLang="en-US" sz="48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endParaRPr kumimoji="1" lang="ja-JP" altLang="en-US" sz="30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0657E24-72BB-26AD-F92D-3FAFCA903111}"/>
              </a:ext>
            </a:extLst>
          </p:cNvPr>
          <p:cNvSpPr txBox="1"/>
          <p:nvPr/>
        </p:nvSpPr>
        <p:spPr>
          <a:xfrm>
            <a:off x="5471455" y="3989921"/>
            <a:ext cx="72728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玉（？）石混交</a:t>
            </a:r>
            <a:endParaRPr kumimoji="1"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・明らかに有効性が低い</a:t>
            </a:r>
            <a:r>
              <a:rPr kumimoji="1" lang="en-US" altLang="ja-JP" sz="3600" dirty="0">
                <a:latin typeface="Arial Rounded MT Bold" panose="020F0704030504030204" pitchFamily="34" charset="0"/>
                <a:ea typeface="UD デジタル 教科書体 N-B" panose="02020700000000000000" pitchFamily="17" charset="-128"/>
              </a:rPr>
              <a:t>GE</a:t>
            </a:r>
            <a:r>
              <a:rPr kumimoji="1"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有り</a:t>
            </a:r>
            <a:endParaRPr kumimoji="1"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・明らかに安全性が低い</a:t>
            </a:r>
            <a:r>
              <a:rPr kumimoji="1" lang="en-US" altLang="ja-JP" sz="3600" dirty="0">
                <a:latin typeface="Arial Rounded MT Bold" panose="020F0704030504030204" pitchFamily="34" charset="0"/>
                <a:ea typeface="UD デジタル 教科書体 N-B" panose="02020700000000000000" pitchFamily="17" charset="-128"/>
              </a:rPr>
              <a:t>GE</a:t>
            </a:r>
            <a:r>
              <a:rPr kumimoji="1"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有り</a:t>
            </a:r>
            <a:endParaRPr kumimoji="1"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⇒不信感</a:t>
            </a:r>
            <a:endParaRPr kumimoji="1"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024E8F60-0E03-196E-D26D-0265D514D299}"/>
              </a:ext>
            </a:extLst>
          </p:cNvPr>
          <p:cNvSpPr txBox="1">
            <a:spLocks/>
          </p:cNvSpPr>
          <p:nvPr/>
        </p:nvSpPr>
        <p:spPr bwMode="ltGray">
          <a:xfrm>
            <a:off x="4531380" y="197858"/>
            <a:ext cx="4607859" cy="7651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endParaRPr lang="ja-JP" altLang="en-US" sz="4800" kern="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4F22EB7-A3AC-A8D5-0244-4B69FC31F1CD}"/>
              </a:ext>
            </a:extLst>
          </p:cNvPr>
          <p:cNvSpPr/>
          <p:nvPr/>
        </p:nvSpPr>
        <p:spPr>
          <a:xfrm>
            <a:off x="5806380" y="94859"/>
            <a:ext cx="6382446" cy="1317917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latin typeface="Arial Rounded MT Bold" panose="020F0704030504030204" pitchFamily="34" charset="0"/>
                <a:ea typeface="UD デジタル 教科書体 N-B" panose="02020700000000000000" pitchFamily="17" charset="-128"/>
              </a:rPr>
              <a:t>特許切れしたら先発品価格を</a:t>
            </a:r>
            <a:r>
              <a:rPr kumimoji="1" lang="en-US" altLang="ja-JP" sz="4000" dirty="0">
                <a:latin typeface="Arial Rounded MT Bold" panose="020F0704030504030204" pitchFamily="34" charset="0"/>
                <a:ea typeface="UD デジタル 教科書体 N-B" panose="02020700000000000000" pitchFamily="17" charset="-128"/>
              </a:rPr>
              <a:t>GE</a:t>
            </a:r>
            <a:r>
              <a:rPr kumimoji="1" lang="ja-JP" altLang="en-US" sz="4000" dirty="0">
                <a:latin typeface="Arial Rounded MT Bold" panose="020F0704030504030204" pitchFamily="34" charset="0"/>
                <a:ea typeface="UD デジタル 教科書体 N-B" panose="02020700000000000000" pitchFamily="17" charset="-128"/>
              </a:rPr>
              <a:t>並に下げるべき！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6F59E8C-2BF1-27F5-4ED4-FCC4793BB204}"/>
              </a:ext>
            </a:extLst>
          </p:cNvPr>
          <p:cNvSpPr txBox="1"/>
          <p:nvPr/>
        </p:nvSpPr>
        <p:spPr>
          <a:xfrm>
            <a:off x="405780" y="4033610"/>
            <a:ext cx="68374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厳密な第</a:t>
            </a:r>
            <a:r>
              <a:rPr lang="en-US" altLang="ja-JP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I~III</a:t>
            </a: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層治験</a:t>
            </a: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販売後調査報告６カ月　</a:t>
            </a: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・有効性</a:t>
            </a: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・安全性</a:t>
            </a: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⇒安定供給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6C3D101-75FA-FACA-72EF-8D9249990977}"/>
              </a:ext>
            </a:extLst>
          </p:cNvPr>
          <p:cNvSpPr txBox="1"/>
          <p:nvPr/>
        </p:nvSpPr>
        <p:spPr>
          <a:xfrm>
            <a:off x="10240134" y="6334780"/>
            <a:ext cx="1980029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kumimoji="1" lang="en-US" altLang="ja-JP" sz="2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11:55:30</a:t>
            </a:r>
            <a:endParaRPr kumimoji="1" lang="ja-JP" altLang="en-US" sz="2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1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 build="p"/>
      <p:bldP spid="15" grpId="0" animBg="1"/>
      <p:bldP spid="16" grpId="0" animBg="1"/>
      <p:bldP spid="20" grpId="0" animBg="1"/>
      <p:bldP spid="2" grpId="0" build="p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6006820" y="757850"/>
            <a:ext cx="5056143" cy="920733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defRPr/>
            </a:pPr>
            <a:r>
              <a:rPr kumimoji="1" lang="ja-JP" altLang="en-US" sz="4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オーソライズドジェネリック</a:t>
            </a:r>
            <a:endParaRPr kumimoji="1" lang="en-US" altLang="ja-JP" sz="4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ltGray">
          <a:xfrm>
            <a:off x="693812" y="170786"/>
            <a:ext cx="4607859" cy="7651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r>
              <a:rPr lang="ja-JP" altLang="en-US" sz="4800" kern="0" dirty="0">
                <a:solidFill>
                  <a:srgbClr val="0000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安全な医薬品</a:t>
            </a: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990131" y="1369086"/>
            <a:ext cx="3677256" cy="1008112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defRPr/>
            </a:pPr>
            <a:r>
              <a:rPr kumimoji="1" lang="ja-JP" altLang="en-US" sz="4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先発医薬品</a:t>
            </a:r>
            <a:endParaRPr kumimoji="1" lang="en-US" altLang="ja-JP" sz="4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 rot="21051358">
            <a:off x="4947952" y="1102520"/>
            <a:ext cx="1008112" cy="1152128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defRPr/>
            </a:pPr>
            <a:r>
              <a:rPr kumimoji="1" lang="ja-JP" altLang="en-US" sz="6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⇒</a:t>
            </a:r>
            <a:r>
              <a:rPr kumimoji="1" lang="ja-JP" altLang="en-US" sz="48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endParaRPr kumimoji="1" lang="ja-JP" altLang="en-US" sz="30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05780" y="4033610"/>
            <a:ext cx="68374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厳密な第</a:t>
            </a:r>
            <a:r>
              <a:rPr lang="en-US" altLang="ja-JP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I~III</a:t>
            </a: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層治験</a:t>
            </a: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販売後調査報告６カ月　</a:t>
            </a: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・有効性</a:t>
            </a: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・安全性</a:t>
            </a: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⇒安定供給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778448" y="935961"/>
            <a:ext cx="4070049" cy="3097649"/>
          </a:xfrm>
          <a:prstGeom prst="ellipse">
            <a:avLst/>
          </a:pr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0657E24-72BB-26AD-F92D-3FAFCA903111}"/>
              </a:ext>
            </a:extLst>
          </p:cNvPr>
          <p:cNvSpPr txBox="1"/>
          <p:nvPr/>
        </p:nvSpPr>
        <p:spPr>
          <a:xfrm>
            <a:off x="7233913" y="4026841"/>
            <a:ext cx="4176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・安全</a:t>
            </a:r>
            <a:endParaRPr kumimoji="1" lang="en-US" altLang="ja-JP" sz="4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4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・安心</a:t>
            </a:r>
            <a:endParaRPr kumimoji="1" lang="en-US" altLang="ja-JP" sz="4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4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・安価</a:t>
            </a:r>
            <a:endParaRPr kumimoji="1" lang="en-US" altLang="ja-JP" sz="4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024E8F60-0E03-196E-D26D-0265D514D299}"/>
              </a:ext>
            </a:extLst>
          </p:cNvPr>
          <p:cNvSpPr txBox="1">
            <a:spLocks/>
          </p:cNvSpPr>
          <p:nvPr/>
        </p:nvSpPr>
        <p:spPr bwMode="ltGray">
          <a:xfrm>
            <a:off x="4531380" y="197858"/>
            <a:ext cx="4607859" cy="7651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endParaRPr lang="ja-JP" altLang="en-US" sz="4800" kern="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円/楕円 19">
            <a:extLst>
              <a:ext uri="{FF2B5EF4-FFF2-40B4-BE49-F238E27FC236}">
                <a16:creationId xmlns:a16="http://schemas.microsoft.com/office/drawing/2014/main" id="{A62C4C92-A4C9-8173-DF44-C6B7F2F15F49}"/>
              </a:ext>
            </a:extLst>
          </p:cNvPr>
          <p:cNvSpPr/>
          <p:nvPr/>
        </p:nvSpPr>
        <p:spPr>
          <a:xfrm>
            <a:off x="5865315" y="197857"/>
            <a:ext cx="6133754" cy="3828983"/>
          </a:xfrm>
          <a:prstGeom prst="ellipse">
            <a:avLst/>
          </a:pr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1085235" y="2449206"/>
            <a:ext cx="3462155" cy="792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innerShdw blurRad="63500" dist="50800" dir="2700000">
              <a:schemeClr val="bg2"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東京保険医協会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69B7D84-0F01-0F60-71D7-D3FD700849C0}"/>
              </a:ext>
            </a:extLst>
          </p:cNvPr>
          <p:cNvSpPr txBox="1"/>
          <p:nvPr/>
        </p:nvSpPr>
        <p:spPr>
          <a:xfrm>
            <a:off x="10240134" y="6334780"/>
            <a:ext cx="1980029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kumimoji="1" lang="en-US" altLang="ja-JP" sz="2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11:56:00</a:t>
            </a:r>
            <a:endParaRPr kumimoji="1" lang="ja-JP" altLang="en-US" sz="2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6094413" y="2179074"/>
            <a:ext cx="5904656" cy="1332265"/>
          </a:xfrm>
          <a:prstGeom prst="roundRect">
            <a:avLst/>
          </a:prstGeom>
          <a:solidFill>
            <a:srgbClr val="FF0066"/>
          </a:solidFill>
          <a:ln>
            <a:noFill/>
          </a:ln>
          <a:effectLst>
            <a:innerShdw blurRad="63500" dist="50800" dir="2700000">
              <a:schemeClr val="bg2"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日本ジェネリック医薬品</a:t>
            </a:r>
            <a:endParaRPr lang="en-US" altLang="ja-JP" sz="3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・バイオシミラー学会</a:t>
            </a:r>
            <a:endParaRPr kumimoji="1" lang="ja-JP" altLang="en-US" sz="3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948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384E-7 -4.81481E-6 L -0.05105 -4.81481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3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746E-7 -4.81481E-6 L 0.07398 -4.81481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build="p"/>
      <p:bldP spid="6" grpId="0" animBg="1"/>
      <p:bldP spid="15" grpId="0" animBg="1"/>
      <p:bldP spid="16" grpId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6345A3-46BE-FF3D-C57E-FEE19886549B}"/>
              </a:ext>
            </a:extLst>
          </p:cNvPr>
          <p:cNvSpPr txBox="1"/>
          <p:nvPr/>
        </p:nvSpPr>
        <p:spPr>
          <a:xfrm>
            <a:off x="162710" y="692696"/>
            <a:ext cx="11876487" cy="600164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ja-JP" altLang="en-US" sz="3200" b="0" i="0" u="none" strike="noStrike" baseline="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政府は、</a:t>
            </a:r>
            <a:r>
              <a:rPr lang="ja-JP" altLang="en-US" sz="3200" b="0" i="0" u="sng" strike="noStrike" baseline="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安全性を軽視し、何より経済優先、単に医療費削減目的</a:t>
            </a:r>
            <a:r>
              <a:rPr lang="ja-JP" altLang="en-US" sz="3200" b="0" i="0" u="none" strike="noStrike" baseline="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</a:t>
            </a:r>
            <a:endParaRPr lang="en-US" altLang="ja-JP" sz="3200" b="0" i="0" u="none" strike="noStrike" baseline="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200" b="0" i="0" u="sng" strike="noStrike" baseline="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ジェネリックの使用促進</a:t>
            </a:r>
            <a:r>
              <a:rPr lang="ja-JP" altLang="en-US" sz="3200" b="0" i="0" u="none" strike="noStrike" baseline="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を行ってきた</a:t>
            </a:r>
            <a:r>
              <a:rPr lang="en-US" altLang="ja-JP" sz="3200" b="0" i="0" u="none" strike="noStrike" baseline="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</a:t>
            </a:r>
          </a:p>
          <a:p>
            <a:endParaRPr lang="en-US" altLang="ja-JP" sz="3200" b="0" i="0" u="none" strike="noStrike" baseline="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200" b="0" i="0" u="none" strike="noStrike" baseline="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しかし、製造管理及び品質管理体制の不備・不正により行政処分を</a:t>
            </a:r>
            <a:endParaRPr lang="en-US" altLang="ja-JP" sz="3200" b="0" i="0" u="none" strike="noStrike" baseline="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200" b="0" i="0" u="none" strike="noStrike" baseline="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受けるジェネリック製薬企業が後を絶たず、安全性だけでなく、医薬</a:t>
            </a:r>
            <a:endParaRPr lang="en-US" altLang="ja-JP" sz="3200" b="0" i="0" u="none" strike="noStrike" baseline="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200" b="0" i="0" u="none" strike="noStrike" baseline="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品の流通に甚大な影響が出ている．</a:t>
            </a:r>
            <a:endParaRPr lang="en-US" altLang="ja-JP" sz="3200" b="0" i="0" u="none" strike="noStrike" baseline="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br>
              <a:rPr lang="ja-JP" altLang="en-US" sz="3200" b="0" i="0" u="none" strike="noStrike" baseline="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3200" b="0" i="0" u="none" strike="noStrike" baseline="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lang="en-US" altLang="ja-JP" sz="3200" b="0" i="0" u="none" strike="noStrike" baseline="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200" b="0" i="0" u="none" strike="noStrike" baseline="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ジェネリック業界には今後も厳しい目を向けるべきである．</a:t>
            </a:r>
            <a:endParaRPr lang="en-US" altLang="ja-JP" sz="3200" b="0" i="0" u="none" strike="noStrike" baseline="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200" b="0" i="0" u="none" strike="noStrike" baseline="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品質の安全性・供給の安定性・医療経済性</a:t>
            </a:r>
            <a:r>
              <a:rPr lang="ja-JP" altLang="en-US" sz="3200" b="0" i="0" u="none" strike="noStrike" baseline="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の３つの観点に立脚し、</a:t>
            </a:r>
            <a:endParaRPr lang="en-US" altLang="ja-JP" sz="3200" b="0" i="0" u="none" strike="noStrike" baseline="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200" b="0" i="0" u="sng" strike="noStrike" baseline="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３Ａ（安全・安心・安価）</a:t>
            </a:r>
            <a:r>
              <a:rPr lang="ja-JP" altLang="en-US" sz="3200" b="0" i="0" u="none" strike="noStrike" baseline="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</a:t>
            </a:r>
            <a:r>
              <a:rPr lang="ja-JP" altLang="en-US" sz="3200" b="0" i="0" u="sng" strike="noStrike" baseline="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オーソライズド・ジェネリック（ＡＧ）</a:t>
            </a:r>
            <a:r>
              <a:rPr lang="ja-JP" altLang="en-US" sz="3200" b="0" i="0" u="none" strike="noStrike" baseline="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の周知</a:t>
            </a:r>
            <a:endParaRPr lang="en-US" altLang="ja-JP" sz="3200" b="0" i="0" u="none" strike="noStrike" baseline="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200" b="0" i="0" u="none" strike="noStrike" baseline="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を啓蒙し、使用促進を促すことを目的とした．</a:t>
            </a:r>
            <a:endParaRPr kumimoji="1"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142C835-0143-DB21-344F-2681D5C50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72" y="116632"/>
            <a:ext cx="11737304" cy="576064"/>
          </a:xfrm>
        </p:spPr>
        <p:txBody>
          <a:bodyPr>
            <a:noAutofit/>
          </a:bodyPr>
          <a:lstStyle/>
          <a:p>
            <a:pPr algn="ctr"/>
            <a:r>
              <a:rPr lang="en-US" altLang="ja-JP" b="0" i="0" u="none" strike="noStrike" baseline="0" dirty="0">
                <a:solidFill>
                  <a:srgbClr val="0000FF"/>
                </a:solidFill>
              </a:rPr>
              <a:t>【</a:t>
            </a:r>
            <a:r>
              <a:rPr lang="ja-JP" altLang="en-US" b="0" i="0" u="none" strike="noStrike" baseline="0" dirty="0">
                <a:solidFill>
                  <a:srgbClr val="0000FF"/>
                </a:solidFill>
              </a:rPr>
              <a:t>目的</a:t>
            </a:r>
            <a:r>
              <a:rPr lang="en-US" altLang="ja-JP" b="0" i="0" u="none" strike="noStrike" baseline="0" dirty="0">
                <a:solidFill>
                  <a:srgbClr val="0000FF"/>
                </a:solidFill>
              </a:rPr>
              <a:t>】</a:t>
            </a:r>
            <a:br>
              <a:rPr lang="en-US" altLang="ja-JP" b="0" i="0" u="none" strike="noStrike" baseline="0" dirty="0">
                <a:latin typeface="MS-Gothic"/>
              </a:rPr>
            </a:b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4" name="吹き出し: 線 3">
            <a:extLst>
              <a:ext uri="{FF2B5EF4-FFF2-40B4-BE49-F238E27FC236}">
                <a16:creationId xmlns:a16="http://schemas.microsoft.com/office/drawing/2014/main" id="{CB833E81-2CD2-862A-365C-1FC0996A09CC}"/>
              </a:ext>
            </a:extLst>
          </p:cNvPr>
          <p:cNvSpPr/>
          <p:nvPr/>
        </p:nvSpPr>
        <p:spPr>
          <a:xfrm>
            <a:off x="333773" y="1772816"/>
            <a:ext cx="11449272" cy="432048"/>
          </a:xfrm>
          <a:prstGeom prst="borderCallout1">
            <a:avLst>
              <a:gd name="adj1" fmla="val -2983"/>
              <a:gd name="adj2" fmla="val 131"/>
              <a:gd name="adj3" fmla="val -19200"/>
              <a:gd name="adj4" fmla="val 34665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東京保険医協会</a:t>
            </a:r>
            <a:r>
              <a: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:</a:t>
            </a:r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初期から反対⇔保団連　’</a:t>
            </a:r>
            <a:r>
              <a: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01</a:t>
            </a:r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～’</a:t>
            </a:r>
            <a:r>
              <a: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03</a:t>
            </a:r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推進</a:t>
            </a:r>
            <a:r>
              <a: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</a:t>
            </a:r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‘</a:t>
            </a:r>
            <a:r>
              <a: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09~</a:t>
            </a:r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強引な使用促進反対</a:t>
            </a:r>
            <a:r>
              <a: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</a:t>
            </a:r>
            <a:endParaRPr kumimoji="1" lang="ja-JP" altLang="en-US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2A012FC-0DF6-F40B-5010-9A0E4330A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088" y="-6303"/>
            <a:ext cx="10176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2824E-6 -4.07407E-6 L -4.42824E-6 -0.3349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7AFEB4-7541-18E8-32D7-B16E1752E2B2}"/>
              </a:ext>
            </a:extLst>
          </p:cNvPr>
          <p:cNvSpPr txBox="1">
            <a:spLocks/>
          </p:cNvSpPr>
          <p:nvPr/>
        </p:nvSpPr>
        <p:spPr>
          <a:xfrm>
            <a:off x="85022" y="182461"/>
            <a:ext cx="11892562" cy="26801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defRPr>
            </a:lvl1pPr>
          </a:lstStyle>
          <a:p>
            <a:r>
              <a:rPr lang="ja-JP" altLang="en-US" dirty="0">
                <a:solidFill>
                  <a:srgbClr val="0000FF"/>
                </a:solidFill>
              </a:rPr>
              <a:t>用語の定義：</a:t>
            </a:r>
            <a:r>
              <a:rPr lang="en-US" altLang="ja-JP" dirty="0">
                <a:solidFill>
                  <a:srgbClr val="0000FF"/>
                </a:solidFill>
              </a:rPr>
              <a:t>AG1, AG2, AG3</a:t>
            </a:r>
            <a:b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B3AE2812-275C-1D9F-21DB-B3E7536308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286248"/>
              </p:ext>
            </p:extLst>
          </p:nvPr>
        </p:nvGraphicFramePr>
        <p:xfrm>
          <a:off x="85022" y="980728"/>
          <a:ext cx="12103803" cy="4536504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2727030">
                  <a:extLst>
                    <a:ext uri="{9D8B030D-6E8A-4147-A177-3AD203B41FA5}">
                      <a16:colId xmlns:a16="http://schemas.microsoft.com/office/drawing/2014/main" val="2030927141"/>
                    </a:ext>
                  </a:extLst>
                </a:gridCol>
                <a:gridCol w="2256600">
                  <a:extLst>
                    <a:ext uri="{9D8B030D-6E8A-4147-A177-3AD203B41FA5}">
                      <a16:colId xmlns:a16="http://schemas.microsoft.com/office/drawing/2014/main" val="1811992134"/>
                    </a:ext>
                  </a:extLst>
                </a:gridCol>
                <a:gridCol w="2257825">
                  <a:extLst>
                    <a:ext uri="{9D8B030D-6E8A-4147-A177-3AD203B41FA5}">
                      <a16:colId xmlns:a16="http://schemas.microsoft.com/office/drawing/2014/main" val="1739791616"/>
                    </a:ext>
                  </a:extLst>
                </a:gridCol>
                <a:gridCol w="2257825">
                  <a:extLst>
                    <a:ext uri="{9D8B030D-6E8A-4147-A177-3AD203B41FA5}">
                      <a16:colId xmlns:a16="http://schemas.microsoft.com/office/drawing/2014/main" val="3124329532"/>
                    </a:ext>
                  </a:extLst>
                </a:gridCol>
                <a:gridCol w="2604523">
                  <a:extLst>
                    <a:ext uri="{9D8B030D-6E8A-4147-A177-3AD203B41FA5}">
                      <a16:colId xmlns:a16="http://schemas.microsoft.com/office/drawing/2014/main" val="2760137556"/>
                    </a:ext>
                  </a:extLst>
                </a:gridCol>
              </a:tblGrid>
              <a:tr h="567063">
                <a:tc rowSpan="2">
                  <a:txBody>
                    <a:bodyPr/>
                    <a:lstStyle/>
                    <a:p>
                      <a:pPr algn="ctr"/>
                      <a:r>
                        <a:rPr lang="ja-JP" sz="3600" kern="0" dirty="0"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先発品との</a:t>
                      </a:r>
                      <a:endParaRPr lang="en-US" altLang="ja-JP" sz="3600" kern="0" dirty="0"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pPr algn="ctr"/>
                      <a:r>
                        <a:rPr lang="ja-JP" sz="3600" kern="0" dirty="0"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比較</a:t>
                      </a:r>
                      <a:endParaRPr lang="ja-JP" sz="3600" kern="100" dirty="0"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solidFill>
                      <a:srgbClr val="0000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ja-JP" sz="3600" kern="0" dirty="0"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オーソライズドジェネリック</a:t>
                      </a:r>
                      <a:endParaRPr lang="ja-JP" sz="3600" kern="100" dirty="0"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ja-JP" sz="3600" kern="0" dirty="0"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一般</a:t>
                      </a:r>
                      <a:endParaRPr lang="en-US" altLang="ja-JP" sz="3600" kern="0" dirty="0"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pPr algn="ctr"/>
                      <a:r>
                        <a:rPr lang="ja-JP" sz="3600" kern="0" dirty="0"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ジェネリック</a:t>
                      </a:r>
                      <a:endParaRPr lang="ja-JP" sz="3600" kern="100" dirty="0"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968114"/>
                  </a:ext>
                </a:extLst>
              </a:tr>
              <a:tr h="56706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kern="0" dirty="0">
                          <a:solidFill>
                            <a:srgbClr val="0000FF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AG1</a:t>
                      </a:r>
                      <a:endParaRPr lang="ja-JP" sz="3600" kern="100" dirty="0">
                        <a:solidFill>
                          <a:srgbClr val="0000FF"/>
                        </a:solidFill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kern="0" dirty="0">
                          <a:solidFill>
                            <a:srgbClr val="3333FF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AG2</a:t>
                      </a:r>
                      <a:endParaRPr lang="ja-JP" sz="3600" kern="100" dirty="0">
                        <a:solidFill>
                          <a:srgbClr val="3333FF"/>
                        </a:solidFill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kern="0" dirty="0">
                          <a:solidFill>
                            <a:srgbClr val="0070C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AG3</a:t>
                      </a:r>
                      <a:endParaRPr lang="ja-JP" sz="3600" kern="100" dirty="0">
                        <a:solidFill>
                          <a:srgbClr val="0070C0"/>
                        </a:solidFill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766597"/>
                  </a:ext>
                </a:extLst>
              </a:tr>
              <a:tr h="567063">
                <a:tc>
                  <a:txBody>
                    <a:bodyPr/>
                    <a:lstStyle/>
                    <a:p>
                      <a:pPr algn="l"/>
                      <a:r>
                        <a:rPr lang="ja-JP" sz="3600" kern="0" dirty="0">
                          <a:solidFill>
                            <a:srgbClr val="0000FF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有効成分</a:t>
                      </a:r>
                      <a:endParaRPr lang="ja-JP" sz="3600" kern="100" dirty="0">
                        <a:solidFill>
                          <a:srgbClr val="0000FF"/>
                        </a:solidFill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3600" kern="0" dirty="0">
                          <a:solidFill>
                            <a:srgbClr val="0000FF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同一</a:t>
                      </a:r>
                      <a:endParaRPr lang="ja-JP" sz="3600" kern="100" dirty="0">
                        <a:solidFill>
                          <a:srgbClr val="0000FF"/>
                        </a:solidFill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3600" kern="0" dirty="0">
                          <a:solidFill>
                            <a:srgbClr val="0000FF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同一</a:t>
                      </a:r>
                      <a:endParaRPr lang="ja-JP" sz="3600" kern="100" dirty="0">
                        <a:solidFill>
                          <a:srgbClr val="0000FF"/>
                        </a:solidFill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3600" kern="0" dirty="0">
                          <a:solidFill>
                            <a:srgbClr val="0000FF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同一</a:t>
                      </a:r>
                      <a:endParaRPr lang="ja-JP" sz="3600" kern="100" dirty="0">
                        <a:solidFill>
                          <a:srgbClr val="0000FF"/>
                        </a:solidFill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3600" kern="0" dirty="0">
                          <a:solidFill>
                            <a:srgbClr val="0000FF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同一</a:t>
                      </a:r>
                      <a:endParaRPr lang="ja-JP" sz="3600" kern="100" dirty="0">
                        <a:solidFill>
                          <a:srgbClr val="0000FF"/>
                        </a:solidFill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2558915499"/>
                  </a:ext>
                </a:extLst>
              </a:tr>
              <a:tr h="567063">
                <a:tc>
                  <a:txBody>
                    <a:bodyPr/>
                    <a:lstStyle/>
                    <a:p>
                      <a:pPr algn="l"/>
                      <a:r>
                        <a:rPr lang="ja-JP" sz="3600" kern="0">
                          <a:solidFill>
                            <a:srgbClr val="0000FF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原薬</a:t>
                      </a:r>
                      <a:endParaRPr lang="ja-JP" sz="3600" kern="100">
                        <a:solidFill>
                          <a:srgbClr val="0000FF"/>
                        </a:solidFill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3600" kern="0">
                          <a:solidFill>
                            <a:srgbClr val="0000FF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同一</a:t>
                      </a:r>
                      <a:endParaRPr lang="ja-JP" sz="3600" kern="100">
                        <a:solidFill>
                          <a:srgbClr val="0000FF"/>
                        </a:solidFill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3600" kern="0" dirty="0">
                          <a:solidFill>
                            <a:srgbClr val="0000FF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同一</a:t>
                      </a:r>
                      <a:endParaRPr lang="ja-JP" sz="3600" kern="100" dirty="0">
                        <a:solidFill>
                          <a:srgbClr val="0000FF"/>
                        </a:solidFill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3600" kern="0"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異なる</a:t>
                      </a:r>
                      <a:endParaRPr lang="ja-JP" sz="3600" kern="100"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3600" kern="0" dirty="0"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異なる</a:t>
                      </a:r>
                      <a:r>
                        <a:rPr lang="en-US" sz="3600" kern="100" dirty="0"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*</a:t>
                      </a:r>
                      <a:endParaRPr lang="ja-JP" sz="3600" kern="100" dirty="0"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2515227070"/>
                  </a:ext>
                </a:extLst>
              </a:tr>
              <a:tr h="567063">
                <a:tc>
                  <a:txBody>
                    <a:bodyPr/>
                    <a:lstStyle/>
                    <a:p>
                      <a:pPr algn="l"/>
                      <a:r>
                        <a:rPr lang="ja-JP" sz="3600" kern="0">
                          <a:solidFill>
                            <a:srgbClr val="0000FF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添加物</a:t>
                      </a:r>
                      <a:endParaRPr lang="ja-JP" sz="3600" kern="100">
                        <a:solidFill>
                          <a:srgbClr val="0000FF"/>
                        </a:solidFill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3600" kern="0">
                          <a:solidFill>
                            <a:srgbClr val="0000FF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同一</a:t>
                      </a:r>
                      <a:endParaRPr lang="ja-JP" sz="3600" kern="100">
                        <a:solidFill>
                          <a:srgbClr val="0000FF"/>
                        </a:solidFill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3600" kern="0" dirty="0">
                          <a:solidFill>
                            <a:srgbClr val="0000FF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同一</a:t>
                      </a:r>
                      <a:endParaRPr lang="ja-JP" sz="3600" kern="100" dirty="0">
                        <a:solidFill>
                          <a:srgbClr val="0000FF"/>
                        </a:solidFill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3600" kern="0" dirty="0">
                          <a:solidFill>
                            <a:srgbClr val="0000FF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同一</a:t>
                      </a:r>
                      <a:endParaRPr lang="ja-JP" sz="3600" kern="100" dirty="0">
                        <a:solidFill>
                          <a:srgbClr val="0000FF"/>
                        </a:solidFill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3600" kern="0"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異なる</a:t>
                      </a:r>
                      <a:r>
                        <a:rPr lang="en-US" sz="3600" kern="100"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*</a:t>
                      </a:r>
                      <a:endParaRPr lang="ja-JP" sz="3600" kern="100"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2893476454"/>
                  </a:ext>
                </a:extLst>
              </a:tr>
              <a:tr h="567063">
                <a:tc>
                  <a:txBody>
                    <a:bodyPr/>
                    <a:lstStyle/>
                    <a:p>
                      <a:pPr algn="l"/>
                      <a:r>
                        <a:rPr lang="ja-JP" sz="3600" kern="0">
                          <a:solidFill>
                            <a:srgbClr val="0000FF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製法</a:t>
                      </a:r>
                      <a:endParaRPr lang="ja-JP" sz="3600" kern="100">
                        <a:solidFill>
                          <a:srgbClr val="0000FF"/>
                        </a:solidFill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3600" kern="0">
                          <a:solidFill>
                            <a:srgbClr val="0000FF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同一</a:t>
                      </a:r>
                      <a:endParaRPr lang="ja-JP" sz="3600" kern="100">
                        <a:solidFill>
                          <a:srgbClr val="0000FF"/>
                        </a:solidFill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3600" kern="0">
                          <a:solidFill>
                            <a:srgbClr val="0000FF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同一</a:t>
                      </a:r>
                      <a:endParaRPr lang="ja-JP" sz="3600" kern="100">
                        <a:solidFill>
                          <a:srgbClr val="0000FF"/>
                        </a:solidFill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3600" kern="0" dirty="0">
                          <a:solidFill>
                            <a:srgbClr val="0000FF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同一</a:t>
                      </a:r>
                      <a:endParaRPr lang="ja-JP" sz="3600" kern="100" dirty="0">
                        <a:solidFill>
                          <a:srgbClr val="0000FF"/>
                        </a:solidFill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3600" kern="0"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異なる</a:t>
                      </a:r>
                      <a:r>
                        <a:rPr lang="en-US" sz="3600" kern="100"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*</a:t>
                      </a:r>
                      <a:endParaRPr lang="ja-JP" sz="3600" kern="100"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3328595874"/>
                  </a:ext>
                </a:extLst>
              </a:tr>
              <a:tr h="567063">
                <a:tc>
                  <a:txBody>
                    <a:bodyPr/>
                    <a:lstStyle/>
                    <a:p>
                      <a:pPr algn="l"/>
                      <a:r>
                        <a:rPr lang="ja-JP" sz="3200" kern="0" dirty="0">
                          <a:solidFill>
                            <a:srgbClr val="0000FF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製造工場</a:t>
                      </a:r>
                      <a:r>
                        <a:rPr lang="en-US" altLang="ja-JP" sz="3200" kern="0" dirty="0">
                          <a:solidFill>
                            <a:srgbClr val="0000FF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/</a:t>
                      </a:r>
                      <a:r>
                        <a:rPr lang="ja-JP" altLang="en-US" sz="3200" kern="0" dirty="0">
                          <a:solidFill>
                            <a:srgbClr val="0000FF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ﾗｲﾝ</a:t>
                      </a:r>
                      <a:endParaRPr lang="ja-JP" sz="3200" kern="100" dirty="0">
                        <a:solidFill>
                          <a:srgbClr val="0000FF"/>
                        </a:solidFill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3600" kern="0">
                          <a:solidFill>
                            <a:srgbClr val="0000FF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同一</a:t>
                      </a:r>
                      <a:endParaRPr lang="ja-JP" sz="3600" kern="100">
                        <a:solidFill>
                          <a:srgbClr val="0000FF"/>
                        </a:solidFill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3600" kern="0"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異なる</a:t>
                      </a:r>
                      <a:endParaRPr lang="ja-JP" sz="3600" kern="100"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3600" kern="0"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異なる</a:t>
                      </a:r>
                      <a:endParaRPr lang="ja-JP" sz="3600" kern="100"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3600" kern="0" dirty="0"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異なる</a:t>
                      </a:r>
                      <a:endParaRPr lang="ja-JP" sz="3600" kern="100" dirty="0"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345150425"/>
                  </a:ext>
                </a:extLst>
              </a:tr>
              <a:tr h="567063">
                <a:tc>
                  <a:txBody>
                    <a:bodyPr/>
                    <a:lstStyle/>
                    <a:p>
                      <a:pPr algn="l"/>
                      <a:r>
                        <a:rPr lang="ja-JP" sz="3600" kern="0">
                          <a:solidFill>
                            <a:srgbClr val="0000FF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製造技術</a:t>
                      </a:r>
                      <a:endParaRPr lang="ja-JP" sz="3600" kern="100">
                        <a:solidFill>
                          <a:srgbClr val="0000FF"/>
                        </a:solidFill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3600" kern="0" dirty="0">
                          <a:solidFill>
                            <a:srgbClr val="0000FF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同一</a:t>
                      </a:r>
                      <a:endParaRPr lang="ja-JP" sz="3600" kern="100" dirty="0">
                        <a:solidFill>
                          <a:srgbClr val="0000FF"/>
                        </a:solidFill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3600" kern="0"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異なる</a:t>
                      </a:r>
                      <a:endParaRPr lang="ja-JP" sz="3600" kern="100"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3600" kern="0"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異なる</a:t>
                      </a:r>
                      <a:endParaRPr lang="ja-JP" sz="3600" kern="100"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3600" kern="0" dirty="0"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異なる</a:t>
                      </a:r>
                      <a:endParaRPr lang="ja-JP" sz="3600" kern="100" dirty="0"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4002443114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B9F76FAD-7FF2-73E5-76EE-34F1E388D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884" y="5517232"/>
            <a:ext cx="800411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3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日本ジェネリック医薬品・バイオシミラー学会</a:t>
            </a:r>
            <a:endParaRPr kumimoji="0" lang="en-US" altLang="ja-JP" sz="3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3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武藤正樹代表</a:t>
            </a:r>
            <a:r>
              <a:rPr kumimoji="0" lang="ja-JP" altLang="en-US" sz="3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理事による　　　　　　　　　　　</a:t>
            </a:r>
            <a:endParaRPr kumimoji="0" lang="en-US" altLang="ja-JP" sz="3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dirty="0">
                <a:ln>
                  <a:noFill/>
                </a:ln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*同一の場合もある</a:t>
            </a:r>
            <a:endParaRPr kumimoji="0" lang="ja-JP" altLang="en-US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62D09A9-0891-BF36-E688-4854384774E9}"/>
              </a:ext>
            </a:extLst>
          </p:cNvPr>
          <p:cNvSpPr txBox="1"/>
          <p:nvPr/>
        </p:nvSpPr>
        <p:spPr>
          <a:xfrm>
            <a:off x="9694812" y="6797878"/>
            <a:ext cx="184731" cy="3693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 anchor="ctr" anchorCtr="1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03E9F72-ADF9-6A70-9445-3B41FA7320D9}"/>
              </a:ext>
            </a:extLst>
          </p:cNvPr>
          <p:cNvSpPr txBox="1"/>
          <p:nvPr/>
        </p:nvSpPr>
        <p:spPr>
          <a:xfrm>
            <a:off x="10240134" y="6334780"/>
            <a:ext cx="1980029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kumimoji="1" lang="en-US" altLang="ja-JP" sz="2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11:49:30</a:t>
            </a:r>
            <a:endParaRPr kumimoji="1" lang="ja-JP" altLang="en-US" sz="2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372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26ADBAD-9840-9A2F-3D99-A8BA932C1E68}"/>
              </a:ext>
            </a:extLst>
          </p:cNvPr>
          <p:cNvSpPr txBox="1"/>
          <p:nvPr/>
        </p:nvSpPr>
        <p:spPr>
          <a:xfrm>
            <a:off x="10240134" y="6334780"/>
            <a:ext cx="1980029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kumimoji="1" lang="en-US" altLang="ja-JP" sz="2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11:50:00</a:t>
            </a:r>
            <a:endParaRPr kumimoji="1" lang="ja-JP" altLang="en-US" sz="2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87AFEB4-7541-18E8-32D7-B16E1752E2B2}"/>
              </a:ext>
            </a:extLst>
          </p:cNvPr>
          <p:cNvSpPr txBox="1">
            <a:spLocks/>
          </p:cNvSpPr>
          <p:nvPr/>
        </p:nvSpPr>
        <p:spPr>
          <a:xfrm>
            <a:off x="85022" y="182461"/>
            <a:ext cx="11892562" cy="26801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defRPr>
            </a:lvl1pPr>
          </a:lstStyle>
          <a:p>
            <a:b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5948BEF-1A3D-9CB3-3810-145931F6F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932" y="719496"/>
            <a:ext cx="8856984" cy="61385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19793FDD-2B5F-4EDC-35EC-0C0A2D926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72" y="116632"/>
            <a:ext cx="11737304" cy="576064"/>
          </a:xfrm>
        </p:spPr>
        <p:txBody>
          <a:bodyPr>
            <a:noAutofit/>
          </a:bodyPr>
          <a:lstStyle/>
          <a:p>
            <a:pPr algn="ctr"/>
            <a:r>
              <a:rPr lang="en-US" altLang="ja-JP" b="0" i="0" u="none" strike="noStrike" baseline="0" dirty="0">
                <a:solidFill>
                  <a:srgbClr val="0000FF"/>
                </a:solidFill>
              </a:rPr>
              <a:t>【</a:t>
            </a:r>
            <a:r>
              <a:rPr lang="ja-JP" altLang="en-US" b="0" i="0" u="none" strike="noStrike" baseline="0" dirty="0">
                <a:solidFill>
                  <a:srgbClr val="0000FF"/>
                </a:solidFill>
              </a:rPr>
              <a:t>方法</a:t>
            </a:r>
            <a:r>
              <a:rPr lang="en-US" altLang="ja-JP" b="0" i="0" u="none" strike="noStrike" baseline="0" dirty="0">
                <a:solidFill>
                  <a:srgbClr val="0000FF"/>
                </a:solidFill>
              </a:rPr>
              <a:t>】AG</a:t>
            </a:r>
            <a:r>
              <a:rPr lang="ja-JP" altLang="en-US" b="0" i="0" u="none" strike="noStrike" baseline="0" dirty="0">
                <a:solidFill>
                  <a:srgbClr val="0000FF"/>
                </a:solidFill>
              </a:rPr>
              <a:t>ｱﾝｹｰﾄ調査</a:t>
            </a:r>
            <a:r>
              <a:rPr lang="en-US" altLang="ja-JP" b="0" i="0" u="none" strike="noStrike" baseline="0" dirty="0">
                <a:solidFill>
                  <a:srgbClr val="0000FF"/>
                </a:solidFill>
              </a:rPr>
              <a:t>/</a:t>
            </a:r>
            <a:r>
              <a:rPr lang="ja-JP" altLang="en-US" b="0" i="0" u="none" strike="noStrike" baseline="0" dirty="0">
                <a:solidFill>
                  <a:srgbClr val="0000FF"/>
                </a:solidFill>
              </a:rPr>
              <a:t>シンポジウム</a:t>
            </a:r>
            <a:br>
              <a:rPr lang="ja-JP" altLang="en-US" b="0" i="0" u="none" strike="noStrike" baseline="0" dirty="0">
                <a:solidFill>
                  <a:srgbClr val="0000FF"/>
                </a:solidFill>
              </a:rPr>
            </a:br>
            <a:br>
              <a:rPr lang="en-US" altLang="ja-JP" b="0" i="0" u="none" strike="noStrike" baseline="0" dirty="0">
                <a:latin typeface="MS-Gothic"/>
              </a:rPr>
            </a:br>
            <a:endParaRPr kumimoji="1" lang="ja-JP" altLang="en-US" dirty="0">
              <a:solidFill>
                <a:srgbClr val="0000FF"/>
              </a:solidFill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DC3DF5EF-40F5-48FD-5E43-EA1A532D8638}"/>
              </a:ext>
            </a:extLst>
          </p:cNvPr>
          <p:cNvGrpSpPr/>
          <p:nvPr/>
        </p:nvGrpSpPr>
        <p:grpSpPr>
          <a:xfrm>
            <a:off x="-2617" y="1412776"/>
            <a:ext cx="11983813" cy="4104456"/>
            <a:chOff x="-2617" y="1412776"/>
            <a:chExt cx="11983813" cy="410445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7E77E48D-DCC5-5B7C-ECB6-5429AD35BA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617" y="1412776"/>
              <a:ext cx="11983813" cy="4104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四角形: 角を丸くする 4">
              <a:extLst>
                <a:ext uri="{FF2B5EF4-FFF2-40B4-BE49-F238E27FC236}">
                  <a16:creationId xmlns:a16="http://schemas.microsoft.com/office/drawing/2014/main" id="{1B648FCE-527C-9E7D-0513-1D9EEA5C4E9E}"/>
                </a:ext>
              </a:extLst>
            </p:cNvPr>
            <p:cNvSpPr/>
            <p:nvPr/>
          </p:nvSpPr>
          <p:spPr>
            <a:xfrm>
              <a:off x="621804" y="4620286"/>
              <a:ext cx="1266658" cy="500583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厚労省</a:t>
              </a:r>
            </a:p>
          </p:txBody>
        </p:sp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B17623D1-7D8D-D12C-D348-525FC3E43B2C}"/>
                </a:ext>
              </a:extLst>
            </p:cNvPr>
            <p:cNvSpPr/>
            <p:nvPr/>
          </p:nvSpPr>
          <p:spPr>
            <a:xfrm>
              <a:off x="2252904" y="2600909"/>
              <a:ext cx="2117333" cy="828092"/>
            </a:xfrm>
            <a:prstGeom prst="roundRect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TW" altLang="en-US" sz="2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公益財団法人</a:t>
              </a:r>
              <a:endParaRPr kumimoji="1" lang="en-US" altLang="zh-TW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 algn="ctr"/>
              <a:r>
                <a:rPr kumimoji="1" lang="ja-JP" altLang="en-US" sz="2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薬学</a:t>
              </a:r>
              <a:r>
                <a:rPr kumimoji="1" lang="zh-TW" altLang="en-US" sz="2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研究所</a:t>
              </a:r>
              <a:endPara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4B0ADAE0-20FE-E60E-A8B6-03BD4D1D748D}"/>
                </a:ext>
              </a:extLst>
            </p:cNvPr>
            <p:cNvSpPr/>
            <p:nvPr/>
          </p:nvSpPr>
          <p:spPr>
            <a:xfrm>
              <a:off x="4428888" y="2600908"/>
              <a:ext cx="2252965" cy="828092"/>
            </a:xfrm>
            <a:prstGeom prst="roundRect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sz="2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AG</a:t>
              </a:r>
              <a:r>
                <a:rPr kumimoji="1" lang="ja-JP" altLang="en-US" sz="2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に取り組む</a:t>
              </a:r>
              <a:endParaRPr kumimoji="1" lang="en-US" altLang="zh-TW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 algn="ctr"/>
              <a:r>
                <a:rPr kumimoji="1" lang="en-US" altLang="zh-TW" sz="2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GE</a:t>
              </a:r>
              <a:r>
                <a:rPr kumimoji="1" lang="ja-JP" altLang="en-US" sz="2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会社</a:t>
              </a:r>
            </a:p>
          </p:txBody>
        </p:sp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6B1D16AD-BAC6-2E73-8F35-2E2EBAC946CD}"/>
                </a:ext>
              </a:extLst>
            </p:cNvPr>
            <p:cNvSpPr/>
            <p:nvPr/>
          </p:nvSpPr>
          <p:spPr>
            <a:xfrm>
              <a:off x="5878388" y="4620286"/>
              <a:ext cx="3284088" cy="8280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AG</a:t>
              </a:r>
              <a:r>
                <a:rPr kumimoji="1" lang="ja-JP" altLang="en-US" sz="2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を一切販売しない</a:t>
              </a:r>
              <a:endPara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 algn="ctr"/>
              <a:r>
                <a:rPr kumimoji="1" lang="en-US" altLang="ja-JP" sz="2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GE</a:t>
              </a:r>
              <a:r>
                <a:rPr kumimoji="1" lang="ja-JP" altLang="en-US" sz="2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会社</a:t>
              </a:r>
            </a:p>
          </p:txBody>
        </p:sp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F482FDB3-F678-70B4-10FC-822BF1EDD819}"/>
                </a:ext>
              </a:extLst>
            </p:cNvPr>
            <p:cNvSpPr/>
            <p:nvPr/>
          </p:nvSpPr>
          <p:spPr>
            <a:xfrm>
              <a:off x="8758621" y="2600908"/>
              <a:ext cx="3047090" cy="828092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TW" altLang="en-US" sz="2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全国薬害被害者団体連絡協議会代表</a:t>
              </a:r>
              <a:endPara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7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7AFEB4-7541-18E8-32D7-B16E1752E2B2}"/>
              </a:ext>
            </a:extLst>
          </p:cNvPr>
          <p:cNvSpPr txBox="1">
            <a:spLocks/>
          </p:cNvSpPr>
          <p:nvPr/>
        </p:nvSpPr>
        <p:spPr>
          <a:xfrm>
            <a:off x="85022" y="182461"/>
            <a:ext cx="11892562" cy="26801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defRPr>
            </a:lvl1pPr>
          </a:lstStyle>
          <a:p>
            <a:b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B832288-ED91-C3CB-BF34-285EE189CBE7}"/>
              </a:ext>
            </a:extLst>
          </p:cNvPr>
          <p:cNvGrpSpPr/>
          <p:nvPr/>
        </p:nvGrpSpPr>
        <p:grpSpPr>
          <a:xfrm>
            <a:off x="1748216" y="723000"/>
            <a:ext cx="8692392" cy="6099475"/>
            <a:chOff x="317801" y="0"/>
            <a:chExt cx="9773370" cy="6858000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A53D3602-FB1E-962F-E221-32D249188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7801" y="0"/>
              <a:ext cx="4874104" cy="6858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0C44F3F4-A671-1546-CBB0-24AF8DC9A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07876" y="0"/>
              <a:ext cx="4883295" cy="6858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3" name="タイトル 1">
            <a:extLst>
              <a:ext uri="{FF2B5EF4-FFF2-40B4-BE49-F238E27FC236}">
                <a16:creationId xmlns:a16="http://schemas.microsoft.com/office/drawing/2014/main" id="{19793FDD-2B5F-4EDC-35EC-0C0A2D926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72" y="116632"/>
            <a:ext cx="11737304" cy="576064"/>
          </a:xfrm>
        </p:spPr>
        <p:txBody>
          <a:bodyPr>
            <a:noAutofit/>
          </a:bodyPr>
          <a:lstStyle/>
          <a:p>
            <a:pPr algn="ctr"/>
            <a:r>
              <a:rPr lang="en-US" altLang="ja-JP" b="0" i="0" u="none" strike="noStrike" baseline="0" dirty="0">
                <a:solidFill>
                  <a:srgbClr val="0000FF"/>
                </a:solidFill>
              </a:rPr>
              <a:t>【</a:t>
            </a:r>
            <a:r>
              <a:rPr lang="ja-JP" altLang="en-US" b="0" i="0" u="none" strike="noStrike" baseline="0" dirty="0">
                <a:solidFill>
                  <a:srgbClr val="0000FF"/>
                </a:solidFill>
              </a:rPr>
              <a:t>方法</a:t>
            </a:r>
            <a:r>
              <a:rPr lang="en-US" altLang="ja-JP" b="0" i="0" u="none" strike="noStrike" baseline="0" dirty="0">
                <a:solidFill>
                  <a:srgbClr val="0000FF"/>
                </a:solidFill>
              </a:rPr>
              <a:t>】</a:t>
            </a:r>
            <a:r>
              <a:rPr lang="ja-JP" altLang="en-US" dirty="0">
                <a:solidFill>
                  <a:srgbClr val="0000FF"/>
                </a:solidFill>
              </a:rPr>
              <a:t>機関誌投稿</a:t>
            </a:r>
            <a:r>
              <a:rPr lang="en-US" altLang="ja-JP" dirty="0">
                <a:solidFill>
                  <a:srgbClr val="0000FF"/>
                </a:solidFill>
              </a:rPr>
              <a:t>/</a:t>
            </a:r>
            <a:r>
              <a:rPr lang="ja-JP" altLang="en-US" dirty="0">
                <a:solidFill>
                  <a:srgbClr val="0000FF"/>
                </a:solidFill>
              </a:rPr>
              <a:t>ＨＰ特設ページ</a:t>
            </a:r>
            <a:br>
              <a:rPr lang="ja-JP" altLang="en-US" b="0" i="0" u="none" strike="noStrike" baseline="0" dirty="0">
                <a:solidFill>
                  <a:srgbClr val="0000FF"/>
                </a:solidFill>
              </a:rPr>
            </a:br>
            <a:br>
              <a:rPr lang="en-US" altLang="ja-JP" b="0" i="0" u="none" strike="noStrike" baseline="0" dirty="0">
                <a:latin typeface="MS-Gothic"/>
              </a:rPr>
            </a:br>
            <a:endParaRPr kumimoji="1" lang="ja-JP" altLang="en-US" dirty="0">
              <a:solidFill>
                <a:srgbClr val="0000FF"/>
              </a:solidFill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7DB9E54B-B415-7253-BC65-405F70B68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363" y="723000"/>
            <a:ext cx="11220122" cy="6085490"/>
          </a:xfrm>
          <a:prstGeom prst="rect">
            <a:avLst/>
          </a:prstGeom>
        </p:spPr>
      </p:pic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3834494F-F07F-E2AA-D927-EC057AFD5B7B}"/>
              </a:ext>
            </a:extLst>
          </p:cNvPr>
          <p:cNvGrpSpPr/>
          <p:nvPr/>
        </p:nvGrpSpPr>
        <p:grpSpPr>
          <a:xfrm>
            <a:off x="-18939" y="690687"/>
            <a:ext cx="12132499" cy="6049965"/>
            <a:chOff x="105221" y="664531"/>
            <a:chExt cx="12286204" cy="6126611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3A2A59CE-AC6C-1CEC-EE78-BC21E5FB1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221" y="671142"/>
              <a:ext cx="4542462" cy="6120000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728E0F9A-D9E2-CCE1-6E2E-8F1E475AC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47683" y="664531"/>
              <a:ext cx="3878766" cy="6120000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AAC09892-89DC-C87F-A0DF-2880744F3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18199" y="671142"/>
              <a:ext cx="3873226" cy="6120000"/>
            </a:xfrm>
            <a:prstGeom prst="rect">
              <a:avLst/>
            </a:prstGeom>
          </p:spPr>
        </p:pic>
      </p:grpSp>
      <p:sp>
        <p:nvSpPr>
          <p:cNvPr id="25" name="タイトル 1">
            <a:extLst>
              <a:ext uri="{FF2B5EF4-FFF2-40B4-BE49-F238E27FC236}">
                <a16:creationId xmlns:a16="http://schemas.microsoft.com/office/drawing/2014/main" id="{303744A7-DBC4-BDA9-1679-6BBEA7EBF2DD}"/>
              </a:ext>
            </a:extLst>
          </p:cNvPr>
          <p:cNvSpPr txBox="1">
            <a:spLocks/>
          </p:cNvSpPr>
          <p:nvPr/>
        </p:nvSpPr>
        <p:spPr>
          <a:xfrm>
            <a:off x="477788" y="2420888"/>
            <a:ext cx="11593287" cy="17281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rgbClr val="00B05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defRPr>
            </a:lvl1pPr>
          </a:lstStyle>
          <a:p>
            <a:r>
              <a:rPr lang="en-US" altLang="ja-JP" sz="6000" dirty="0"/>
              <a:t>AG</a:t>
            </a:r>
            <a:r>
              <a:rPr lang="ja-JP" altLang="en-US" sz="6000" dirty="0"/>
              <a:t>を処方するためには</a:t>
            </a:r>
            <a:r>
              <a:rPr lang="en-US" altLang="ja-JP" sz="6000" dirty="0"/>
              <a:t>,</a:t>
            </a:r>
            <a:br>
              <a:rPr lang="en-US" altLang="ja-JP" sz="6000" dirty="0"/>
            </a:br>
            <a:r>
              <a:rPr lang="en-US" altLang="ja-JP" sz="6000" dirty="0"/>
              <a:t>AG</a:t>
            </a:r>
            <a:r>
              <a:rPr lang="ja-JP" altLang="en-US" sz="6000" dirty="0"/>
              <a:t>のある薬剤を覚えることが必須</a:t>
            </a:r>
            <a:r>
              <a:rPr lang="en-US" altLang="ja-JP" sz="6000" dirty="0"/>
              <a:t>!</a:t>
            </a:r>
            <a:endParaRPr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10123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57F257E2-BFFE-42F4-8410-3F8AAC7CB0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2074234"/>
              </p:ext>
            </p:extLst>
          </p:nvPr>
        </p:nvGraphicFramePr>
        <p:xfrm>
          <a:off x="1" y="0"/>
          <a:ext cx="12188824" cy="6982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タイトル 3">
            <a:extLst>
              <a:ext uri="{FF2B5EF4-FFF2-40B4-BE49-F238E27FC236}">
                <a16:creationId xmlns:a16="http://schemas.microsoft.com/office/drawing/2014/main" id="{870793A1-8F32-C670-5D2A-446BFCCC09F7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0C25C9D6-0980-1764-AA86-5A33F2230280}"/>
              </a:ext>
            </a:extLst>
          </p:cNvPr>
          <p:cNvSpPr txBox="1">
            <a:spLocks/>
          </p:cNvSpPr>
          <p:nvPr/>
        </p:nvSpPr>
        <p:spPr>
          <a:xfrm>
            <a:off x="333772" y="116632"/>
            <a:ext cx="1173730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rgbClr val="00B05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defRPr>
            </a:lvl1pPr>
          </a:lstStyle>
          <a:p>
            <a:pPr algn="ctr"/>
            <a:r>
              <a:rPr lang="en-US" altLang="ja-JP" dirty="0">
                <a:solidFill>
                  <a:srgbClr val="0000FF"/>
                </a:solidFill>
              </a:rPr>
              <a:t>【</a:t>
            </a:r>
            <a:r>
              <a:rPr lang="ja-JP" altLang="en-US" dirty="0">
                <a:solidFill>
                  <a:srgbClr val="0000FF"/>
                </a:solidFill>
              </a:rPr>
              <a:t>方法</a:t>
            </a:r>
            <a:r>
              <a:rPr lang="en-US" altLang="ja-JP" dirty="0">
                <a:solidFill>
                  <a:srgbClr val="0000FF"/>
                </a:solidFill>
              </a:rPr>
              <a:t>】【</a:t>
            </a:r>
            <a:r>
              <a:rPr lang="ja-JP" altLang="en-US" dirty="0">
                <a:solidFill>
                  <a:srgbClr val="0000FF"/>
                </a:solidFill>
              </a:rPr>
              <a:t>結果</a:t>
            </a:r>
            <a:r>
              <a:rPr lang="en-US" altLang="ja-JP" dirty="0">
                <a:solidFill>
                  <a:srgbClr val="0000FF"/>
                </a:solidFill>
              </a:rPr>
              <a:t>】AG</a:t>
            </a:r>
            <a:r>
              <a:rPr lang="ja-JP" altLang="en-US" dirty="0">
                <a:solidFill>
                  <a:srgbClr val="0000FF"/>
                </a:solidFill>
              </a:rPr>
              <a:t>ｱﾝｹｰﾄ調査　質問と結果</a:t>
            </a:r>
            <a:br>
              <a:rPr lang="ja-JP" altLang="en-US" dirty="0">
                <a:solidFill>
                  <a:srgbClr val="0000FF"/>
                </a:solidFill>
              </a:rPr>
            </a:br>
            <a:br>
              <a:rPr lang="en-US" altLang="ja-JP" dirty="0">
                <a:latin typeface="MS-Gothic"/>
              </a:rPr>
            </a:br>
            <a:endParaRPr lang="ja-JP" altLang="en-US" dirty="0">
              <a:solidFill>
                <a:srgbClr val="0000FF"/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5481A05-70A5-1192-E6FF-4B060E5F0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5641" y="928560"/>
            <a:ext cx="2125435" cy="103453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1BDF4C1-F995-7F78-3D4D-FBE94BD05F25}"/>
              </a:ext>
            </a:extLst>
          </p:cNvPr>
          <p:cNvSpPr txBox="1"/>
          <p:nvPr/>
        </p:nvSpPr>
        <p:spPr>
          <a:xfrm>
            <a:off x="10240134" y="6334780"/>
            <a:ext cx="1980029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kumimoji="1" lang="en-US" altLang="ja-JP" sz="2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11:51:00</a:t>
            </a:r>
            <a:endParaRPr kumimoji="1" lang="ja-JP" altLang="en-US" sz="2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836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グラフ 2">
            <a:extLst>
              <a:ext uri="{FF2B5EF4-FFF2-40B4-BE49-F238E27FC236}">
                <a16:creationId xmlns:a16="http://schemas.microsoft.com/office/drawing/2014/main" id="{1C0D05DA-1A2E-487C-B5D4-4B29D45014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7937566"/>
              </p:ext>
            </p:extLst>
          </p:nvPr>
        </p:nvGraphicFramePr>
        <p:xfrm>
          <a:off x="261763" y="0"/>
          <a:ext cx="1192706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42D30A9-9EEB-097C-58FC-A174F906962D}"/>
              </a:ext>
            </a:extLst>
          </p:cNvPr>
          <p:cNvSpPr txBox="1"/>
          <p:nvPr/>
        </p:nvSpPr>
        <p:spPr>
          <a:xfrm>
            <a:off x="549796" y="3717032"/>
            <a:ext cx="671979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2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73</a:t>
            </a:r>
            <a:endParaRPr lang="ja-JP" altLang="en-US" sz="3200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テキスト ボックス 1">
            <a:extLst>
              <a:ext uri="{FF2B5EF4-FFF2-40B4-BE49-F238E27FC236}">
                <a16:creationId xmlns:a16="http://schemas.microsoft.com/office/drawing/2014/main" id="{333A2823-CEBA-EAEF-C920-4F726AFAED8E}"/>
              </a:ext>
            </a:extLst>
          </p:cNvPr>
          <p:cNvSpPr txBox="1"/>
          <p:nvPr/>
        </p:nvSpPr>
        <p:spPr>
          <a:xfrm>
            <a:off x="2205980" y="3717032"/>
            <a:ext cx="915635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2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184</a:t>
            </a:r>
            <a:endParaRPr lang="ja-JP" altLang="en-US" sz="3200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テキスト ボックス 1">
            <a:extLst>
              <a:ext uri="{FF2B5EF4-FFF2-40B4-BE49-F238E27FC236}">
                <a16:creationId xmlns:a16="http://schemas.microsoft.com/office/drawing/2014/main" id="{917B7144-D4D8-1955-E558-0E23F8129BC8}"/>
              </a:ext>
            </a:extLst>
          </p:cNvPr>
          <p:cNvSpPr txBox="1"/>
          <p:nvPr/>
        </p:nvSpPr>
        <p:spPr>
          <a:xfrm>
            <a:off x="5273943" y="3717032"/>
            <a:ext cx="915635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2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235</a:t>
            </a:r>
            <a:endParaRPr lang="ja-JP" altLang="en-US" sz="3200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テキスト ボックス 1">
            <a:extLst>
              <a:ext uri="{FF2B5EF4-FFF2-40B4-BE49-F238E27FC236}">
                <a16:creationId xmlns:a16="http://schemas.microsoft.com/office/drawing/2014/main" id="{7BD94B2D-7180-07B5-4FCE-FB7F7A54109E}"/>
              </a:ext>
            </a:extLst>
          </p:cNvPr>
          <p:cNvSpPr txBox="1"/>
          <p:nvPr/>
        </p:nvSpPr>
        <p:spPr>
          <a:xfrm>
            <a:off x="9099394" y="3717032"/>
            <a:ext cx="915635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2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308</a:t>
            </a:r>
            <a:endParaRPr lang="ja-JP" altLang="en-US" sz="3200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92BBE3B-B14E-59D8-E416-AB5D81C349CE}"/>
              </a:ext>
            </a:extLst>
          </p:cNvPr>
          <p:cNvSpPr txBox="1"/>
          <p:nvPr/>
        </p:nvSpPr>
        <p:spPr>
          <a:xfrm>
            <a:off x="671624" y="1494121"/>
            <a:ext cx="428322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2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9</a:t>
            </a:r>
            <a:endParaRPr lang="ja-JP" altLang="en-US" sz="3200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A82E517-2FAF-1FEE-FCE1-2BF10066A294}"/>
              </a:ext>
            </a:extLst>
          </p:cNvPr>
          <p:cNvSpPr txBox="1"/>
          <p:nvPr/>
        </p:nvSpPr>
        <p:spPr>
          <a:xfrm>
            <a:off x="10240134" y="6334780"/>
            <a:ext cx="1980029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kumimoji="1" lang="en-US" altLang="ja-JP" sz="2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11:51:30</a:t>
            </a:r>
            <a:endParaRPr kumimoji="1" lang="ja-JP" altLang="en-US" sz="2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823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テキスト&#10;&#10;自動的に生成された説明">
            <a:extLst>
              <a:ext uri="{FF2B5EF4-FFF2-40B4-BE49-F238E27FC236}">
                <a16:creationId xmlns:a16="http://schemas.microsoft.com/office/drawing/2014/main" id="{C3615FCA-2192-5298-D92B-3671F8CDE3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" t="5836" r="14202" b="485"/>
          <a:stretch/>
        </p:blipFill>
        <p:spPr>
          <a:xfrm>
            <a:off x="2152406" y="6022"/>
            <a:ext cx="7884011" cy="683841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8255494-24BC-DC4E-8FD2-B528CC800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4388" y="-17011"/>
            <a:ext cx="4874701" cy="6858000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56FC18D-E680-ADB4-830C-DBE29C8F661B}"/>
              </a:ext>
            </a:extLst>
          </p:cNvPr>
          <p:cNvSpPr/>
          <p:nvPr/>
        </p:nvSpPr>
        <p:spPr>
          <a:xfrm>
            <a:off x="9190756" y="3789041"/>
            <a:ext cx="1800200" cy="648072"/>
          </a:xfrm>
          <a:prstGeom prst="roundRect">
            <a:avLst/>
          </a:prstGeom>
          <a:noFill/>
          <a:ln w="76200"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115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17726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8FDA96D4-B0D0-4BC3-B115-2F993B61F5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8260914"/>
              </p:ext>
            </p:extLst>
          </p:nvPr>
        </p:nvGraphicFramePr>
        <p:xfrm>
          <a:off x="1" y="116632"/>
          <a:ext cx="12188824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107E63-DA4A-FCDF-D580-7012B30E0582}"/>
              </a:ext>
            </a:extLst>
          </p:cNvPr>
          <p:cNvSpPr txBox="1"/>
          <p:nvPr/>
        </p:nvSpPr>
        <p:spPr>
          <a:xfrm>
            <a:off x="390565" y="3645025"/>
            <a:ext cx="671979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2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84</a:t>
            </a:r>
            <a:endParaRPr lang="ja-JP" altLang="en-US" sz="3200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テキスト ボックス 1">
            <a:extLst>
              <a:ext uri="{FF2B5EF4-FFF2-40B4-BE49-F238E27FC236}">
                <a16:creationId xmlns:a16="http://schemas.microsoft.com/office/drawing/2014/main" id="{C82DA4A6-C3A1-06CA-7FA7-62CBC69F397A}"/>
              </a:ext>
            </a:extLst>
          </p:cNvPr>
          <p:cNvSpPr txBox="1"/>
          <p:nvPr/>
        </p:nvSpPr>
        <p:spPr>
          <a:xfrm>
            <a:off x="5727443" y="3645025"/>
            <a:ext cx="915635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2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660</a:t>
            </a:r>
            <a:endParaRPr lang="ja-JP" altLang="en-US" sz="3200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テキスト ボックス 1">
            <a:extLst>
              <a:ext uri="{FF2B5EF4-FFF2-40B4-BE49-F238E27FC236}">
                <a16:creationId xmlns:a16="http://schemas.microsoft.com/office/drawing/2014/main" id="{DCF0BC30-20B5-4AAE-B4D2-C6EBE2ED5D84}"/>
              </a:ext>
            </a:extLst>
          </p:cNvPr>
          <p:cNvSpPr txBox="1"/>
          <p:nvPr/>
        </p:nvSpPr>
        <p:spPr>
          <a:xfrm>
            <a:off x="11206980" y="3645025"/>
            <a:ext cx="671979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2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69</a:t>
            </a:r>
            <a:endParaRPr lang="ja-JP" altLang="en-US" sz="3200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B16FD12-7A9E-1D65-3560-1F19815F3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291"/>
            <a:ext cx="12188825" cy="671141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1194C95-D96B-BA01-71C8-6289E272314A}"/>
              </a:ext>
            </a:extLst>
          </p:cNvPr>
          <p:cNvSpPr txBox="1"/>
          <p:nvPr/>
        </p:nvSpPr>
        <p:spPr>
          <a:xfrm>
            <a:off x="10240134" y="6334780"/>
            <a:ext cx="1980029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kumimoji="1" lang="en-US" altLang="ja-JP" sz="2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11:52:30</a:t>
            </a:r>
            <a:endParaRPr kumimoji="1" lang="ja-JP" altLang="en-US" sz="2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313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医薬向けデザイン テンプレー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459304_TF03460537.potx" id="{3BDA8CF5-CD47-4475-BFC3-38AFB84AB6C8}" vid="{FB7041D2-4CE4-4DF0-9BF6-67D1BC53E4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3334</TotalTime>
  <Words>1300</Words>
  <Application>Microsoft Office PowerPoint</Application>
  <PresentationFormat>ユーザー設定</PresentationFormat>
  <Paragraphs>212</Paragraphs>
  <Slides>16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5" baseType="lpstr">
      <vt:lpstr>Meiryo UI</vt:lpstr>
      <vt:lpstr>MS-Gothic</vt:lpstr>
      <vt:lpstr>UD デジタル 教科書体 N-B</vt:lpstr>
      <vt:lpstr>UD デジタル 教科書体 NK-B</vt:lpstr>
      <vt:lpstr>Arial</vt:lpstr>
      <vt:lpstr>Arial Rounded MT Bold</vt:lpstr>
      <vt:lpstr>Calibri</vt:lpstr>
      <vt:lpstr>Euphemia</vt:lpstr>
      <vt:lpstr>医薬向けデザイン テンプレート</vt:lpstr>
      <vt:lpstr>３A=安全・安心・安価の オーソライズド・ジェネリック=AG 　　　　　　　　　　　の周知に向けた取り組み</vt:lpstr>
      <vt:lpstr>【目的】 </vt:lpstr>
      <vt:lpstr>PowerPoint プレゼンテーション</vt:lpstr>
      <vt:lpstr>【方法】AGｱﾝｹｰﾄ調査/シンポジウム  </vt:lpstr>
      <vt:lpstr>【方法】機関誌投稿/ＨＰ特設ページ 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１９９９年 東京女子医大循環器小児外科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ジェネリックシンポジウム</dc:title>
  <dc:creator>佐藤 一樹</dc:creator>
  <cp:lastModifiedBy>長尾真知子</cp:lastModifiedBy>
  <cp:revision>19</cp:revision>
  <dcterms:created xsi:type="dcterms:W3CDTF">2022-10-13T00:15:41Z</dcterms:created>
  <dcterms:modified xsi:type="dcterms:W3CDTF">2023-09-25T01:06:50Z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