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59" r:id="rId5"/>
    <p:sldId id="260" r:id="rId6"/>
    <p:sldId id="261" r:id="rId7"/>
    <p:sldId id="270" r:id="rId8"/>
    <p:sldId id="271" r:id="rId9"/>
    <p:sldId id="272" r:id="rId10"/>
    <p:sldId id="273" r:id="rId11"/>
    <p:sldId id="274" r:id="rId12"/>
    <p:sldId id="275" r:id="rId13"/>
    <p:sldId id="268" r:id="rId14"/>
    <p:sldId id="269" r:id="rId15"/>
  </p:sldIdLst>
  <p:sldSz cx="9144000" cy="6858000" type="screen4x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71277" autoAdjust="0"/>
  </p:normalViewPr>
  <p:slideViewPr>
    <p:cSldViewPr snapToGrid="0" showGuides="1">
      <p:cViewPr varScale="1">
        <p:scale>
          <a:sx n="81" d="100"/>
          <a:sy n="81" d="100"/>
        </p:scale>
        <p:origin x="2406" y="78"/>
      </p:cViewPr>
      <p:guideLst>
        <p:guide orient="horz" pos="2183"/>
        <p:guide pos="2880"/>
      </p:guideLst>
    </p:cSldViewPr>
  </p:slideViewPr>
  <p:notesTextViewPr>
    <p:cViewPr>
      <p:scale>
        <a:sx n="1" d="1"/>
        <a:sy n="1" d="1"/>
      </p:scale>
      <p:origin x="0" y="0"/>
    </p:cViewPr>
  </p:notesTextViewPr>
  <p:sorterViewPr>
    <p:cViewPr>
      <p:scale>
        <a:sx n="135" d="100"/>
        <a:sy n="135" d="100"/>
      </p:scale>
      <p:origin x="0" y="-59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2116" cy="498072"/>
          </a:xfrm>
          <a:prstGeom prst="rect">
            <a:avLst/>
          </a:prstGeom>
        </p:spPr>
        <p:txBody>
          <a:bodyPr vert="horz" lIns="90891" tIns="45446" rIns="90891" bIns="4544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303" y="0"/>
            <a:ext cx="2972116" cy="498072"/>
          </a:xfrm>
          <a:prstGeom prst="rect">
            <a:avLst/>
          </a:prstGeom>
        </p:spPr>
        <p:txBody>
          <a:bodyPr vert="horz" lIns="90891" tIns="45446" rIns="90891" bIns="45446" rtlCol="0"/>
          <a:lstStyle>
            <a:lvl1pPr algn="r">
              <a:defRPr sz="1200"/>
            </a:lvl1pPr>
          </a:lstStyle>
          <a:p>
            <a:fld id="{2DF8570B-7992-480D-8144-5C75291215ED}" type="datetimeFigureOut">
              <a:rPr kumimoji="1" lang="ja-JP" altLang="en-US" smtClean="0"/>
              <a:t>2023/9/22</a:t>
            </a:fld>
            <a:endParaRPr kumimoji="1" lang="ja-JP" altLang="en-US"/>
          </a:p>
        </p:txBody>
      </p:sp>
      <p:sp>
        <p:nvSpPr>
          <p:cNvPr id="4" name="スライド イメージ プレースホルダー 3"/>
          <p:cNvSpPr>
            <a:spLocks noGrp="1" noRot="1" noChangeAspect="1"/>
          </p:cNvSpPr>
          <p:nvPr>
            <p:ph type="sldImg" idx="2"/>
          </p:nvPr>
        </p:nvSpPr>
        <p:spPr>
          <a:xfrm>
            <a:off x="1192213" y="1243013"/>
            <a:ext cx="4473575" cy="3355975"/>
          </a:xfrm>
          <a:prstGeom prst="rect">
            <a:avLst/>
          </a:prstGeom>
          <a:noFill/>
          <a:ln w="12700">
            <a:solidFill>
              <a:prstClr val="black"/>
            </a:solidFill>
          </a:ln>
        </p:spPr>
        <p:txBody>
          <a:bodyPr vert="horz" lIns="90891" tIns="45446" rIns="90891" bIns="45446" rtlCol="0" anchor="ctr"/>
          <a:lstStyle/>
          <a:p>
            <a:endParaRPr lang="ja-JP" altLang="en-US"/>
          </a:p>
        </p:txBody>
      </p:sp>
      <p:sp>
        <p:nvSpPr>
          <p:cNvPr id="5" name="ノート プレースホルダー 4"/>
          <p:cNvSpPr>
            <a:spLocks noGrp="1"/>
          </p:cNvSpPr>
          <p:nvPr>
            <p:ph type="body" sz="quarter" idx="3"/>
          </p:nvPr>
        </p:nvSpPr>
        <p:spPr>
          <a:xfrm>
            <a:off x="686116" y="4786855"/>
            <a:ext cx="5485768" cy="3915228"/>
          </a:xfrm>
          <a:prstGeom prst="rect">
            <a:avLst/>
          </a:prstGeom>
        </p:spPr>
        <p:txBody>
          <a:bodyPr vert="horz" lIns="90891" tIns="45446" rIns="90891" bIns="4544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7616"/>
            <a:ext cx="2972116" cy="498072"/>
          </a:xfrm>
          <a:prstGeom prst="rect">
            <a:avLst/>
          </a:prstGeom>
        </p:spPr>
        <p:txBody>
          <a:bodyPr vert="horz" lIns="90891" tIns="45446" rIns="90891" bIns="4544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303" y="9447616"/>
            <a:ext cx="2972116" cy="498072"/>
          </a:xfrm>
          <a:prstGeom prst="rect">
            <a:avLst/>
          </a:prstGeom>
        </p:spPr>
        <p:txBody>
          <a:bodyPr vert="horz" lIns="90891" tIns="45446" rIns="90891" bIns="45446" rtlCol="0" anchor="b"/>
          <a:lstStyle>
            <a:lvl1pPr algn="r">
              <a:defRPr sz="1200"/>
            </a:lvl1pPr>
          </a:lstStyle>
          <a:p>
            <a:fld id="{161A2B99-9F3B-4579-8802-5BB2655F9196}" type="slidenum">
              <a:rPr kumimoji="1" lang="ja-JP" altLang="en-US" smtClean="0"/>
              <a:t>‹#›</a:t>
            </a:fld>
            <a:endParaRPr kumimoji="1" lang="ja-JP" altLang="en-US"/>
          </a:p>
        </p:txBody>
      </p:sp>
    </p:spTree>
    <p:extLst>
      <p:ext uri="{BB962C8B-B14F-4D97-AF65-F5344CB8AC3E}">
        <p14:creationId xmlns:p14="http://schemas.microsoft.com/office/powerpoint/2010/main" val="16370576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1</a:t>
            </a:fld>
            <a:endParaRPr kumimoji="1" lang="ja-JP" altLang="en-US"/>
          </a:p>
        </p:txBody>
      </p:sp>
    </p:spTree>
    <p:extLst>
      <p:ext uri="{BB962C8B-B14F-4D97-AF65-F5344CB8AC3E}">
        <p14:creationId xmlns:p14="http://schemas.microsoft.com/office/powerpoint/2010/main" val="2923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9. 4</a:t>
            </a:r>
            <a:r>
              <a:rPr kumimoji="1" lang="ja-JP" altLang="en-US" dirty="0"/>
              <a:t>週間目</a:t>
            </a:r>
            <a:endParaRPr kumimoji="1" lang="en-US" altLang="ja-JP" dirty="0"/>
          </a:p>
          <a:p>
            <a:endParaRPr kumimoji="1" lang="en-US" altLang="ja-JP" dirty="0"/>
          </a:p>
          <a:p>
            <a:r>
              <a:rPr kumimoji="1" lang="ja-JP" altLang="en-US" dirty="0"/>
              <a:t>歯科サイドでケア中、サクションチューブの先を咬み込みトップ部分を</a:t>
            </a:r>
            <a:endParaRPr kumimoji="1" lang="en-US" altLang="ja-JP" dirty="0"/>
          </a:p>
          <a:p>
            <a:endParaRPr kumimoji="1" lang="ja-JP" altLang="en-US" dirty="0"/>
          </a:p>
          <a:p>
            <a:r>
              <a:rPr kumimoji="1" lang="ja-JP" altLang="en-US" dirty="0"/>
              <a:t>　飲み込んでしまい　</a:t>
            </a:r>
            <a:endParaRPr kumimoji="1" lang="en-US" altLang="ja-JP" dirty="0"/>
          </a:p>
          <a:p>
            <a:endParaRPr kumimoji="1" lang="en-US" altLang="ja-JP" dirty="0"/>
          </a:p>
          <a:p>
            <a:r>
              <a:rPr kumimoji="1" lang="ja-JP" altLang="en-US" dirty="0">
                <a:solidFill>
                  <a:srgbClr val="FF0000"/>
                </a:solidFill>
              </a:rPr>
              <a:t>●</a:t>
            </a:r>
            <a:r>
              <a:rPr kumimoji="1" lang="ja-JP" altLang="en-US" dirty="0"/>
              <a:t>看護師に声かけ</a:t>
            </a:r>
            <a:r>
              <a:rPr kumimoji="1" lang="en-US" altLang="ja-JP" dirty="0"/>
              <a:t>,</a:t>
            </a:r>
            <a:r>
              <a:rPr kumimoji="1" lang="ja-JP" altLang="en-US" dirty="0"/>
              <a:t>痰の吸引を行ってもらった。</a:t>
            </a:r>
            <a:endParaRPr kumimoji="1" lang="en-US" altLang="ja-JP" dirty="0"/>
          </a:p>
          <a:p>
            <a:endParaRPr kumimoji="1" lang="ja-JP" altLang="en-US" dirty="0"/>
          </a:p>
          <a:p>
            <a:r>
              <a:rPr kumimoji="1" lang="ja-JP" altLang="en-US" dirty="0">
                <a:solidFill>
                  <a:srgbClr val="FF0000"/>
                </a:solidFill>
              </a:rPr>
              <a:t>●</a:t>
            </a:r>
            <a:r>
              <a:rPr kumimoji="1" lang="ja-JP" altLang="en-US" dirty="0"/>
              <a:t>咳　ムセなし、翌日発熱なしで今のところ問題ないとのこと　</a:t>
            </a:r>
            <a:endParaRPr kumimoji="1" lang="en-US" altLang="ja-JP" dirty="0"/>
          </a:p>
          <a:p>
            <a:endParaRPr kumimoji="1" lang="en-US" altLang="ja-JP" dirty="0"/>
          </a:p>
          <a:p>
            <a:r>
              <a:rPr kumimoji="1" lang="ja-JP" altLang="en-US" dirty="0"/>
              <a:t>後日　</a:t>
            </a:r>
            <a:r>
              <a:rPr kumimoji="1" lang="en-US" altLang="ja-JP" dirty="0"/>
              <a:t>2 </a:t>
            </a:r>
            <a:r>
              <a:rPr kumimoji="1" lang="ja-JP" altLang="en-US" dirty="0"/>
              <a:t>　抜歯となる。</a:t>
            </a:r>
            <a:endParaRPr kumimoji="1" lang="en-US" altLang="ja-JP" dirty="0"/>
          </a:p>
          <a:p>
            <a:endParaRPr kumimoji="1" lang="ja-JP" altLang="en-US" dirty="0"/>
          </a:p>
          <a:p>
            <a:r>
              <a:rPr kumimoji="1" lang="ja-JP" altLang="en-US" dirty="0">
                <a:solidFill>
                  <a:srgbClr val="FF0000"/>
                </a:solidFill>
              </a:rPr>
              <a:t>●</a:t>
            </a:r>
            <a:r>
              <a:rPr kumimoji="1" lang="ja-JP" altLang="en-US" dirty="0"/>
              <a:t>キーパーソン「食べてほしい物は食べないで　食べなくていい物を</a:t>
            </a:r>
          </a:p>
          <a:p>
            <a:endParaRPr kumimoji="1" lang="en-US" altLang="ja-JP" dirty="0"/>
          </a:p>
          <a:p>
            <a:r>
              <a:rPr kumimoji="1" lang="ja-JP" altLang="en-US" dirty="0"/>
              <a:t>食べるんだから」　と</a:t>
            </a:r>
          </a:p>
          <a:p>
            <a:endParaRPr kumimoji="1" lang="ja-JP" altLang="en-US" dirty="0"/>
          </a:p>
          <a:p>
            <a:r>
              <a:rPr kumimoji="1" lang="ja-JP" altLang="en-US" dirty="0">
                <a:solidFill>
                  <a:srgbClr val="FF0000"/>
                </a:solidFill>
              </a:rPr>
              <a:t>●</a:t>
            </a:r>
            <a:r>
              <a:rPr kumimoji="1" lang="ja-JP" altLang="en-US" dirty="0"/>
              <a:t>医師「固形物飲めるなら、形ある物が良いのかなーとでも言って</a:t>
            </a:r>
          </a:p>
          <a:p>
            <a:endParaRPr kumimoji="1" lang="ja-JP" altLang="en-US" dirty="0"/>
          </a:p>
          <a:p>
            <a:r>
              <a:rPr kumimoji="1" lang="ja-JP" altLang="en-US" dirty="0"/>
              <a:t>見ようか」と冗談で話す。</a:t>
            </a:r>
            <a:r>
              <a:rPr kumimoji="1" lang="ja-JP" altLang="en-US" dirty="0">
                <a:solidFill>
                  <a:srgbClr val="FF0000"/>
                </a:solidFill>
              </a:rPr>
              <a:t>●</a:t>
            </a:r>
            <a:br>
              <a:rPr kumimoji="1" lang="ja-JP" altLang="en-US" dirty="0"/>
            </a:br>
            <a:endParaRPr kumimoji="1" lang="en-US" altLang="ja-JP" dirty="0"/>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10</a:t>
            </a:fld>
            <a:endParaRPr kumimoji="1" lang="ja-JP" altLang="en-US"/>
          </a:p>
        </p:txBody>
      </p:sp>
    </p:spTree>
    <p:extLst>
      <p:ext uri="{BB962C8B-B14F-4D97-AF65-F5344CB8AC3E}">
        <p14:creationId xmlns:p14="http://schemas.microsoft.com/office/powerpoint/2010/main" val="2332251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10. 1</a:t>
            </a:r>
            <a:r>
              <a:rPr kumimoji="1" lang="ja-JP" altLang="en-US" dirty="0"/>
              <a:t>か月と</a:t>
            </a:r>
            <a:r>
              <a:rPr kumimoji="1" lang="en-US" altLang="ja-JP" dirty="0"/>
              <a:t>10</a:t>
            </a:r>
            <a:r>
              <a:rPr kumimoji="1" lang="ja-JP" altLang="en-US" dirty="0"/>
              <a:t>日目</a:t>
            </a:r>
            <a:endParaRPr kumimoji="1" lang="en-US" altLang="ja-JP" dirty="0"/>
          </a:p>
          <a:p>
            <a:r>
              <a:rPr kumimoji="1" lang="ja-JP" altLang="en-US" dirty="0"/>
              <a:t>キーパーソン　「水か氷を含ませる　訓練をさせてほしい」</a:t>
            </a:r>
            <a:endParaRPr kumimoji="1" lang="en-US" altLang="ja-JP" dirty="0"/>
          </a:p>
          <a:p>
            <a:endParaRPr kumimoji="1" lang="ja-JP" altLang="en-US" dirty="0"/>
          </a:p>
          <a:p>
            <a:r>
              <a:rPr kumimoji="1" lang="ja-JP" altLang="en-US" dirty="0">
                <a:solidFill>
                  <a:srgbClr val="FF0000"/>
                </a:solidFill>
              </a:rPr>
              <a:t>●</a:t>
            </a:r>
            <a:r>
              <a:rPr kumimoji="1" lang="ja-JP" altLang="en-US" dirty="0"/>
              <a:t>医師、「お母さん思いなのは、わかるが、無理なんだよなー」と</a:t>
            </a:r>
            <a:endParaRPr kumimoji="1" lang="en-US" altLang="ja-JP" dirty="0"/>
          </a:p>
          <a:p>
            <a:endParaRPr kumimoji="1" lang="ja-JP" altLang="en-US" dirty="0"/>
          </a:p>
          <a:p>
            <a:r>
              <a:rPr kumimoji="1" lang="ja-JP" altLang="en-US" dirty="0">
                <a:solidFill>
                  <a:srgbClr val="FF0000"/>
                </a:solidFill>
              </a:rPr>
              <a:t>●</a:t>
            </a:r>
            <a:r>
              <a:rPr kumimoji="1" lang="ja-JP" altLang="en-US" dirty="0"/>
              <a:t>看護師「歯があることで　こんなに大変な事になるなら　</a:t>
            </a:r>
            <a:endParaRPr kumimoji="1" lang="en-US" altLang="ja-JP" dirty="0"/>
          </a:p>
          <a:p>
            <a:endParaRPr kumimoji="1" lang="en-US" altLang="ja-JP" dirty="0"/>
          </a:p>
          <a:p>
            <a:r>
              <a:rPr kumimoji="1" lang="ja-JP" altLang="en-US" dirty="0"/>
              <a:t>　私は全部抜いて入れ歯にするワ」と話す。</a:t>
            </a:r>
            <a:endParaRPr kumimoji="1" lang="en-US" altLang="ja-JP" dirty="0"/>
          </a:p>
          <a:p>
            <a:r>
              <a:rPr kumimoji="1" lang="ja-JP" altLang="en-US" dirty="0"/>
              <a:t>　</a:t>
            </a:r>
          </a:p>
          <a:p>
            <a:r>
              <a:rPr kumimoji="1" lang="ja-JP" altLang="en-US" dirty="0">
                <a:solidFill>
                  <a:srgbClr val="FF0000"/>
                </a:solidFill>
              </a:rPr>
              <a:t>●</a:t>
            </a:r>
            <a:r>
              <a:rPr kumimoji="1" lang="ja-JP" altLang="en-US" dirty="0"/>
              <a:t>口腔内は　</a:t>
            </a:r>
            <a:r>
              <a:rPr kumimoji="1" lang="en-US" altLang="ja-JP" dirty="0"/>
              <a:t>2 </a:t>
            </a:r>
            <a:r>
              <a:rPr kumimoji="1" lang="ja-JP" altLang="en-US" dirty="0"/>
              <a:t>　抜歯　</a:t>
            </a:r>
            <a:r>
              <a:rPr kumimoji="1" lang="en-US" altLang="ja-JP" dirty="0"/>
              <a:t>3 4 </a:t>
            </a:r>
            <a:r>
              <a:rPr kumimoji="1" lang="ja-JP" altLang="en-US" dirty="0"/>
              <a:t>　</a:t>
            </a:r>
            <a:r>
              <a:rPr kumimoji="1" lang="en-US" altLang="ja-JP" dirty="0"/>
              <a:t> </a:t>
            </a:r>
            <a:r>
              <a:rPr kumimoji="1" lang="ja-JP" altLang="en-US" dirty="0"/>
              <a:t>動揺し　</a:t>
            </a:r>
            <a:r>
              <a:rPr kumimoji="1" lang="en-US" altLang="ja-JP" dirty="0"/>
              <a:t>3 </a:t>
            </a:r>
            <a:r>
              <a:rPr kumimoji="1" lang="ja-JP" altLang="en-US" dirty="0"/>
              <a:t>　部の　口唇の巻き込みに</a:t>
            </a:r>
            <a:endParaRPr kumimoji="1" lang="en-US" altLang="ja-JP" dirty="0"/>
          </a:p>
          <a:p>
            <a:endParaRPr kumimoji="1" lang="ja-JP" altLang="en-US" dirty="0"/>
          </a:p>
          <a:p>
            <a:r>
              <a:rPr kumimoji="1" lang="ja-JP" altLang="en-US" dirty="0"/>
              <a:t>　注意していく。　</a:t>
            </a:r>
            <a:endParaRPr kumimoji="1" lang="en-US" altLang="ja-JP" dirty="0"/>
          </a:p>
          <a:p>
            <a:endParaRPr kumimoji="1" lang="ja-JP" altLang="en-US" dirty="0"/>
          </a:p>
          <a:p>
            <a:r>
              <a:rPr kumimoji="1" lang="ja-JP" altLang="en-US" dirty="0">
                <a:solidFill>
                  <a:srgbClr val="FF0000"/>
                </a:solidFill>
              </a:rPr>
              <a:t>●</a:t>
            </a:r>
            <a:r>
              <a:rPr kumimoji="1" lang="ja-JP" altLang="en-US" dirty="0"/>
              <a:t>上顎前歯部が欠損となったため　空隙から容易に清拭</a:t>
            </a:r>
            <a:endParaRPr kumimoji="1" lang="en-US" altLang="ja-JP" dirty="0"/>
          </a:p>
          <a:p>
            <a:endParaRPr kumimoji="1" lang="ja-JP" altLang="en-US" dirty="0"/>
          </a:p>
          <a:p>
            <a:r>
              <a:rPr kumimoji="1" lang="ja-JP" altLang="en-US" dirty="0"/>
              <a:t>出来るようになる。</a:t>
            </a:r>
            <a:r>
              <a:rPr kumimoji="1" lang="ja-JP" altLang="en-US" dirty="0">
                <a:solidFill>
                  <a:srgbClr val="FF0000"/>
                </a:solidFill>
              </a:rPr>
              <a:t>●</a:t>
            </a:r>
            <a:br>
              <a:rPr kumimoji="1"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11</a:t>
            </a:fld>
            <a:endParaRPr kumimoji="1" lang="ja-JP" altLang="en-US"/>
          </a:p>
        </p:txBody>
      </p:sp>
    </p:spTree>
    <p:extLst>
      <p:ext uri="{BB962C8B-B14F-4D97-AF65-F5344CB8AC3E}">
        <p14:creationId xmlns:p14="http://schemas.microsoft.com/office/powerpoint/2010/main" val="3985951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11. 2</a:t>
            </a:r>
            <a:r>
              <a:rPr kumimoji="1" lang="ja-JP" altLang="en-US" dirty="0"/>
              <a:t>か月目</a:t>
            </a:r>
            <a:endParaRPr kumimoji="1" lang="en-US" altLang="ja-JP" dirty="0"/>
          </a:p>
          <a:p>
            <a:r>
              <a:rPr kumimoji="1" lang="ja-JP" altLang="en-US" dirty="0"/>
              <a:t>　</a:t>
            </a:r>
            <a:r>
              <a:rPr kumimoji="1" lang="ja-JP" altLang="en-US" dirty="0">
                <a:solidFill>
                  <a:srgbClr val="FF0000"/>
                </a:solidFill>
              </a:rPr>
              <a:t>●</a:t>
            </a:r>
            <a:r>
              <a:rPr kumimoji="1" lang="ja-JP" altLang="en-US" dirty="0"/>
              <a:t>　</a:t>
            </a:r>
            <a:r>
              <a:rPr kumimoji="1" lang="en-US" altLang="ja-JP" dirty="0"/>
              <a:t>4 </a:t>
            </a:r>
            <a:r>
              <a:rPr kumimoji="1" lang="ja-JP" altLang="en-US" dirty="0"/>
              <a:t>　</a:t>
            </a:r>
            <a:r>
              <a:rPr kumimoji="1" lang="en-US" altLang="ja-JP" dirty="0"/>
              <a:t> </a:t>
            </a:r>
            <a:r>
              <a:rPr kumimoji="1" lang="ja-JP" altLang="en-US" dirty="0"/>
              <a:t>フレアーアウト見られるも、オーラルジスキネジアは、</a:t>
            </a:r>
            <a:endParaRPr kumimoji="1" lang="en-US" altLang="ja-JP" dirty="0"/>
          </a:p>
          <a:p>
            <a:endParaRPr kumimoji="1" lang="en-US" altLang="ja-JP" dirty="0"/>
          </a:p>
          <a:p>
            <a:r>
              <a:rPr kumimoji="1" lang="ja-JP" altLang="en-US" dirty="0"/>
              <a:t>　弱くなっている</a:t>
            </a:r>
            <a:endParaRPr kumimoji="1" lang="en-US" altLang="ja-JP" dirty="0"/>
          </a:p>
          <a:p>
            <a:endParaRPr kumimoji="1" lang="ja-JP" altLang="en-US" dirty="0"/>
          </a:p>
          <a:p>
            <a:r>
              <a:rPr kumimoji="1" lang="ja-JP" altLang="en-US" dirty="0"/>
              <a:t>　</a:t>
            </a:r>
            <a:r>
              <a:rPr kumimoji="1" lang="ja-JP" altLang="en-US" dirty="0">
                <a:solidFill>
                  <a:srgbClr val="FF0000"/>
                </a:solidFill>
              </a:rPr>
              <a:t>●</a:t>
            </a:r>
            <a:r>
              <a:rPr kumimoji="1" lang="ja-JP" altLang="en-US" dirty="0"/>
              <a:t>体調良くないとの情報あり、　</a:t>
            </a:r>
            <a:endParaRPr kumimoji="1" lang="en-US" altLang="ja-JP" dirty="0"/>
          </a:p>
          <a:p>
            <a:endParaRPr kumimoji="1" lang="ja-JP" altLang="en-US" dirty="0"/>
          </a:p>
          <a:p>
            <a:r>
              <a:rPr kumimoji="1" lang="ja-JP" altLang="en-US" dirty="0">
                <a:solidFill>
                  <a:srgbClr val="FF0000"/>
                </a:solidFill>
              </a:rPr>
              <a:t>　●</a:t>
            </a:r>
            <a:r>
              <a:rPr kumimoji="1" lang="ja-JP" altLang="en-US" dirty="0"/>
              <a:t>口腔内以前に比べると痂皮軽減している</a:t>
            </a:r>
          </a:p>
          <a:p>
            <a:endParaRPr kumimoji="1" lang="ja-JP" altLang="en-US" dirty="0"/>
          </a:p>
          <a:p>
            <a:r>
              <a:rPr kumimoji="1" lang="ja-JP" altLang="en-US" dirty="0"/>
              <a:t>　</a:t>
            </a:r>
            <a:r>
              <a:rPr kumimoji="1" lang="ja-JP" altLang="en-US" dirty="0">
                <a:solidFill>
                  <a:srgbClr val="FF0000"/>
                </a:solidFill>
              </a:rPr>
              <a:t>●</a:t>
            </a:r>
            <a:r>
              <a:rPr kumimoji="1" lang="ja-JP" altLang="en-US" dirty="0"/>
              <a:t>キーパーソンはライトの補助、開口の声かけ等、歯科に対しては、</a:t>
            </a:r>
          </a:p>
          <a:p>
            <a:endParaRPr kumimoji="1" lang="en-US" altLang="ja-JP" dirty="0"/>
          </a:p>
          <a:p>
            <a:r>
              <a:rPr kumimoji="1" lang="ja-JP" altLang="en-US" dirty="0"/>
              <a:t>　協力的であった。</a:t>
            </a:r>
          </a:p>
          <a:p>
            <a:endParaRPr kumimoji="1" lang="ja-JP" altLang="en-US" dirty="0"/>
          </a:p>
          <a:p>
            <a:r>
              <a:rPr kumimoji="1" lang="ja-JP" altLang="en-US" dirty="0"/>
              <a:t>　</a:t>
            </a:r>
            <a:r>
              <a:rPr kumimoji="1" lang="ja-JP" altLang="en-US" dirty="0">
                <a:solidFill>
                  <a:srgbClr val="FF0000"/>
                </a:solidFill>
              </a:rPr>
              <a:t>●その後</a:t>
            </a:r>
            <a:r>
              <a:rPr kumimoji="1" lang="en-US" altLang="ja-JP" dirty="0"/>
              <a:t> </a:t>
            </a:r>
            <a:r>
              <a:rPr kumimoji="1" lang="ja-JP" altLang="en-US" dirty="0"/>
              <a:t>　</a:t>
            </a:r>
            <a:r>
              <a:rPr kumimoji="1" lang="en-US" altLang="ja-JP" dirty="0"/>
              <a:t>4</a:t>
            </a:r>
            <a:r>
              <a:rPr kumimoji="1" lang="ja-JP" altLang="en-US" dirty="0"/>
              <a:t>　</a:t>
            </a:r>
            <a:r>
              <a:rPr kumimoji="1" lang="en-US" altLang="ja-JP" dirty="0"/>
              <a:t> </a:t>
            </a:r>
            <a:r>
              <a:rPr kumimoji="1" lang="ja-JP" altLang="en-US" dirty="0"/>
              <a:t>抜歯となり、　</a:t>
            </a:r>
          </a:p>
          <a:p>
            <a:endParaRPr kumimoji="1" lang="ja-JP" altLang="en-US" dirty="0"/>
          </a:p>
          <a:p>
            <a:r>
              <a:rPr kumimoji="1" lang="ja-JP" altLang="en-US" dirty="0"/>
              <a:t>　</a:t>
            </a:r>
            <a:r>
              <a:rPr kumimoji="1" lang="ja-JP" altLang="en-US" dirty="0">
                <a:solidFill>
                  <a:srgbClr val="FF0000"/>
                </a:solidFill>
              </a:rPr>
              <a:t>●</a:t>
            </a:r>
            <a:r>
              <a:rPr kumimoji="1" lang="ja-JP" altLang="en-US" dirty="0"/>
              <a:t>その</a:t>
            </a:r>
            <a:r>
              <a:rPr kumimoji="1" lang="en-US" altLang="ja-JP" dirty="0"/>
              <a:t>1</a:t>
            </a:r>
            <a:r>
              <a:rPr kumimoji="1" lang="ja-JP" altLang="en-US" dirty="0"/>
              <a:t>週間後、死亡の連絡受ける。</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12</a:t>
            </a:fld>
            <a:endParaRPr kumimoji="1" lang="ja-JP" altLang="en-US"/>
          </a:p>
        </p:txBody>
      </p:sp>
    </p:spTree>
    <p:extLst>
      <p:ext uri="{BB962C8B-B14F-4D97-AF65-F5344CB8AC3E}">
        <p14:creationId xmlns:p14="http://schemas.microsoft.com/office/powerpoint/2010/main" val="2308522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 【</a:t>
            </a:r>
            <a:r>
              <a:rPr kumimoji="1" lang="ja-JP" altLang="en-US" dirty="0"/>
              <a:t>結果</a:t>
            </a:r>
            <a:r>
              <a:rPr kumimoji="1" lang="en-US" altLang="ja-JP" dirty="0"/>
              <a:t>】</a:t>
            </a:r>
            <a:r>
              <a:rPr kumimoji="1" lang="ja-JP" altLang="en-US" dirty="0"/>
              <a:t>　</a:t>
            </a:r>
            <a:endParaRPr kumimoji="1" lang="en-US" altLang="ja-JP" dirty="0"/>
          </a:p>
          <a:p>
            <a:endParaRPr kumimoji="1" lang="en-US" altLang="ja-JP" dirty="0"/>
          </a:p>
          <a:p>
            <a:r>
              <a:rPr kumimoji="1" lang="ja-JP" altLang="en-US" dirty="0"/>
              <a:t>　</a:t>
            </a:r>
            <a:r>
              <a:rPr kumimoji="1" lang="en-US" altLang="ja-JP" dirty="0"/>
              <a:t>3</a:t>
            </a:r>
            <a:r>
              <a:rPr kumimoji="1" lang="ja-JP" altLang="en-US" dirty="0"/>
              <a:t>ヶ月の間で次々と動揺を呈し、</a:t>
            </a:r>
            <a:r>
              <a:rPr kumimoji="1" lang="en-US" altLang="ja-JP" dirty="0"/>
              <a:t>6</a:t>
            </a:r>
            <a:r>
              <a:rPr kumimoji="1" lang="ja-JP" altLang="en-US" dirty="0"/>
              <a:t>本の抜歯となった。</a:t>
            </a:r>
            <a:endParaRPr kumimoji="1" lang="en-US" altLang="ja-JP" dirty="0"/>
          </a:p>
          <a:p>
            <a:endParaRPr kumimoji="1" lang="ja-JP" altLang="en-US" dirty="0"/>
          </a:p>
          <a:p>
            <a:r>
              <a:rPr kumimoji="1" lang="ja-JP" altLang="en-US" dirty="0"/>
              <a:t>　脳疾患患者に多く発症する　オーラルジスキネジアにより、</a:t>
            </a:r>
            <a:endParaRPr kumimoji="1" lang="en-US" altLang="ja-JP" dirty="0"/>
          </a:p>
          <a:p>
            <a:endParaRPr kumimoji="1" lang="en-US" altLang="ja-JP" dirty="0"/>
          </a:p>
          <a:p>
            <a:r>
              <a:rPr kumimoji="1" lang="ja-JP" altLang="en-US" dirty="0"/>
              <a:t>　咬合性外傷を誘発させ、動揺を助長させることとなり、</a:t>
            </a:r>
            <a:endParaRPr kumimoji="1" lang="en-US" altLang="ja-JP" dirty="0"/>
          </a:p>
          <a:p>
            <a:endParaRPr kumimoji="1" lang="ja-JP" altLang="en-US" dirty="0"/>
          </a:p>
          <a:p>
            <a:r>
              <a:rPr kumimoji="1" lang="ja-JP" altLang="en-US" dirty="0"/>
              <a:t>　口唇の巻き込みによる潰瘍をもたらす要因にも繋がっていく。　</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13</a:t>
            </a:fld>
            <a:endParaRPr kumimoji="1" lang="ja-JP" altLang="en-US"/>
          </a:p>
        </p:txBody>
      </p:sp>
    </p:spTree>
    <p:extLst>
      <p:ext uri="{BB962C8B-B14F-4D97-AF65-F5344CB8AC3E}">
        <p14:creationId xmlns:p14="http://schemas.microsoft.com/office/powerpoint/2010/main" val="188943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 【</a:t>
            </a:r>
            <a:r>
              <a:rPr kumimoji="1" lang="ja-JP" altLang="en-US" dirty="0"/>
              <a:t>考察</a:t>
            </a:r>
            <a:r>
              <a:rPr kumimoji="1" lang="en-US" altLang="ja-JP" dirty="0"/>
              <a:t>】</a:t>
            </a:r>
            <a:r>
              <a:rPr kumimoji="1" lang="ja-JP" altLang="en-US" dirty="0"/>
              <a:t>　</a:t>
            </a:r>
            <a:endParaRPr kumimoji="1" lang="en-US" altLang="ja-JP" dirty="0"/>
          </a:p>
          <a:p>
            <a:r>
              <a:rPr kumimoji="1" lang="ja-JP" altLang="en-US" dirty="0"/>
              <a:t>　外来に於いては、</a:t>
            </a:r>
            <a:r>
              <a:rPr kumimoji="1" lang="en-US" altLang="ja-JP" dirty="0"/>
              <a:t>1</a:t>
            </a:r>
            <a:r>
              <a:rPr kumimoji="1" lang="ja-JP" altLang="en-US" dirty="0"/>
              <a:t>本でも多く自分の歯を残す方針とするが、</a:t>
            </a:r>
            <a:endParaRPr kumimoji="1" lang="en-US" altLang="ja-JP" dirty="0"/>
          </a:p>
          <a:p>
            <a:endParaRPr kumimoji="1" lang="ja-JP" altLang="en-US" dirty="0"/>
          </a:p>
          <a:p>
            <a:r>
              <a:rPr kumimoji="1" lang="ja-JP" altLang="en-US" dirty="0"/>
              <a:t>　やむを得ず抜歯した場合、口腔機能改善のため、</a:t>
            </a:r>
            <a:endParaRPr kumimoji="1" lang="en-US" altLang="ja-JP" dirty="0"/>
          </a:p>
          <a:p>
            <a:r>
              <a:rPr kumimoji="1" lang="en-US" altLang="ja-JP" dirty="0"/>
              <a:t>  </a:t>
            </a:r>
            <a:r>
              <a:rPr kumimoji="1" lang="ja-JP" altLang="en-US" dirty="0"/>
              <a:t>補綴の適応となっていく。</a:t>
            </a:r>
            <a:endParaRPr kumimoji="1" lang="en-US" altLang="ja-JP" dirty="0"/>
          </a:p>
          <a:p>
            <a:endParaRPr kumimoji="1" lang="ja-JP" altLang="en-US" dirty="0"/>
          </a:p>
          <a:p>
            <a:r>
              <a:rPr kumimoji="1" lang="ja-JP" altLang="en-US" dirty="0"/>
              <a:t>　それに対して経口摂取がなく不随意運動が強い末期患者の場合</a:t>
            </a:r>
            <a:endParaRPr kumimoji="1" lang="en-US" altLang="ja-JP" dirty="0"/>
          </a:p>
          <a:p>
            <a:endParaRPr kumimoji="1" lang="ja-JP" altLang="en-US" dirty="0"/>
          </a:p>
          <a:p>
            <a:r>
              <a:rPr kumimoji="1" lang="ja-JP" altLang="en-US" dirty="0"/>
              <a:t>　結果抜歯となり口腔機能改善の処置に至らず動揺と潰瘍の</a:t>
            </a:r>
            <a:endParaRPr kumimoji="1" lang="en-US" altLang="ja-JP" dirty="0"/>
          </a:p>
          <a:p>
            <a:endParaRPr kumimoji="1" lang="ja-JP" altLang="en-US" dirty="0"/>
          </a:p>
          <a:p>
            <a:r>
              <a:rPr kumimoji="1" lang="ja-JP" altLang="en-US" dirty="0"/>
              <a:t>　有無を注意深く観察していくことに重点を置く場合も多く</a:t>
            </a:r>
            <a:endParaRPr kumimoji="1" lang="en-US" altLang="ja-JP" dirty="0"/>
          </a:p>
          <a:p>
            <a:endParaRPr kumimoji="1" lang="ja-JP" altLang="en-US" dirty="0"/>
          </a:p>
          <a:p>
            <a:r>
              <a:rPr kumimoji="1" lang="ja-JP" altLang="en-US" dirty="0"/>
              <a:t>　</a:t>
            </a:r>
            <a:r>
              <a:rPr kumimoji="1" lang="ja-JP" altLang="en-US" dirty="0">
                <a:solidFill>
                  <a:srgbClr val="FF0000"/>
                </a:solidFill>
              </a:rPr>
              <a:t>●</a:t>
            </a:r>
            <a:r>
              <a:rPr kumimoji="1" lang="ja-JP" altLang="en-US" dirty="0"/>
              <a:t>クレンチングによるインシデント及びアクシデントに細心の注意を</a:t>
            </a:r>
            <a:endParaRPr kumimoji="1" lang="en-US" altLang="ja-JP" dirty="0"/>
          </a:p>
          <a:p>
            <a:r>
              <a:rPr kumimoji="1" lang="ja-JP" altLang="en-US" dirty="0"/>
              <a:t>  払う必要があると考えます。</a:t>
            </a:r>
            <a:endParaRPr kumimoji="1" lang="en-US" altLang="ja-JP" dirty="0"/>
          </a:p>
          <a:p>
            <a:endParaRPr kumimoji="1" lang="ja-JP" altLang="en-US" dirty="0"/>
          </a:p>
          <a:p>
            <a:r>
              <a:rPr kumimoji="1" lang="ja-JP" altLang="en-US" dirty="0"/>
              <a:t>　また今回歯科に対しては協力的であったキーパーソンは、</a:t>
            </a:r>
            <a:endParaRPr kumimoji="1" lang="en-US" altLang="ja-JP" dirty="0"/>
          </a:p>
          <a:p>
            <a:r>
              <a:rPr kumimoji="1" lang="ja-JP" altLang="en-US" dirty="0"/>
              <a:t>  某病院に対しては、ネックになった。</a:t>
            </a:r>
            <a:endParaRPr kumimoji="1" lang="en-US" altLang="ja-JP" dirty="0"/>
          </a:p>
          <a:p>
            <a:endParaRPr kumimoji="1" lang="ja-JP" altLang="en-US" dirty="0"/>
          </a:p>
          <a:p>
            <a:r>
              <a:rPr kumimoji="1" lang="ja-JP" altLang="en-US" dirty="0"/>
              <a:t>　患者を取り巻く家族、そのキーパーソンの言動には功を奏する場合も</a:t>
            </a:r>
            <a:endParaRPr kumimoji="1" lang="en-US" altLang="ja-JP" dirty="0"/>
          </a:p>
          <a:p>
            <a:r>
              <a:rPr kumimoji="1" lang="ja-JP" altLang="en-US" dirty="0"/>
              <a:t>  多々あるが、留意が必要と考えます。</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14</a:t>
            </a:fld>
            <a:endParaRPr kumimoji="1" lang="ja-JP" altLang="en-US"/>
          </a:p>
        </p:txBody>
      </p:sp>
    </p:spTree>
    <p:extLst>
      <p:ext uri="{BB962C8B-B14F-4D97-AF65-F5344CB8AC3E}">
        <p14:creationId xmlns:p14="http://schemas.microsoft.com/office/powerpoint/2010/main" val="285989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はじめに</a:t>
            </a:r>
            <a:r>
              <a:rPr kumimoji="1" lang="en-US" altLang="ja-JP" dirty="0"/>
              <a:t>】</a:t>
            </a:r>
          </a:p>
          <a:p>
            <a:endParaRPr kumimoji="1" lang="ja-JP" altLang="en-US" dirty="0"/>
          </a:p>
          <a:p>
            <a:r>
              <a:rPr kumimoji="1" lang="ja-JP" altLang="en-US" dirty="0"/>
              <a:t>当院は外来診療の傍から、往診依頼を受け　施設、病院等を訪問している。</a:t>
            </a:r>
            <a:endParaRPr kumimoji="1" lang="en-US" altLang="ja-JP" dirty="0"/>
          </a:p>
          <a:p>
            <a:endParaRPr kumimoji="1" lang="ja-JP" altLang="en-US" dirty="0"/>
          </a:p>
          <a:p>
            <a:r>
              <a:rPr kumimoji="1" lang="ja-JP" altLang="en-US" dirty="0"/>
              <a:t>その中で演者が関わった某病院に於いて残存する歯があることで問題が</a:t>
            </a:r>
            <a:endParaRPr kumimoji="1" lang="en-US" altLang="ja-JP" dirty="0"/>
          </a:p>
          <a:p>
            <a:endParaRPr kumimoji="1" lang="en-US" altLang="ja-JP" dirty="0"/>
          </a:p>
          <a:p>
            <a:r>
              <a:rPr kumimoji="1" lang="ja-JP" altLang="en-US" dirty="0"/>
              <a:t>生じた</a:t>
            </a:r>
            <a:endParaRPr kumimoji="1" lang="en-US" altLang="ja-JP" dirty="0"/>
          </a:p>
          <a:p>
            <a:endParaRPr kumimoji="1" lang="en-US" altLang="ja-JP" dirty="0"/>
          </a:p>
          <a:p>
            <a:r>
              <a:rPr kumimoji="1" lang="en-US" altLang="ja-JP" dirty="0"/>
              <a:t>1</a:t>
            </a:r>
            <a:r>
              <a:rPr kumimoji="1" lang="ja-JP" altLang="en-US" dirty="0"/>
              <a:t>症例を報告します。</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2</a:t>
            </a:fld>
            <a:endParaRPr kumimoji="1" lang="ja-JP" altLang="en-US"/>
          </a:p>
        </p:txBody>
      </p:sp>
    </p:spTree>
    <p:extLst>
      <p:ext uri="{BB962C8B-B14F-4D97-AF65-F5344CB8AC3E}">
        <p14:creationId xmlns:p14="http://schemas.microsoft.com/office/powerpoint/2010/main" val="333852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症例</a:t>
            </a:r>
            <a:r>
              <a:rPr kumimoji="1" lang="en-US" altLang="ja-JP" dirty="0"/>
              <a:t>】</a:t>
            </a:r>
          </a:p>
          <a:p>
            <a:endParaRPr kumimoji="1" lang="ja-JP" altLang="en-US" dirty="0"/>
          </a:p>
          <a:p>
            <a:r>
              <a:rPr kumimoji="1" lang="en-US" altLang="ja-JP" dirty="0"/>
              <a:t>83</a:t>
            </a:r>
            <a:r>
              <a:rPr kumimoji="1" lang="ja-JP" altLang="en-US" dirty="0"/>
              <a:t>才女性　脳梗塞・認知症の既往あり、</a:t>
            </a:r>
            <a:endParaRPr kumimoji="1" lang="en-US" altLang="ja-JP" dirty="0"/>
          </a:p>
          <a:p>
            <a:endParaRPr kumimoji="1" lang="ja-JP" altLang="en-US" dirty="0"/>
          </a:p>
          <a:p>
            <a:r>
              <a:rPr kumimoji="1" lang="en-US" altLang="ja-JP" dirty="0"/>
              <a:t>20</a:t>
            </a:r>
            <a:r>
              <a:rPr kumimoji="1" lang="ja-JP" altLang="en-US" dirty="0"/>
              <a:t>○○年、外来受診あり　主訴は「右上犬歯が歯槽膿漏なのか</a:t>
            </a:r>
            <a:endParaRPr kumimoji="1" lang="en-US" altLang="ja-JP" dirty="0"/>
          </a:p>
          <a:p>
            <a:endParaRPr kumimoji="1" lang="ja-JP" altLang="en-US" dirty="0"/>
          </a:p>
          <a:p>
            <a:r>
              <a:rPr kumimoji="1" lang="ja-JP" altLang="en-US" dirty="0"/>
              <a:t>象牙質がむき出しになっている」と付き添いの長男からの訴えがあり</a:t>
            </a:r>
            <a:endParaRPr kumimoji="1" lang="en-US" altLang="ja-JP" dirty="0"/>
          </a:p>
          <a:p>
            <a:endParaRPr kumimoji="1" lang="ja-JP" altLang="en-US" dirty="0"/>
          </a:p>
          <a:p>
            <a:r>
              <a:rPr kumimoji="1" lang="ja-JP" altLang="en-US" dirty="0"/>
              <a:t>実際は　</a:t>
            </a:r>
            <a:r>
              <a:rPr kumimoji="1" lang="en-US" altLang="ja-JP" dirty="0"/>
              <a:t>C2</a:t>
            </a:r>
            <a:r>
              <a:rPr kumimoji="1" lang="ja-JP" altLang="en-US" dirty="0"/>
              <a:t>の虫歯でした。</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3</a:t>
            </a:fld>
            <a:endParaRPr kumimoji="1" lang="ja-JP" altLang="en-US"/>
          </a:p>
        </p:txBody>
      </p:sp>
    </p:spTree>
    <p:extLst>
      <p:ext uri="{BB962C8B-B14F-4D97-AF65-F5344CB8AC3E}">
        <p14:creationId xmlns:p14="http://schemas.microsoft.com/office/powerpoint/2010/main" val="55008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3 .</a:t>
            </a:r>
            <a:r>
              <a:rPr kumimoji="1" lang="ja-JP" altLang="en-US" dirty="0"/>
              <a:t>全身的な硬直強く、パノラマ撮影は出来ず、抵抗と開口保持</a:t>
            </a:r>
            <a:endParaRPr kumimoji="1" lang="en-US" altLang="ja-JP" dirty="0"/>
          </a:p>
          <a:p>
            <a:endParaRPr kumimoji="1" lang="ja-JP" altLang="en-US" dirty="0"/>
          </a:p>
          <a:p>
            <a:r>
              <a:rPr kumimoji="1" lang="ja-JP" altLang="en-US" dirty="0"/>
              <a:t>　困難の為、バイトブロックを使用、</a:t>
            </a:r>
            <a:r>
              <a:rPr kumimoji="1" lang="en-US" altLang="ja-JP" dirty="0"/>
              <a:t>1</a:t>
            </a:r>
            <a:r>
              <a:rPr kumimoji="1" lang="ja-JP" altLang="en-US" dirty="0"/>
              <a:t>歯 </a:t>
            </a:r>
            <a:r>
              <a:rPr kumimoji="1" lang="en-US" altLang="ja-JP" dirty="0"/>
              <a:t>4</a:t>
            </a:r>
            <a:r>
              <a:rPr kumimoji="1" lang="ja-JP" altLang="en-US" dirty="0"/>
              <a:t>人がかりで</a:t>
            </a:r>
            <a:r>
              <a:rPr kumimoji="1" lang="en-US" altLang="ja-JP" dirty="0"/>
              <a:t>4</a:t>
            </a:r>
            <a:r>
              <a:rPr kumimoji="1" lang="ja-JP" altLang="en-US" dirty="0"/>
              <a:t>歯の複合レジン</a:t>
            </a:r>
            <a:endParaRPr kumimoji="1" lang="en-US" altLang="ja-JP" dirty="0"/>
          </a:p>
          <a:p>
            <a:endParaRPr kumimoji="1" lang="ja-JP" altLang="en-US" dirty="0"/>
          </a:p>
          <a:p>
            <a:r>
              <a:rPr kumimoji="1" lang="ja-JP" altLang="en-US" dirty="0"/>
              <a:t>　充填としました。その処置中に、指やミラーの咬み込みによる</a:t>
            </a:r>
            <a:endParaRPr kumimoji="1" lang="en-US" altLang="ja-JP" dirty="0"/>
          </a:p>
          <a:p>
            <a:endParaRPr kumimoji="1" lang="ja-JP" altLang="en-US" dirty="0"/>
          </a:p>
          <a:p>
            <a:r>
              <a:rPr kumimoji="1" lang="ja-JP" altLang="en-US" dirty="0"/>
              <a:t>　破損事故がありました。処置後</a:t>
            </a:r>
            <a:r>
              <a:rPr kumimoji="1" lang="en-US" altLang="ja-JP" dirty="0"/>
              <a:t>3</a:t>
            </a:r>
            <a:r>
              <a:rPr kumimoji="1" lang="ja-JP" altLang="en-US" dirty="0"/>
              <a:t>ヶ月後に受診予定でしたが、</a:t>
            </a:r>
            <a:endParaRPr kumimoji="1" lang="en-US" altLang="ja-JP" dirty="0"/>
          </a:p>
          <a:p>
            <a:endParaRPr kumimoji="1" lang="ja-JP" altLang="en-US" dirty="0"/>
          </a:p>
          <a:p>
            <a:r>
              <a:rPr kumimoji="1" lang="ja-JP" altLang="en-US" dirty="0"/>
              <a:t>　来院は見られませんでした。</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4</a:t>
            </a:fld>
            <a:endParaRPr kumimoji="1" lang="ja-JP" altLang="en-US"/>
          </a:p>
        </p:txBody>
      </p:sp>
    </p:spTree>
    <p:extLst>
      <p:ext uri="{BB962C8B-B14F-4D97-AF65-F5344CB8AC3E}">
        <p14:creationId xmlns:p14="http://schemas.microsoft.com/office/powerpoint/2010/main" val="267350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 </a:t>
            </a:r>
            <a:r>
              <a:rPr kumimoji="1" lang="ja-JP" altLang="en-US" dirty="0"/>
              <a:t>再初診時</a:t>
            </a:r>
            <a:endParaRPr kumimoji="1" lang="en-US" altLang="ja-JP" dirty="0"/>
          </a:p>
          <a:p>
            <a:endParaRPr kumimoji="1" lang="en-US" altLang="ja-JP" dirty="0"/>
          </a:p>
          <a:p>
            <a:r>
              <a:rPr kumimoji="1" lang="ja-JP" altLang="en-US" dirty="0"/>
              <a:t>　某病院より「口腔ケア中、上の前歯が抜けてしまった。</a:t>
            </a:r>
            <a:endParaRPr kumimoji="1" lang="en-US" altLang="ja-JP" dirty="0"/>
          </a:p>
          <a:p>
            <a:endParaRPr kumimoji="1" lang="ja-JP" altLang="en-US" dirty="0"/>
          </a:p>
          <a:p>
            <a:r>
              <a:rPr kumimoji="1" lang="ja-JP" altLang="en-US" dirty="0"/>
              <a:t>　隣の歯もグラついて抜けそう」との依頼がありました。経口摂取なし</a:t>
            </a:r>
            <a:endParaRPr kumimoji="1" lang="en-US" altLang="ja-JP" dirty="0"/>
          </a:p>
          <a:p>
            <a:endParaRPr kumimoji="1" lang="ja-JP" altLang="en-US" dirty="0"/>
          </a:p>
          <a:p>
            <a:r>
              <a:rPr kumimoji="1" lang="ja-JP" altLang="en-US" dirty="0"/>
              <a:t>　意識レベルは低く、意思疎通不可で酸素マスク</a:t>
            </a:r>
            <a:r>
              <a:rPr kumimoji="1" lang="en-US" altLang="ja-JP" dirty="0"/>
              <a:t>2ℓ</a:t>
            </a:r>
            <a:r>
              <a:rPr kumimoji="1" lang="ja-JP" altLang="en-US" dirty="0"/>
              <a:t>～</a:t>
            </a:r>
            <a:r>
              <a:rPr kumimoji="1" lang="en-US" altLang="ja-JP" dirty="0"/>
              <a:t>4ℓ</a:t>
            </a:r>
            <a:r>
              <a:rPr kumimoji="1" lang="ja-JP" altLang="en-US" dirty="0"/>
              <a:t>使用し</a:t>
            </a:r>
            <a:endParaRPr kumimoji="1" lang="en-US" altLang="ja-JP" dirty="0"/>
          </a:p>
          <a:p>
            <a:endParaRPr kumimoji="1" lang="ja-JP" altLang="en-US" dirty="0"/>
          </a:p>
          <a:p>
            <a:r>
              <a:rPr kumimoji="1" lang="ja-JP" altLang="en-US" dirty="0"/>
              <a:t>　クレンチング強く、粘性分泌物と痂皮が多量に付着していました。</a:t>
            </a:r>
            <a:endParaRPr kumimoji="1" lang="en-US" altLang="ja-JP" dirty="0"/>
          </a:p>
          <a:p>
            <a:endParaRPr kumimoji="1" lang="ja-JP" altLang="en-US" dirty="0"/>
          </a:p>
          <a:p>
            <a:r>
              <a:rPr kumimoji="1" lang="ja-JP" altLang="en-US" dirty="0"/>
              <a:t>　</a:t>
            </a:r>
            <a:r>
              <a:rPr kumimoji="1" lang="en-US" altLang="ja-JP" dirty="0"/>
              <a:t>1</a:t>
            </a:r>
            <a:r>
              <a:rPr kumimoji="1" lang="ja-JP" altLang="en-US" dirty="0"/>
              <a:t>　　は抜歯としました。</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5</a:t>
            </a:fld>
            <a:endParaRPr kumimoji="1" lang="ja-JP" altLang="en-US"/>
          </a:p>
        </p:txBody>
      </p:sp>
    </p:spTree>
    <p:extLst>
      <p:ext uri="{BB962C8B-B14F-4D97-AF65-F5344CB8AC3E}">
        <p14:creationId xmlns:p14="http://schemas.microsoft.com/office/powerpoint/2010/main" val="183452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 </a:t>
            </a:r>
            <a:r>
              <a:rPr kumimoji="1" lang="ja-JP" altLang="en-US" dirty="0"/>
              <a:t>初診日より</a:t>
            </a:r>
            <a:r>
              <a:rPr kumimoji="1" lang="en-US" altLang="ja-JP" dirty="0"/>
              <a:t>8</a:t>
            </a:r>
            <a:r>
              <a:rPr kumimoji="1" lang="ja-JP" altLang="en-US" dirty="0"/>
              <a:t>日目</a:t>
            </a:r>
            <a:endParaRPr kumimoji="1" lang="en-US" altLang="ja-JP" dirty="0"/>
          </a:p>
          <a:p>
            <a:endParaRPr kumimoji="1" lang="en-US" altLang="ja-JP" dirty="0"/>
          </a:p>
          <a:p>
            <a:r>
              <a:rPr kumimoji="1" lang="ja-JP" altLang="en-US" dirty="0"/>
              <a:t>キーパーソンである長男より口腔ケア希望の依頼あり</a:t>
            </a:r>
            <a:endParaRPr kumimoji="1" lang="en-US" altLang="ja-JP" dirty="0"/>
          </a:p>
          <a:p>
            <a:endParaRPr kumimoji="1" lang="ja-JP" altLang="en-US" dirty="0"/>
          </a:p>
          <a:p>
            <a:r>
              <a:rPr kumimoji="1" lang="ja-JP" altLang="en-US" dirty="0"/>
              <a:t>　</a:t>
            </a:r>
            <a:r>
              <a:rPr kumimoji="1" lang="ja-JP" altLang="en-US" dirty="0">
                <a:solidFill>
                  <a:srgbClr val="FF0000"/>
                </a:solidFill>
              </a:rPr>
              <a:t>●</a:t>
            </a:r>
            <a:r>
              <a:rPr kumimoji="1" lang="ja-JP" altLang="en-US" dirty="0"/>
              <a:t>週</a:t>
            </a:r>
            <a:r>
              <a:rPr kumimoji="1" lang="en-US" altLang="ja-JP" dirty="0"/>
              <a:t>1</a:t>
            </a:r>
            <a:r>
              <a:rPr kumimoji="1" lang="ja-JP" altLang="en-US" dirty="0"/>
              <a:t>～</a:t>
            </a:r>
            <a:r>
              <a:rPr kumimoji="1" lang="en-US" altLang="ja-JP" dirty="0"/>
              <a:t>2</a:t>
            </a:r>
            <a:r>
              <a:rPr kumimoji="1" lang="ja-JP" altLang="en-US" dirty="0"/>
              <a:t>回の口腔衛生管理を開始しました。</a:t>
            </a:r>
            <a:endParaRPr kumimoji="1" lang="en-US" altLang="ja-JP" dirty="0"/>
          </a:p>
          <a:p>
            <a:endParaRPr kumimoji="1" lang="en-US" altLang="ja-JP" dirty="0"/>
          </a:p>
          <a:p>
            <a:r>
              <a:rPr kumimoji="1" lang="ja-JP" altLang="en-US" dirty="0"/>
              <a:t>　</a:t>
            </a:r>
            <a:r>
              <a:rPr kumimoji="1" lang="ja-JP" altLang="en-US" dirty="0">
                <a:solidFill>
                  <a:srgbClr val="FF0000"/>
                </a:solidFill>
              </a:rPr>
              <a:t>●</a:t>
            </a:r>
            <a:r>
              <a:rPr kumimoji="1" lang="ja-JP" altLang="en-US" dirty="0"/>
              <a:t>全身状態は、発熱・解熱を　繰り返しているとのこと。</a:t>
            </a:r>
            <a:endParaRPr kumimoji="1" lang="en-US" altLang="ja-JP" dirty="0"/>
          </a:p>
          <a:p>
            <a:endParaRPr kumimoji="1" lang="ja-JP" altLang="en-US" dirty="0"/>
          </a:p>
          <a:p>
            <a:r>
              <a:rPr kumimoji="1" lang="ja-JP" altLang="en-US" dirty="0"/>
              <a:t>　</a:t>
            </a:r>
            <a:r>
              <a:rPr kumimoji="1" lang="ja-JP" altLang="en-US" dirty="0">
                <a:solidFill>
                  <a:srgbClr val="FF0000"/>
                </a:solidFill>
              </a:rPr>
              <a:t>●</a:t>
            </a:r>
            <a:r>
              <a:rPr kumimoji="1" lang="ja-JP" altLang="en-US" dirty="0"/>
              <a:t>両手は抵抗のため　バンドにて抑制</a:t>
            </a:r>
            <a:endParaRPr kumimoji="1" lang="en-US" altLang="ja-JP" dirty="0"/>
          </a:p>
          <a:p>
            <a:endParaRPr kumimoji="1" lang="ja-JP" altLang="en-US" dirty="0"/>
          </a:p>
          <a:p>
            <a:r>
              <a:rPr kumimoji="1" lang="ja-JP" altLang="en-US" dirty="0">
                <a:solidFill>
                  <a:srgbClr val="FF0000"/>
                </a:solidFill>
              </a:rPr>
              <a:t>　●</a:t>
            </a:r>
            <a:r>
              <a:rPr kumimoji="1" lang="ja-JP" altLang="en-US" dirty="0"/>
              <a:t>残存歯</a:t>
            </a:r>
            <a:r>
              <a:rPr kumimoji="1" lang="en-US" altLang="ja-JP" dirty="0"/>
              <a:t>23</a:t>
            </a:r>
            <a:r>
              <a:rPr kumimoji="1" lang="ja-JP" altLang="en-US" dirty="0"/>
              <a:t>本、バイトブロックにて開口保持しながら</a:t>
            </a:r>
            <a:endParaRPr kumimoji="1" lang="en-US" altLang="ja-JP" dirty="0"/>
          </a:p>
          <a:p>
            <a:endParaRPr kumimoji="1" lang="ja-JP" altLang="en-US" dirty="0"/>
          </a:p>
          <a:p>
            <a:r>
              <a:rPr kumimoji="1" lang="ja-JP" altLang="en-US" dirty="0"/>
              <a:t>　ケアを行いました。</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6</a:t>
            </a:fld>
            <a:endParaRPr kumimoji="1" lang="ja-JP" altLang="en-US"/>
          </a:p>
        </p:txBody>
      </p:sp>
    </p:spTree>
    <p:extLst>
      <p:ext uri="{BB962C8B-B14F-4D97-AF65-F5344CB8AC3E}">
        <p14:creationId xmlns:p14="http://schemas.microsoft.com/office/powerpoint/2010/main" val="2986184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6. 10</a:t>
            </a:r>
            <a:r>
              <a:rPr kumimoji="1" lang="ja-JP" altLang="en-US" dirty="0"/>
              <a:t>日目</a:t>
            </a:r>
            <a:endParaRPr kumimoji="1" lang="en-US" altLang="ja-JP" dirty="0"/>
          </a:p>
          <a:p>
            <a:r>
              <a:rPr kumimoji="1" lang="ja-JP" altLang="en-US" dirty="0"/>
              <a:t>　</a:t>
            </a:r>
            <a:endParaRPr kumimoji="1" lang="en-US" altLang="ja-JP" dirty="0"/>
          </a:p>
          <a:p>
            <a:r>
              <a:rPr kumimoji="1" lang="ja-JP" altLang="en-US" dirty="0"/>
              <a:t>キーパーソンより「死んでもいいから口から食べさせてくれ</a:t>
            </a:r>
            <a:r>
              <a:rPr kumimoji="1" lang="en-US" altLang="ja-JP" dirty="0"/>
              <a:t>!</a:t>
            </a:r>
            <a:r>
              <a:rPr kumimoji="1" lang="ja-JP" altLang="en-US" dirty="0"/>
              <a:t>」等</a:t>
            </a:r>
            <a:endParaRPr kumimoji="1" lang="en-US" altLang="ja-JP" dirty="0"/>
          </a:p>
          <a:p>
            <a:endParaRPr kumimoji="1" lang="ja-JP" altLang="en-US" dirty="0"/>
          </a:p>
          <a:p>
            <a:r>
              <a:rPr kumimoji="1" lang="ja-JP" altLang="en-US" dirty="0"/>
              <a:t>　</a:t>
            </a:r>
            <a:r>
              <a:rPr kumimoji="1" lang="ja-JP" altLang="en-US" dirty="0">
                <a:solidFill>
                  <a:srgbClr val="FF0000"/>
                </a:solidFill>
              </a:rPr>
              <a:t>●</a:t>
            </a:r>
            <a:r>
              <a:rPr kumimoji="1" lang="ja-JP" altLang="en-US" dirty="0"/>
              <a:t>強引な言動、要求が多く、</a:t>
            </a:r>
            <a:endParaRPr kumimoji="1" lang="en-US" altLang="ja-JP" dirty="0"/>
          </a:p>
          <a:p>
            <a:endParaRPr kumimoji="1" lang="en-US" altLang="ja-JP" dirty="0"/>
          </a:p>
          <a:p>
            <a:r>
              <a:rPr kumimoji="1" lang="ja-JP" altLang="en-US" dirty="0"/>
              <a:t>　</a:t>
            </a:r>
            <a:r>
              <a:rPr kumimoji="1" lang="ja-JP" altLang="en-US" dirty="0">
                <a:solidFill>
                  <a:srgbClr val="FF0000"/>
                </a:solidFill>
              </a:rPr>
              <a:t>●</a:t>
            </a:r>
            <a:r>
              <a:rPr kumimoji="1" lang="ja-JP" altLang="en-US" dirty="0"/>
              <a:t>内科担当医師と問答繰り返しているとの情報がありました。</a:t>
            </a:r>
            <a:endParaRPr kumimoji="1" lang="en-US" altLang="ja-JP" dirty="0"/>
          </a:p>
          <a:p>
            <a:endParaRPr kumimoji="1" lang="ja-JP" altLang="en-US" dirty="0"/>
          </a:p>
          <a:p>
            <a:r>
              <a:rPr kumimoji="1" lang="ja-JP" altLang="en-US" dirty="0"/>
              <a:t>　</a:t>
            </a:r>
            <a:r>
              <a:rPr kumimoji="1" lang="ja-JP" altLang="en-US" dirty="0">
                <a:solidFill>
                  <a:srgbClr val="FF0000"/>
                </a:solidFill>
              </a:rPr>
              <a:t>●</a:t>
            </a:r>
            <a:r>
              <a:rPr kumimoji="1" lang="ja-JP" altLang="en-US" dirty="0"/>
              <a:t>口腔内は乾燥強く、保湿しながら無理のない程度に除去、</a:t>
            </a:r>
            <a:endParaRPr kumimoji="1" lang="en-US" altLang="ja-JP" dirty="0"/>
          </a:p>
          <a:p>
            <a:endParaRPr kumimoji="1" lang="ja-JP" altLang="en-US" dirty="0"/>
          </a:p>
          <a:p>
            <a:r>
              <a:rPr kumimoji="1" lang="ja-JP" altLang="en-US" dirty="0"/>
              <a:t>　　痰・ムセの症状が見られました。</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7</a:t>
            </a:fld>
            <a:endParaRPr kumimoji="1" lang="ja-JP" altLang="en-US"/>
          </a:p>
        </p:txBody>
      </p:sp>
    </p:spTree>
    <p:extLst>
      <p:ext uri="{BB962C8B-B14F-4D97-AF65-F5344CB8AC3E}">
        <p14:creationId xmlns:p14="http://schemas.microsoft.com/office/powerpoint/2010/main" val="408640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a:t>
            </a:r>
            <a:r>
              <a:rPr kumimoji="1" lang="ja-JP" altLang="en-US" dirty="0"/>
              <a:t>　</a:t>
            </a:r>
            <a:r>
              <a:rPr kumimoji="1" lang="en-US" altLang="ja-JP" dirty="0"/>
              <a:t>2</a:t>
            </a:r>
            <a:r>
              <a:rPr kumimoji="1" lang="ja-JP" altLang="en-US" dirty="0"/>
              <a:t>週間目　</a:t>
            </a:r>
            <a:endParaRPr kumimoji="1" lang="en-US" altLang="ja-JP" dirty="0"/>
          </a:p>
          <a:p>
            <a:endParaRPr kumimoji="1" lang="en-US" altLang="ja-JP" dirty="0"/>
          </a:p>
          <a:p>
            <a:r>
              <a:rPr kumimoji="1" lang="ja-JP" altLang="en-US" dirty="0"/>
              <a:t>キーパーソンより「</a:t>
            </a:r>
            <a:r>
              <a:rPr kumimoji="1" lang="en-US" altLang="ja-JP" dirty="0"/>
              <a:t>1</a:t>
            </a:r>
            <a:r>
              <a:rPr kumimoji="1" lang="ja-JP" altLang="en-US" dirty="0"/>
              <a:t>ヶ月も口から食べさせなければ、食べられなくなるのは</a:t>
            </a:r>
            <a:endParaRPr kumimoji="1" lang="en-US" altLang="ja-JP" dirty="0"/>
          </a:p>
          <a:p>
            <a:endParaRPr kumimoji="1" lang="ja-JP" altLang="en-US" dirty="0"/>
          </a:p>
          <a:p>
            <a:r>
              <a:rPr kumimoji="1" lang="ja-JP" altLang="en-US" dirty="0"/>
              <a:t>　当たり前だ</a:t>
            </a:r>
            <a:r>
              <a:rPr kumimoji="1" lang="en-US" altLang="ja-JP" dirty="0"/>
              <a:t>!</a:t>
            </a:r>
            <a:r>
              <a:rPr kumimoji="1" lang="ja-JP" altLang="en-US" dirty="0"/>
              <a:t>」 </a:t>
            </a:r>
            <a:endParaRPr kumimoji="1" lang="en-US" altLang="ja-JP" dirty="0"/>
          </a:p>
          <a:p>
            <a:endParaRPr kumimoji="1" lang="en-US" altLang="ja-JP" dirty="0"/>
          </a:p>
          <a:p>
            <a:r>
              <a:rPr kumimoji="1" lang="ja-JP" altLang="en-US" dirty="0">
                <a:solidFill>
                  <a:srgbClr val="FF0000"/>
                </a:solidFill>
              </a:rPr>
              <a:t>●</a:t>
            </a:r>
            <a:r>
              <a:rPr kumimoji="1" lang="ja-JP" altLang="en-US" dirty="0"/>
              <a:t>医師　「そうは言っても無理なんだよなー」と困惑され、</a:t>
            </a:r>
            <a:endParaRPr kumimoji="1" lang="en-US" altLang="ja-JP" dirty="0"/>
          </a:p>
          <a:p>
            <a:endParaRPr kumimoji="1" lang="ja-JP" altLang="en-US" dirty="0"/>
          </a:p>
          <a:p>
            <a:r>
              <a:rPr kumimoji="1" lang="ja-JP" altLang="en-US" dirty="0">
                <a:solidFill>
                  <a:srgbClr val="FF0000"/>
                </a:solidFill>
              </a:rPr>
              <a:t>●</a:t>
            </a:r>
            <a:r>
              <a:rPr kumimoji="1" lang="en-US" altLang="ja-JP" dirty="0"/>
              <a:t>1</a:t>
            </a:r>
            <a:r>
              <a:rPr kumimoji="1" lang="ja-JP" altLang="en-US" dirty="0"/>
              <a:t>日に</a:t>
            </a:r>
            <a:r>
              <a:rPr kumimoji="1" lang="en-US" altLang="ja-JP" dirty="0"/>
              <a:t>3</a:t>
            </a:r>
            <a:r>
              <a:rPr kumimoji="1" lang="ja-JP" altLang="en-US" dirty="0"/>
              <a:t>回程、面会に来るとの情報もあり、口腔ケアに立ち会う事も、</a:t>
            </a:r>
            <a:endParaRPr kumimoji="1" lang="en-US" altLang="ja-JP" dirty="0"/>
          </a:p>
          <a:p>
            <a:endParaRPr kumimoji="1" lang="en-US" altLang="ja-JP" dirty="0"/>
          </a:p>
          <a:p>
            <a:r>
              <a:rPr kumimoji="1" lang="ja-JP" altLang="en-US" dirty="0"/>
              <a:t>　しばしばありました。</a:t>
            </a:r>
            <a:endParaRPr kumimoji="1" lang="en-US" altLang="ja-JP" dirty="0"/>
          </a:p>
          <a:p>
            <a:endParaRPr kumimoji="1" lang="ja-JP" altLang="en-US" dirty="0"/>
          </a:p>
          <a:p>
            <a:r>
              <a:rPr kumimoji="1" lang="ja-JP" altLang="en-US" dirty="0">
                <a:solidFill>
                  <a:srgbClr val="FF0000"/>
                </a:solidFill>
              </a:rPr>
              <a:t>●</a:t>
            </a:r>
            <a:r>
              <a:rPr kumimoji="1" lang="ja-JP" altLang="en-US" dirty="0"/>
              <a:t>口腔内はプラシキズムにより動揺増し　サクションにて</a:t>
            </a:r>
            <a:endParaRPr kumimoji="1" lang="en-US" altLang="ja-JP" dirty="0"/>
          </a:p>
          <a:p>
            <a:endParaRPr kumimoji="1" lang="ja-JP" altLang="en-US" dirty="0"/>
          </a:p>
          <a:p>
            <a:r>
              <a:rPr kumimoji="1" lang="ja-JP" altLang="en-US" dirty="0"/>
              <a:t>　吸引しながら清拭を行っていました。</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8</a:t>
            </a:fld>
            <a:endParaRPr kumimoji="1" lang="ja-JP" altLang="en-US"/>
          </a:p>
        </p:txBody>
      </p:sp>
    </p:spTree>
    <p:extLst>
      <p:ext uri="{BB962C8B-B14F-4D97-AF65-F5344CB8AC3E}">
        <p14:creationId xmlns:p14="http://schemas.microsoft.com/office/powerpoint/2010/main" val="350382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8. 3</a:t>
            </a:r>
            <a:r>
              <a:rPr kumimoji="1" lang="ja-JP" altLang="en-US" dirty="0"/>
              <a:t>週間目</a:t>
            </a:r>
            <a:endParaRPr kumimoji="1" lang="en-US" altLang="ja-JP" dirty="0"/>
          </a:p>
          <a:p>
            <a:endParaRPr kumimoji="1" lang="en-US" altLang="ja-JP" dirty="0"/>
          </a:p>
          <a:p>
            <a:r>
              <a:rPr kumimoji="1" lang="ja-JP" altLang="en-US" dirty="0"/>
              <a:t>キーパーソン「プリン一口あげるも飲み込まないので吸引した」と</a:t>
            </a:r>
            <a:endParaRPr kumimoji="1" lang="en-US" altLang="ja-JP" dirty="0"/>
          </a:p>
          <a:p>
            <a:endParaRPr kumimoji="1" lang="ja-JP" altLang="en-US" dirty="0"/>
          </a:p>
          <a:p>
            <a:r>
              <a:rPr kumimoji="1" lang="ja-JP" altLang="en-US" dirty="0"/>
              <a:t>　看護師からの報告受け、うなだれる　</a:t>
            </a:r>
            <a:endParaRPr kumimoji="1" lang="en-US" altLang="ja-JP" dirty="0"/>
          </a:p>
          <a:p>
            <a:endParaRPr kumimoji="1" lang="en-US" altLang="ja-JP" dirty="0"/>
          </a:p>
          <a:p>
            <a:r>
              <a:rPr kumimoji="1" lang="ja-JP" altLang="en-US" dirty="0">
                <a:solidFill>
                  <a:srgbClr val="FF0000"/>
                </a:solidFill>
              </a:rPr>
              <a:t>●</a:t>
            </a:r>
            <a:r>
              <a:rPr kumimoji="1" lang="ja-JP" altLang="en-US" dirty="0"/>
              <a:t>その午後看護師ケア中、スポンジブラシを咬み切られ挿管する</a:t>
            </a:r>
            <a:endParaRPr kumimoji="1" lang="en-US" altLang="ja-JP" dirty="0"/>
          </a:p>
          <a:p>
            <a:endParaRPr kumimoji="1" lang="en-US" altLang="ja-JP" dirty="0"/>
          </a:p>
          <a:p>
            <a:r>
              <a:rPr kumimoji="1" lang="ja-JP" altLang="en-US" dirty="0"/>
              <a:t>器具にて取り出し　</a:t>
            </a:r>
            <a:endParaRPr kumimoji="1" lang="en-US" altLang="ja-JP" dirty="0"/>
          </a:p>
          <a:p>
            <a:endParaRPr kumimoji="1" lang="en-US" altLang="ja-JP" dirty="0"/>
          </a:p>
          <a:p>
            <a:r>
              <a:rPr kumimoji="1" lang="ja-JP" altLang="en-US" dirty="0">
                <a:solidFill>
                  <a:srgbClr val="FF0000"/>
                </a:solidFill>
              </a:rPr>
              <a:t>●</a:t>
            </a:r>
            <a:r>
              <a:rPr kumimoji="1" lang="ja-JP" altLang="en-US" dirty="0"/>
              <a:t>誤嚥性肺炎の検査をしたとのこと</a:t>
            </a:r>
            <a:endParaRPr kumimoji="1" lang="en-US" altLang="ja-JP" dirty="0"/>
          </a:p>
          <a:p>
            <a:endParaRPr kumimoji="1" lang="ja-JP" altLang="en-US" dirty="0"/>
          </a:p>
          <a:p>
            <a:r>
              <a:rPr kumimoji="1" lang="ja-JP" altLang="en-US" dirty="0">
                <a:solidFill>
                  <a:srgbClr val="FF0000"/>
                </a:solidFill>
              </a:rPr>
              <a:t>●</a:t>
            </a:r>
            <a:r>
              <a:rPr kumimoji="1" lang="ja-JP" altLang="en-US" dirty="0"/>
              <a:t>清拭時には、パルスオキシメーター使用し　</a:t>
            </a:r>
            <a:endParaRPr kumimoji="1" lang="en-US" altLang="ja-JP" dirty="0"/>
          </a:p>
          <a:p>
            <a:endParaRPr kumimoji="1" lang="en-US" altLang="ja-JP" dirty="0"/>
          </a:p>
          <a:p>
            <a:r>
              <a:rPr kumimoji="1" lang="ja-JP" altLang="en-US" dirty="0">
                <a:solidFill>
                  <a:srgbClr val="FF0000"/>
                </a:solidFill>
              </a:rPr>
              <a:t>●</a:t>
            </a:r>
            <a:r>
              <a:rPr kumimoji="1" lang="ja-JP" altLang="en-US" dirty="0"/>
              <a:t>口腔内は血餅見られ　</a:t>
            </a:r>
            <a:r>
              <a:rPr kumimoji="1" lang="en-US" altLang="ja-JP" dirty="0"/>
              <a:t>3</a:t>
            </a:r>
            <a:r>
              <a:rPr kumimoji="1" lang="ja-JP" altLang="en-US" dirty="0"/>
              <a:t>　　の動揺が強いため抜歯としました。</a:t>
            </a:r>
            <a:endParaRPr kumimoji="1" lang="en-US" altLang="ja-JP" dirty="0"/>
          </a:p>
          <a:p>
            <a:endParaRPr kumimoji="1" lang="ja-JP" altLang="en-US" dirty="0"/>
          </a:p>
          <a:p>
            <a:r>
              <a:rPr kumimoji="1" lang="ja-JP" altLang="en-US" dirty="0">
                <a:solidFill>
                  <a:srgbClr val="FF0000"/>
                </a:solidFill>
              </a:rPr>
              <a:t>●</a:t>
            </a:r>
            <a:r>
              <a:rPr kumimoji="1" lang="ja-JP" altLang="en-US" dirty="0"/>
              <a:t>看護師サイドの口腔ケアは中止となりました。</a:t>
            </a:r>
            <a:r>
              <a:rPr kumimoji="1" lang="ja-JP" altLang="en-US" dirty="0">
                <a:solidFill>
                  <a:srgbClr val="FF0000"/>
                </a:solidFill>
              </a:rPr>
              <a:t>●</a:t>
            </a:r>
          </a:p>
        </p:txBody>
      </p:sp>
      <p:sp>
        <p:nvSpPr>
          <p:cNvPr id="4" name="スライド番号プレースホルダー 3"/>
          <p:cNvSpPr>
            <a:spLocks noGrp="1"/>
          </p:cNvSpPr>
          <p:nvPr>
            <p:ph type="sldNum" sz="quarter" idx="5"/>
          </p:nvPr>
        </p:nvSpPr>
        <p:spPr/>
        <p:txBody>
          <a:bodyPr/>
          <a:lstStyle/>
          <a:p>
            <a:fld id="{161A2B99-9F3B-4579-8802-5BB2655F9196}" type="slidenum">
              <a:rPr kumimoji="1" lang="ja-JP" altLang="en-US" smtClean="0"/>
              <a:t>9</a:t>
            </a:fld>
            <a:endParaRPr kumimoji="1" lang="ja-JP" altLang="en-US"/>
          </a:p>
        </p:txBody>
      </p:sp>
    </p:spTree>
    <p:extLst>
      <p:ext uri="{BB962C8B-B14F-4D97-AF65-F5344CB8AC3E}">
        <p14:creationId xmlns:p14="http://schemas.microsoft.com/office/powerpoint/2010/main" val="376354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426828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3405788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3842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41697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172659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71900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329161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295849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704526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100630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A932BC-679D-4C18-91AD-910F94B3D62A}" type="datetimeFigureOut">
              <a:rPr kumimoji="1" lang="ja-JP" altLang="en-US" smtClean="0"/>
              <a:t>2023/9/22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74393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932BC-679D-4C18-91AD-910F94B3D62A}" type="datetimeFigureOut">
              <a:rPr kumimoji="1" lang="ja-JP" altLang="en-US" smtClean="0"/>
              <a:t>2023/9/22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2C024-7B4E-4593-B902-7D2AB42DF799}" type="slidenum">
              <a:rPr kumimoji="1" lang="ja-JP" altLang="en-US" smtClean="0"/>
              <a:t>‹#›</a:t>
            </a:fld>
            <a:endParaRPr kumimoji="1" lang="ja-JP" altLang="en-US"/>
          </a:p>
        </p:txBody>
      </p:sp>
    </p:spTree>
    <p:extLst>
      <p:ext uri="{BB962C8B-B14F-4D97-AF65-F5344CB8AC3E}">
        <p14:creationId xmlns:p14="http://schemas.microsoft.com/office/powerpoint/2010/main" val="988567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8.jpeg"/><Relationship Id="rId5" Type="http://schemas.microsoft.com/office/2007/relationships/hdphoto" Target="../media/hdphoto3.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A898C0D4-F0E9-2D49-C352-62C39E5EFC99}"/>
              </a:ext>
            </a:extLst>
          </p:cNvPr>
          <p:cNvSpPr/>
          <p:nvPr/>
        </p:nvSpPr>
        <p:spPr>
          <a:xfrm>
            <a:off x="205740" y="171450"/>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1114420" y="1423992"/>
            <a:ext cx="7109639" cy="1754326"/>
          </a:xfrm>
          <a:prstGeom prst="rect">
            <a:avLst/>
          </a:prstGeom>
          <a:noFill/>
        </p:spPr>
        <p:txBody>
          <a:bodyPr wrap="none" rtlCol="0">
            <a:spAutoFit/>
          </a:bodyPr>
          <a:lstStyle/>
          <a:p>
            <a:pPr algn="ctr"/>
            <a:r>
              <a:rPr kumimoji="1" lang="ja-JP" altLang="en-US" sz="5400" b="1" dirty="0"/>
              <a:t>歯が残っていることで</a:t>
            </a:r>
            <a:endParaRPr kumimoji="1" lang="en-US" altLang="ja-JP" sz="5400" b="1" dirty="0"/>
          </a:p>
          <a:p>
            <a:pPr algn="ctr"/>
            <a:r>
              <a:rPr kumimoji="1" lang="ja-JP" altLang="en-US" sz="5400" b="1" dirty="0"/>
              <a:t>生じる障害</a:t>
            </a:r>
          </a:p>
        </p:txBody>
      </p:sp>
      <p:sp>
        <p:nvSpPr>
          <p:cNvPr id="3" name="テキスト ボックス 2">
            <a:extLst>
              <a:ext uri="{FF2B5EF4-FFF2-40B4-BE49-F238E27FC236}">
                <a16:creationId xmlns:a16="http://schemas.microsoft.com/office/drawing/2014/main" id="{2DF4F476-DD78-722D-3A99-64F0C90CC2C7}"/>
              </a:ext>
            </a:extLst>
          </p:cNvPr>
          <p:cNvSpPr txBox="1"/>
          <p:nvPr/>
        </p:nvSpPr>
        <p:spPr>
          <a:xfrm>
            <a:off x="1576085" y="4147967"/>
            <a:ext cx="6186310" cy="2504660"/>
          </a:xfrm>
          <a:prstGeom prst="rect">
            <a:avLst/>
          </a:prstGeom>
          <a:noFill/>
        </p:spPr>
        <p:txBody>
          <a:bodyPr wrap="none" rtlCol="0">
            <a:spAutoFit/>
          </a:bodyPr>
          <a:lstStyle/>
          <a:p>
            <a:pPr algn="ctr">
              <a:lnSpc>
                <a:spcPct val="150000"/>
              </a:lnSpc>
            </a:pPr>
            <a:r>
              <a:rPr kumimoji="1" lang="ja-JP" altLang="en-US" sz="3600" b="1" dirty="0"/>
              <a:t>永野歯科医院　</a:t>
            </a:r>
            <a:endParaRPr kumimoji="1" lang="en-US" altLang="ja-JP" sz="3600" b="1" dirty="0"/>
          </a:p>
          <a:p>
            <a:pPr algn="ctr">
              <a:lnSpc>
                <a:spcPct val="150000"/>
              </a:lnSpc>
            </a:pPr>
            <a:r>
              <a:rPr kumimoji="1" lang="ja-JP" altLang="en-US" sz="3600" b="1" dirty="0"/>
              <a:t>歯科衛生士　小野　正美</a:t>
            </a:r>
            <a:endParaRPr kumimoji="1" lang="en-US" altLang="ja-JP" sz="3600" b="1" dirty="0"/>
          </a:p>
          <a:p>
            <a:pPr algn="ctr">
              <a:lnSpc>
                <a:spcPct val="150000"/>
              </a:lnSpc>
            </a:pPr>
            <a:r>
              <a:rPr kumimoji="1" lang="ja-JP" altLang="en-US" sz="3600" b="1" dirty="0"/>
              <a:t>　共同演者　　永野　伸一　</a:t>
            </a:r>
          </a:p>
        </p:txBody>
      </p:sp>
    </p:spTree>
    <p:extLst>
      <p:ext uri="{BB962C8B-B14F-4D97-AF65-F5344CB8AC3E}">
        <p14:creationId xmlns:p14="http://schemas.microsoft.com/office/powerpoint/2010/main" val="2639682335"/>
      </p:ext>
    </p:extLst>
  </p:cSld>
  <p:clrMapOvr>
    <a:masterClrMapping/>
  </p:clrMapOvr>
  <mc:AlternateContent xmlns:mc="http://schemas.openxmlformats.org/markup-compatibility/2006" xmlns:p14="http://schemas.microsoft.com/office/powerpoint/2010/main">
    <mc:Choice Requires="p14">
      <p:transition spd="slow" p14:dur="2000" advTm="2799"/>
    </mc:Choice>
    <mc:Fallback xmlns="">
      <p:transition spd="slow" advTm="279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4509071-EB76-982E-F114-979709E6B223}"/>
              </a:ext>
            </a:extLst>
          </p:cNvPr>
          <p:cNvSpPr/>
          <p:nvPr/>
        </p:nvSpPr>
        <p:spPr>
          <a:xfrm>
            <a:off x="205740" y="134409"/>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a:extLst>
              <a:ext uri="{FF2B5EF4-FFF2-40B4-BE49-F238E27FC236}">
                <a16:creationId xmlns:a16="http://schemas.microsoft.com/office/drawing/2014/main" id="{F8C7D641-43EA-50DF-0D2B-325D322ECC5B}"/>
              </a:ext>
            </a:extLst>
          </p:cNvPr>
          <p:cNvGrpSpPr/>
          <p:nvPr/>
        </p:nvGrpSpPr>
        <p:grpSpPr>
          <a:xfrm>
            <a:off x="3524637" y="3609503"/>
            <a:ext cx="2516392" cy="646331"/>
            <a:chOff x="3524637" y="3094108"/>
            <a:chExt cx="2516392" cy="646331"/>
          </a:xfrm>
        </p:grpSpPr>
        <p:sp>
          <p:nvSpPr>
            <p:cNvPr id="52" name="四角形: 角を丸くする 51">
              <a:extLst>
                <a:ext uri="{FF2B5EF4-FFF2-40B4-BE49-F238E27FC236}">
                  <a16:creationId xmlns:a16="http://schemas.microsoft.com/office/drawing/2014/main" id="{137DED5B-B52E-27B2-371C-26C419B27376}"/>
                </a:ext>
              </a:extLst>
            </p:cNvPr>
            <p:cNvSpPr/>
            <p:nvPr/>
          </p:nvSpPr>
          <p:spPr>
            <a:xfrm>
              <a:off x="3524637" y="3134489"/>
              <a:ext cx="2516392" cy="583846"/>
            </a:xfrm>
            <a:prstGeom prst="roundRect">
              <a:avLst>
                <a:gd name="adj" fmla="val 50000"/>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F0594DB-058C-76A3-4AED-AED870F96B96}"/>
                </a:ext>
              </a:extLst>
            </p:cNvPr>
            <p:cNvSpPr txBox="1"/>
            <p:nvPr/>
          </p:nvSpPr>
          <p:spPr>
            <a:xfrm>
              <a:off x="4116204" y="3094108"/>
              <a:ext cx="1107996" cy="646331"/>
            </a:xfrm>
            <a:prstGeom prst="rect">
              <a:avLst/>
            </a:prstGeom>
            <a:noFill/>
          </p:spPr>
          <p:txBody>
            <a:bodyPr wrap="none" rtlCol="0">
              <a:spAutoFit/>
            </a:bodyPr>
            <a:lstStyle/>
            <a:p>
              <a:r>
                <a:rPr kumimoji="1" lang="ja-JP" altLang="en-US" sz="3600" b="1" dirty="0"/>
                <a:t>本人</a:t>
              </a:r>
            </a:p>
          </p:txBody>
        </p:sp>
      </p:grpSp>
      <p:sp>
        <p:nvSpPr>
          <p:cNvPr id="2" name="テキスト ボックス 1">
            <a:extLst>
              <a:ext uri="{FF2B5EF4-FFF2-40B4-BE49-F238E27FC236}">
                <a16:creationId xmlns:a16="http://schemas.microsoft.com/office/drawing/2014/main" id="{FC443E2F-D2F6-B9E5-9DEB-703C00106B85}"/>
              </a:ext>
            </a:extLst>
          </p:cNvPr>
          <p:cNvSpPr txBox="1"/>
          <p:nvPr/>
        </p:nvSpPr>
        <p:spPr>
          <a:xfrm>
            <a:off x="331891" y="287020"/>
            <a:ext cx="2855269" cy="584775"/>
          </a:xfrm>
          <a:prstGeom prst="rect">
            <a:avLst/>
          </a:prstGeom>
          <a:noFill/>
        </p:spPr>
        <p:txBody>
          <a:bodyPr wrap="none" rtlCol="0">
            <a:spAutoFit/>
          </a:bodyPr>
          <a:lstStyle/>
          <a:p>
            <a:r>
              <a:rPr kumimoji="1" lang="ja-JP" altLang="en-US" sz="3200" b="1" dirty="0"/>
              <a:t>初診日＋</a:t>
            </a:r>
            <a:r>
              <a:rPr kumimoji="1" lang="en-US" altLang="ja-JP" sz="3200" b="1" dirty="0"/>
              <a:t>4</a:t>
            </a:r>
            <a:r>
              <a:rPr kumimoji="1" lang="ja-JP" altLang="en-US" sz="3200" b="1" dirty="0"/>
              <a:t>週間</a:t>
            </a:r>
          </a:p>
        </p:txBody>
      </p:sp>
      <p:sp>
        <p:nvSpPr>
          <p:cNvPr id="61" name="四角形: 角を丸くする 60">
            <a:extLst>
              <a:ext uri="{FF2B5EF4-FFF2-40B4-BE49-F238E27FC236}">
                <a16:creationId xmlns:a16="http://schemas.microsoft.com/office/drawing/2014/main" id="{B1BDE91D-1746-71C5-D643-DDDBBD745FF2}"/>
              </a:ext>
            </a:extLst>
          </p:cNvPr>
          <p:cNvSpPr/>
          <p:nvPr/>
        </p:nvSpPr>
        <p:spPr>
          <a:xfrm>
            <a:off x="744986" y="892980"/>
            <a:ext cx="2516392" cy="583846"/>
          </a:xfrm>
          <a:prstGeom prst="roundRect">
            <a:avLst>
              <a:gd name="adj" fmla="val 50000"/>
            </a:avLst>
          </a:prstGeom>
          <a:solidFill>
            <a:srgbClr val="FFFF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331C642-A8D0-C169-82CF-184F81BEB209}"/>
              </a:ext>
            </a:extLst>
          </p:cNvPr>
          <p:cNvSpPr txBox="1"/>
          <p:nvPr/>
        </p:nvSpPr>
        <p:spPr>
          <a:xfrm>
            <a:off x="663272" y="894978"/>
            <a:ext cx="2639791" cy="584775"/>
          </a:xfrm>
          <a:prstGeom prst="rect">
            <a:avLst/>
          </a:prstGeom>
          <a:noFill/>
          <a:scene3d>
            <a:camera prst="orthographicFront"/>
            <a:lightRig rig="threePt" dir="t"/>
          </a:scene3d>
          <a:sp3d>
            <a:bevelT/>
          </a:sp3d>
        </p:spPr>
        <p:txBody>
          <a:bodyPr wrap="square" rtlCol="0">
            <a:spAutoFit/>
          </a:bodyPr>
          <a:lstStyle/>
          <a:p>
            <a:pPr algn="ctr"/>
            <a:r>
              <a:rPr kumimoji="1" lang="ja-JP" altLang="en-US" sz="3200" b="1" dirty="0"/>
              <a:t>キーパーソン</a:t>
            </a:r>
            <a:endParaRPr kumimoji="1" lang="en-US" altLang="ja-JP" sz="3200" b="1" dirty="0"/>
          </a:p>
        </p:txBody>
      </p:sp>
      <p:grpSp>
        <p:nvGrpSpPr>
          <p:cNvPr id="65" name="グループ化 64">
            <a:extLst>
              <a:ext uri="{FF2B5EF4-FFF2-40B4-BE49-F238E27FC236}">
                <a16:creationId xmlns:a16="http://schemas.microsoft.com/office/drawing/2014/main" id="{2B190596-3E9D-1ED1-C6C4-CB891E1D0D9A}"/>
              </a:ext>
            </a:extLst>
          </p:cNvPr>
          <p:cNvGrpSpPr/>
          <p:nvPr/>
        </p:nvGrpSpPr>
        <p:grpSpPr>
          <a:xfrm>
            <a:off x="6187521" y="787958"/>
            <a:ext cx="2516392" cy="646331"/>
            <a:chOff x="6187521" y="1078901"/>
            <a:chExt cx="2516392" cy="646331"/>
          </a:xfrm>
        </p:grpSpPr>
        <p:sp>
          <p:nvSpPr>
            <p:cNvPr id="63" name="四角形: 角を丸くする 62">
              <a:extLst>
                <a:ext uri="{FF2B5EF4-FFF2-40B4-BE49-F238E27FC236}">
                  <a16:creationId xmlns:a16="http://schemas.microsoft.com/office/drawing/2014/main" id="{B46C9139-2083-4E67-2EE8-F8127334F8B5}"/>
                </a:ext>
              </a:extLst>
            </p:cNvPr>
            <p:cNvSpPr/>
            <p:nvPr/>
          </p:nvSpPr>
          <p:spPr>
            <a:xfrm>
              <a:off x="6187521" y="1109660"/>
              <a:ext cx="2516392" cy="583846"/>
            </a:xfrm>
            <a:prstGeom prst="roundRect">
              <a:avLst>
                <a:gd name="adj" fmla="val 50000"/>
              </a:avLst>
            </a:prstGeom>
            <a:solidFill>
              <a:schemeClr val="accent6">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6402279" y="1078901"/>
              <a:ext cx="2031325" cy="646331"/>
            </a:xfrm>
            <a:prstGeom prst="rect">
              <a:avLst/>
            </a:prstGeom>
            <a:noFill/>
          </p:spPr>
          <p:txBody>
            <a:bodyPr wrap="none" rtlCol="0">
              <a:spAutoFit/>
            </a:bodyPr>
            <a:lstStyle/>
            <a:p>
              <a:r>
                <a:rPr kumimoji="1" lang="ja-JP" altLang="en-US" sz="3600" b="1" dirty="0"/>
                <a:t>内科医師</a:t>
              </a:r>
            </a:p>
          </p:txBody>
        </p:sp>
      </p:grpSp>
      <p:grpSp>
        <p:nvGrpSpPr>
          <p:cNvPr id="64" name="グループ化 63">
            <a:extLst>
              <a:ext uri="{FF2B5EF4-FFF2-40B4-BE49-F238E27FC236}">
                <a16:creationId xmlns:a16="http://schemas.microsoft.com/office/drawing/2014/main" id="{3EEF16C6-A7C8-2B47-6EE0-C485B12EACA5}"/>
              </a:ext>
            </a:extLst>
          </p:cNvPr>
          <p:cNvGrpSpPr/>
          <p:nvPr/>
        </p:nvGrpSpPr>
        <p:grpSpPr>
          <a:xfrm>
            <a:off x="667084" y="3637998"/>
            <a:ext cx="2516392" cy="646331"/>
            <a:chOff x="-757425" y="3899592"/>
            <a:chExt cx="2516392" cy="646331"/>
          </a:xfrm>
        </p:grpSpPr>
        <p:sp>
          <p:nvSpPr>
            <p:cNvPr id="62" name="四角形: 角を丸くする 61">
              <a:extLst>
                <a:ext uri="{FF2B5EF4-FFF2-40B4-BE49-F238E27FC236}">
                  <a16:creationId xmlns:a16="http://schemas.microsoft.com/office/drawing/2014/main" id="{F8130E39-3133-E4B2-DD55-9BC6E89EF58E}"/>
                </a:ext>
              </a:extLst>
            </p:cNvPr>
            <p:cNvSpPr/>
            <p:nvPr/>
          </p:nvSpPr>
          <p:spPr>
            <a:xfrm>
              <a:off x="-757425" y="3921575"/>
              <a:ext cx="2516392" cy="583846"/>
            </a:xfrm>
            <a:prstGeom prst="roundRect">
              <a:avLst>
                <a:gd name="adj" fmla="val 50000"/>
              </a:avLst>
            </a:prstGeom>
            <a:solidFill>
              <a:schemeClr val="accent1">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9239052-FFAD-FF56-CF12-985D7524D72B}"/>
                </a:ext>
              </a:extLst>
            </p:cNvPr>
            <p:cNvSpPr txBox="1"/>
            <p:nvPr/>
          </p:nvSpPr>
          <p:spPr>
            <a:xfrm>
              <a:off x="-112084" y="3899592"/>
              <a:ext cx="1107996" cy="646331"/>
            </a:xfrm>
            <a:prstGeom prst="rect">
              <a:avLst/>
            </a:prstGeom>
            <a:noFill/>
          </p:spPr>
          <p:txBody>
            <a:bodyPr wrap="none" rtlCol="0">
              <a:spAutoFit/>
            </a:bodyPr>
            <a:lstStyle/>
            <a:p>
              <a:r>
                <a:rPr kumimoji="1" lang="ja-JP" altLang="en-US" sz="3600" b="1" dirty="0"/>
                <a:t>歯科</a:t>
              </a:r>
            </a:p>
          </p:txBody>
        </p:sp>
      </p:grpSp>
      <p:grpSp>
        <p:nvGrpSpPr>
          <p:cNvPr id="66" name="グループ化 65">
            <a:extLst>
              <a:ext uri="{FF2B5EF4-FFF2-40B4-BE49-F238E27FC236}">
                <a16:creationId xmlns:a16="http://schemas.microsoft.com/office/drawing/2014/main" id="{F99CC452-96A7-B9B0-888C-235FD5C763BE}"/>
              </a:ext>
            </a:extLst>
          </p:cNvPr>
          <p:cNvGrpSpPr/>
          <p:nvPr/>
        </p:nvGrpSpPr>
        <p:grpSpPr>
          <a:xfrm>
            <a:off x="6226115" y="3617498"/>
            <a:ext cx="2516392" cy="646331"/>
            <a:chOff x="6325871" y="2802854"/>
            <a:chExt cx="2516392" cy="646331"/>
          </a:xfrm>
        </p:grpSpPr>
        <p:sp>
          <p:nvSpPr>
            <p:cNvPr id="60" name="四角形: 角を丸くする 59">
              <a:extLst>
                <a:ext uri="{FF2B5EF4-FFF2-40B4-BE49-F238E27FC236}">
                  <a16:creationId xmlns:a16="http://schemas.microsoft.com/office/drawing/2014/main" id="{A26B63D6-6CBF-C09E-2DDD-7171CFCC3F1B}"/>
                </a:ext>
              </a:extLst>
            </p:cNvPr>
            <p:cNvSpPr/>
            <p:nvPr/>
          </p:nvSpPr>
          <p:spPr>
            <a:xfrm>
              <a:off x="6325871" y="2804381"/>
              <a:ext cx="2516392" cy="583846"/>
            </a:xfrm>
            <a:prstGeom prst="roundRect">
              <a:avLst>
                <a:gd name="adj" fmla="val 50000"/>
              </a:avLst>
            </a:prstGeom>
            <a:solidFill>
              <a:schemeClr val="accent2">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EAD41F-3797-36B9-3325-52470FF9EF5E}"/>
                </a:ext>
              </a:extLst>
            </p:cNvPr>
            <p:cNvSpPr txBox="1"/>
            <p:nvPr/>
          </p:nvSpPr>
          <p:spPr>
            <a:xfrm>
              <a:off x="6743307" y="2802854"/>
              <a:ext cx="1569660" cy="646331"/>
            </a:xfrm>
            <a:prstGeom prst="rect">
              <a:avLst/>
            </a:prstGeom>
            <a:noFill/>
          </p:spPr>
          <p:txBody>
            <a:bodyPr wrap="none" rtlCol="0">
              <a:spAutoFit/>
            </a:bodyPr>
            <a:lstStyle/>
            <a:p>
              <a:r>
                <a:rPr kumimoji="1" lang="ja-JP" altLang="en-US" sz="3600" b="1" dirty="0"/>
                <a:t>看護師</a:t>
              </a:r>
            </a:p>
          </p:txBody>
        </p:sp>
      </p:grpSp>
      <p:grpSp>
        <p:nvGrpSpPr>
          <p:cNvPr id="37" name="グループ化 36">
            <a:extLst>
              <a:ext uri="{FF2B5EF4-FFF2-40B4-BE49-F238E27FC236}">
                <a16:creationId xmlns:a16="http://schemas.microsoft.com/office/drawing/2014/main" id="{8CDFE43E-7DFB-C031-5A1D-32AFBDF35082}"/>
              </a:ext>
            </a:extLst>
          </p:cNvPr>
          <p:cNvGrpSpPr/>
          <p:nvPr/>
        </p:nvGrpSpPr>
        <p:grpSpPr>
          <a:xfrm>
            <a:off x="6156060" y="4547662"/>
            <a:ext cx="2687587" cy="1987438"/>
            <a:chOff x="6156060" y="4547662"/>
            <a:chExt cx="2687587" cy="1987438"/>
          </a:xfrm>
        </p:grpSpPr>
        <p:sp>
          <p:nvSpPr>
            <p:cNvPr id="47" name="四角形: 角を丸くする 46">
              <a:extLst>
                <a:ext uri="{FF2B5EF4-FFF2-40B4-BE49-F238E27FC236}">
                  <a16:creationId xmlns:a16="http://schemas.microsoft.com/office/drawing/2014/main" id="{18ADECB0-9085-2595-4EBE-C3141C03332C}"/>
                </a:ext>
              </a:extLst>
            </p:cNvPr>
            <p:cNvSpPr/>
            <p:nvPr/>
          </p:nvSpPr>
          <p:spPr>
            <a:xfrm>
              <a:off x="6156060" y="4547662"/>
              <a:ext cx="2687587" cy="1987438"/>
            </a:xfrm>
            <a:prstGeom prst="roundRect">
              <a:avLst>
                <a:gd name="adj" fmla="val 50000"/>
              </a:avLst>
            </a:prstGeom>
            <a:solidFill>
              <a:schemeClr val="accent2">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5A7DC4A-0B7B-FEBA-10ED-9081FD00ACBA}"/>
                </a:ext>
              </a:extLst>
            </p:cNvPr>
            <p:cNvSpPr txBox="1"/>
            <p:nvPr/>
          </p:nvSpPr>
          <p:spPr>
            <a:xfrm>
              <a:off x="6458091" y="5154265"/>
              <a:ext cx="2236510" cy="707886"/>
            </a:xfrm>
            <a:prstGeom prst="rect">
              <a:avLst/>
            </a:prstGeom>
            <a:noFill/>
          </p:spPr>
          <p:txBody>
            <a:bodyPr wrap="none" rtlCol="0">
              <a:spAutoFit/>
            </a:bodyPr>
            <a:lstStyle/>
            <a:p>
              <a:r>
                <a:rPr kumimoji="1" lang="ja-JP" altLang="en-US" sz="4000" b="1" dirty="0"/>
                <a:t>痰の吸引</a:t>
              </a:r>
            </a:p>
          </p:txBody>
        </p:sp>
      </p:grpSp>
      <p:grpSp>
        <p:nvGrpSpPr>
          <p:cNvPr id="32" name="グループ化 31">
            <a:extLst>
              <a:ext uri="{FF2B5EF4-FFF2-40B4-BE49-F238E27FC236}">
                <a16:creationId xmlns:a16="http://schemas.microsoft.com/office/drawing/2014/main" id="{2DC6FFC6-ABAF-BA67-750A-03BCDB824F4C}"/>
              </a:ext>
            </a:extLst>
          </p:cNvPr>
          <p:cNvGrpSpPr/>
          <p:nvPr/>
        </p:nvGrpSpPr>
        <p:grpSpPr>
          <a:xfrm>
            <a:off x="473481" y="1548110"/>
            <a:ext cx="3416320" cy="1900203"/>
            <a:chOff x="473481" y="1548110"/>
            <a:chExt cx="3416320" cy="1900203"/>
          </a:xfrm>
        </p:grpSpPr>
        <p:grpSp>
          <p:nvGrpSpPr>
            <p:cNvPr id="6" name="グループ化 5">
              <a:extLst>
                <a:ext uri="{FF2B5EF4-FFF2-40B4-BE49-F238E27FC236}">
                  <a16:creationId xmlns:a16="http://schemas.microsoft.com/office/drawing/2014/main" id="{E898D8C3-8F7B-69B4-B51A-1307BBE87832}"/>
                </a:ext>
              </a:extLst>
            </p:cNvPr>
            <p:cNvGrpSpPr/>
            <p:nvPr/>
          </p:nvGrpSpPr>
          <p:grpSpPr>
            <a:xfrm>
              <a:off x="659389" y="1548110"/>
              <a:ext cx="2642655" cy="1900203"/>
              <a:chOff x="659389" y="1548110"/>
              <a:chExt cx="2687587" cy="1987438"/>
            </a:xfrm>
          </p:grpSpPr>
          <p:sp>
            <p:nvSpPr>
              <p:cNvPr id="41" name="四角形: 角を丸くする 40">
                <a:extLst>
                  <a:ext uri="{FF2B5EF4-FFF2-40B4-BE49-F238E27FC236}">
                    <a16:creationId xmlns:a16="http://schemas.microsoft.com/office/drawing/2014/main" id="{016292FF-318B-2FA3-FDC1-98394229C445}"/>
                  </a:ext>
                </a:extLst>
              </p:cNvPr>
              <p:cNvSpPr/>
              <p:nvPr/>
            </p:nvSpPr>
            <p:spPr>
              <a:xfrm>
                <a:off x="659389" y="1548110"/>
                <a:ext cx="2687587" cy="1987438"/>
              </a:xfrm>
              <a:prstGeom prst="roundRect">
                <a:avLst>
                  <a:gd name="adj" fmla="val 50000"/>
                </a:avLst>
              </a:prstGeom>
              <a:solidFill>
                <a:srgbClr val="FFFF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6FC68B1-AC40-AEE1-7AED-3A006257AE01}"/>
                  </a:ext>
                </a:extLst>
              </p:cNvPr>
              <p:cNvSpPr txBox="1"/>
              <p:nvPr/>
            </p:nvSpPr>
            <p:spPr>
              <a:xfrm>
                <a:off x="2042710" y="1602661"/>
                <a:ext cx="184730" cy="646331"/>
              </a:xfrm>
              <a:prstGeom prst="rect">
                <a:avLst/>
              </a:prstGeom>
              <a:noFill/>
            </p:spPr>
            <p:txBody>
              <a:bodyPr wrap="none" rtlCol="0">
                <a:spAutoFit/>
              </a:bodyPr>
              <a:lstStyle/>
              <a:p>
                <a:pPr algn="ctr"/>
                <a:endParaRPr kumimoji="1" lang="ja-JP" altLang="en-US" sz="3600" b="1" dirty="0"/>
              </a:p>
            </p:txBody>
          </p:sp>
        </p:grpSp>
        <p:sp>
          <p:nvSpPr>
            <p:cNvPr id="22" name="テキスト ボックス 21">
              <a:extLst>
                <a:ext uri="{FF2B5EF4-FFF2-40B4-BE49-F238E27FC236}">
                  <a16:creationId xmlns:a16="http://schemas.microsoft.com/office/drawing/2014/main" id="{DD3AB85A-BFBE-D6D9-48D9-33AAA75C4D7A}"/>
                </a:ext>
              </a:extLst>
            </p:cNvPr>
            <p:cNvSpPr txBox="1"/>
            <p:nvPr/>
          </p:nvSpPr>
          <p:spPr>
            <a:xfrm>
              <a:off x="473481" y="1587250"/>
              <a:ext cx="3416320" cy="1815882"/>
            </a:xfrm>
            <a:prstGeom prst="rect">
              <a:avLst/>
            </a:prstGeom>
            <a:noFill/>
          </p:spPr>
          <p:txBody>
            <a:bodyPr wrap="none" rtlCol="0">
              <a:spAutoFit/>
            </a:bodyPr>
            <a:lstStyle/>
            <a:p>
              <a:pPr algn="ctr"/>
              <a:r>
                <a:rPr kumimoji="1" lang="ja-JP" altLang="en-US" sz="2800" b="1" dirty="0"/>
                <a:t>「食べてほしい物は</a:t>
              </a:r>
            </a:p>
            <a:p>
              <a:pPr algn="ctr"/>
              <a:r>
                <a:rPr kumimoji="1" lang="ja-JP" altLang="en-US" sz="2800" b="1" dirty="0"/>
                <a:t>食べなくて</a:t>
              </a:r>
            </a:p>
            <a:p>
              <a:pPr algn="ctr"/>
              <a:r>
                <a:rPr kumimoji="1" lang="ja-JP" altLang="en-US" sz="2800" b="1" dirty="0"/>
                <a:t>食べなくて良い物を</a:t>
              </a:r>
            </a:p>
            <a:p>
              <a:pPr algn="ctr"/>
              <a:r>
                <a:rPr kumimoji="1" lang="ja-JP" altLang="en-US" sz="2800" b="1" dirty="0"/>
                <a:t>食べるんだから</a:t>
              </a:r>
              <a:r>
                <a:rPr kumimoji="1" lang="en-US" altLang="ja-JP" sz="2800" b="1" dirty="0"/>
                <a:t>!</a:t>
              </a:r>
              <a:r>
                <a:rPr kumimoji="1" lang="ja-JP" altLang="en-US" sz="2800" b="1" dirty="0"/>
                <a:t>」</a:t>
              </a:r>
            </a:p>
          </p:txBody>
        </p:sp>
      </p:grpSp>
      <p:grpSp>
        <p:nvGrpSpPr>
          <p:cNvPr id="36" name="グループ化 35">
            <a:extLst>
              <a:ext uri="{FF2B5EF4-FFF2-40B4-BE49-F238E27FC236}">
                <a16:creationId xmlns:a16="http://schemas.microsoft.com/office/drawing/2014/main" id="{2434E1E0-F59C-C256-A666-AC1E8F07CD22}"/>
              </a:ext>
            </a:extLst>
          </p:cNvPr>
          <p:cNvGrpSpPr/>
          <p:nvPr/>
        </p:nvGrpSpPr>
        <p:grpSpPr>
          <a:xfrm>
            <a:off x="4809774" y="1419818"/>
            <a:ext cx="4914538" cy="1987438"/>
            <a:chOff x="4809774" y="1419818"/>
            <a:chExt cx="4914538" cy="1987438"/>
          </a:xfrm>
        </p:grpSpPr>
        <p:sp>
          <p:nvSpPr>
            <p:cNvPr id="9" name="四角形: 角を丸くする 8">
              <a:extLst>
                <a:ext uri="{FF2B5EF4-FFF2-40B4-BE49-F238E27FC236}">
                  <a16:creationId xmlns:a16="http://schemas.microsoft.com/office/drawing/2014/main" id="{8F0882E3-3DB7-3B6D-9E01-9C98BF0C0F06}"/>
                </a:ext>
              </a:extLst>
            </p:cNvPr>
            <p:cNvSpPr/>
            <p:nvPr/>
          </p:nvSpPr>
          <p:spPr>
            <a:xfrm>
              <a:off x="6094631" y="1419818"/>
              <a:ext cx="2687587" cy="1987438"/>
            </a:xfrm>
            <a:prstGeom prst="roundRect">
              <a:avLst>
                <a:gd name="adj" fmla="val 50000"/>
              </a:avLst>
            </a:prstGeom>
            <a:solidFill>
              <a:schemeClr val="accent6">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CCFB9BC7-C6C5-9584-2C25-02032856095D}"/>
                </a:ext>
              </a:extLst>
            </p:cNvPr>
            <p:cNvSpPr txBox="1"/>
            <p:nvPr/>
          </p:nvSpPr>
          <p:spPr>
            <a:xfrm>
              <a:off x="4809774" y="1759581"/>
              <a:ext cx="4914538" cy="1384995"/>
            </a:xfrm>
            <a:prstGeom prst="rect">
              <a:avLst/>
            </a:prstGeom>
            <a:noFill/>
          </p:spPr>
          <p:txBody>
            <a:bodyPr wrap="square" rtlCol="0">
              <a:spAutoFit/>
            </a:bodyPr>
            <a:lstStyle/>
            <a:p>
              <a:pPr algn="ctr"/>
              <a:r>
                <a:rPr kumimoji="1" lang="ja-JP" altLang="en-US" sz="2800" b="1" dirty="0"/>
                <a:t>冗談で「固形物なら</a:t>
              </a:r>
            </a:p>
            <a:p>
              <a:pPr algn="ctr"/>
              <a:r>
                <a:rPr kumimoji="1" lang="ja-JP" altLang="en-US" sz="2800" b="1" dirty="0"/>
                <a:t>飲めるんだったら</a:t>
              </a:r>
            </a:p>
            <a:p>
              <a:pPr algn="ctr"/>
              <a:r>
                <a:rPr kumimoji="1" lang="ja-JP" altLang="en-US" sz="2800" b="1" dirty="0"/>
                <a:t>その方が良いのかな」</a:t>
              </a:r>
            </a:p>
          </p:txBody>
        </p:sp>
      </p:grpSp>
      <p:grpSp>
        <p:nvGrpSpPr>
          <p:cNvPr id="20" name="グループ化 19">
            <a:extLst>
              <a:ext uri="{FF2B5EF4-FFF2-40B4-BE49-F238E27FC236}">
                <a16:creationId xmlns:a16="http://schemas.microsoft.com/office/drawing/2014/main" id="{FD12BF58-EB8D-B383-3CA0-FD68ADD57E78}"/>
              </a:ext>
            </a:extLst>
          </p:cNvPr>
          <p:cNvGrpSpPr/>
          <p:nvPr/>
        </p:nvGrpSpPr>
        <p:grpSpPr>
          <a:xfrm>
            <a:off x="-647950" y="4340015"/>
            <a:ext cx="6552616" cy="2246769"/>
            <a:chOff x="-647950" y="4340015"/>
            <a:chExt cx="6552616" cy="2246769"/>
          </a:xfrm>
        </p:grpSpPr>
        <p:sp>
          <p:nvSpPr>
            <p:cNvPr id="49" name="四角形: 角を丸くする 48">
              <a:extLst>
                <a:ext uri="{FF2B5EF4-FFF2-40B4-BE49-F238E27FC236}">
                  <a16:creationId xmlns:a16="http://schemas.microsoft.com/office/drawing/2014/main" id="{604CF0D0-CD03-B5D2-EFBE-C955004F9C2E}"/>
                </a:ext>
              </a:extLst>
            </p:cNvPr>
            <p:cNvSpPr/>
            <p:nvPr/>
          </p:nvSpPr>
          <p:spPr>
            <a:xfrm>
              <a:off x="447708" y="4394112"/>
              <a:ext cx="2567846" cy="2141617"/>
            </a:xfrm>
            <a:prstGeom prst="roundRect">
              <a:avLst>
                <a:gd name="adj" fmla="val 50000"/>
              </a:avLst>
            </a:prstGeom>
            <a:solidFill>
              <a:schemeClr val="accent1">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A434E2A-3C69-CF0E-75DF-947AE4054A29}"/>
                </a:ext>
              </a:extLst>
            </p:cNvPr>
            <p:cNvSpPr txBox="1"/>
            <p:nvPr/>
          </p:nvSpPr>
          <p:spPr>
            <a:xfrm>
              <a:off x="-647950" y="4340015"/>
              <a:ext cx="4642782" cy="2246769"/>
            </a:xfrm>
            <a:prstGeom prst="rect">
              <a:avLst/>
            </a:prstGeom>
            <a:noFill/>
          </p:spPr>
          <p:txBody>
            <a:bodyPr wrap="square" rtlCol="0">
              <a:spAutoFit/>
            </a:bodyPr>
            <a:lstStyle/>
            <a:p>
              <a:pPr algn="ctr"/>
              <a:r>
                <a:rPr kumimoji="1" lang="ja-JP" altLang="en-US" sz="2800" b="1" dirty="0"/>
                <a:t>サクション</a:t>
              </a:r>
              <a:endParaRPr kumimoji="1" lang="en-US" altLang="ja-JP" sz="2800" b="1" dirty="0"/>
            </a:p>
            <a:p>
              <a:pPr algn="ctr"/>
              <a:r>
                <a:rPr kumimoji="1" lang="ja-JP" altLang="en-US" sz="2800" b="1" dirty="0"/>
                <a:t>チューブ</a:t>
              </a:r>
            </a:p>
            <a:p>
              <a:pPr algn="ctr"/>
              <a:r>
                <a:rPr kumimoji="1" lang="ja-JP" altLang="en-US" sz="2800" b="1" dirty="0"/>
                <a:t>の先咬み込み</a:t>
              </a:r>
            </a:p>
            <a:p>
              <a:pPr algn="ctr"/>
              <a:r>
                <a:rPr kumimoji="1" lang="ja-JP" altLang="en-US" sz="2800" b="1" dirty="0"/>
                <a:t>トップ部分</a:t>
              </a:r>
              <a:endParaRPr kumimoji="1" lang="en-US" altLang="ja-JP" sz="2800" b="1" dirty="0"/>
            </a:p>
            <a:p>
              <a:pPr algn="ctr"/>
              <a:r>
                <a:rPr kumimoji="1" lang="ja-JP" altLang="en-US" sz="2800" b="1" dirty="0"/>
                <a:t>飲み込む</a:t>
              </a:r>
            </a:p>
          </p:txBody>
        </p:sp>
        <p:pic>
          <p:nvPicPr>
            <p:cNvPr id="10" name="図 9">
              <a:extLst>
                <a:ext uri="{FF2B5EF4-FFF2-40B4-BE49-F238E27FC236}">
                  <a16:creationId xmlns:a16="http://schemas.microsoft.com/office/drawing/2014/main" id="{C6C2CC49-6A8E-8BC9-14CC-7B7E6AE257B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20646" y="5154833"/>
              <a:ext cx="2184020" cy="1349874"/>
            </a:xfrm>
            <a:prstGeom prst="rect">
              <a:avLst/>
            </a:prstGeom>
          </p:spPr>
        </p:pic>
        <p:sp>
          <p:nvSpPr>
            <p:cNvPr id="11" name="正方形/長方形 10">
              <a:extLst>
                <a:ext uri="{FF2B5EF4-FFF2-40B4-BE49-F238E27FC236}">
                  <a16:creationId xmlns:a16="http://schemas.microsoft.com/office/drawing/2014/main" id="{71EE3A5A-CA85-29E2-5C04-71D54418C317}"/>
                </a:ext>
              </a:extLst>
            </p:cNvPr>
            <p:cNvSpPr/>
            <p:nvPr/>
          </p:nvSpPr>
          <p:spPr>
            <a:xfrm>
              <a:off x="3674088" y="4944415"/>
              <a:ext cx="2230577" cy="541985"/>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0989A4D-8276-C4CC-3C2D-735FC847EB4D}"/>
                </a:ext>
              </a:extLst>
            </p:cNvPr>
            <p:cNvSpPr/>
            <p:nvPr/>
          </p:nvSpPr>
          <p:spPr>
            <a:xfrm>
              <a:off x="3720645" y="6212090"/>
              <a:ext cx="2184021" cy="292617"/>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31257D3E-F332-06F0-935E-2D6AA6811395}"/>
              </a:ext>
            </a:extLst>
          </p:cNvPr>
          <p:cNvGrpSpPr/>
          <p:nvPr/>
        </p:nvGrpSpPr>
        <p:grpSpPr>
          <a:xfrm>
            <a:off x="3001983" y="4150252"/>
            <a:ext cx="3621815" cy="1486564"/>
            <a:chOff x="9355696" y="2970143"/>
            <a:chExt cx="3621815" cy="1486564"/>
          </a:xfrm>
        </p:grpSpPr>
        <p:grpSp>
          <p:nvGrpSpPr>
            <p:cNvPr id="29" name="グループ化 28">
              <a:extLst>
                <a:ext uri="{FF2B5EF4-FFF2-40B4-BE49-F238E27FC236}">
                  <a16:creationId xmlns:a16="http://schemas.microsoft.com/office/drawing/2014/main" id="{722B7B9E-7A09-5399-69D7-8074916145AB}"/>
                </a:ext>
              </a:extLst>
            </p:cNvPr>
            <p:cNvGrpSpPr/>
            <p:nvPr/>
          </p:nvGrpSpPr>
          <p:grpSpPr>
            <a:xfrm>
              <a:off x="9355696" y="2970143"/>
              <a:ext cx="3621815" cy="1486564"/>
              <a:chOff x="2982750" y="4431014"/>
              <a:chExt cx="3794739" cy="1987438"/>
            </a:xfrm>
          </p:grpSpPr>
          <p:sp>
            <p:nvSpPr>
              <p:cNvPr id="50" name="四角形: 角を丸くする 49">
                <a:extLst>
                  <a:ext uri="{FF2B5EF4-FFF2-40B4-BE49-F238E27FC236}">
                    <a16:creationId xmlns:a16="http://schemas.microsoft.com/office/drawing/2014/main" id="{CD1538A1-7054-A411-92E7-12F60726B4BE}"/>
                  </a:ext>
                </a:extLst>
              </p:cNvPr>
              <p:cNvSpPr/>
              <p:nvPr/>
            </p:nvSpPr>
            <p:spPr>
              <a:xfrm>
                <a:off x="3395862" y="4431014"/>
                <a:ext cx="2687587" cy="1987438"/>
              </a:xfrm>
              <a:prstGeom prst="roundRect">
                <a:avLst>
                  <a:gd name="adj" fmla="val 50000"/>
                </a:avLst>
              </a:prstGeom>
              <a:solidFill>
                <a:schemeClr val="bg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テキスト ボックス 23">
                <a:extLst>
                  <a:ext uri="{FF2B5EF4-FFF2-40B4-BE49-F238E27FC236}">
                    <a16:creationId xmlns:a16="http://schemas.microsoft.com/office/drawing/2014/main" id="{18B16B68-60B3-D20B-3632-E47A883CC320}"/>
                  </a:ext>
                </a:extLst>
              </p:cNvPr>
              <p:cNvSpPr txBox="1"/>
              <p:nvPr/>
            </p:nvSpPr>
            <p:spPr>
              <a:xfrm>
                <a:off x="2982750" y="4848436"/>
                <a:ext cx="3794739" cy="1440169"/>
              </a:xfrm>
              <a:prstGeom prst="rect">
                <a:avLst/>
              </a:prstGeom>
              <a:noFill/>
            </p:spPr>
            <p:txBody>
              <a:bodyPr wrap="square" rtlCol="0">
                <a:spAutoFit/>
              </a:bodyPr>
              <a:lstStyle/>
              <a:p>
                <a:pPr algn="ctr"/>
                <a:r>
                  <a:rPr kumimoji="1" lang="ja-JP" altLang="en-US" sz="3200" b="1" dirty="0"/>
                  <a:t>熱・ムセ無し</a:t>
                </a:r>
              </a:p>
              <a:p>
                <a:pPr algn="ctr"/>
                <a:r>
                  <a:rPr kumimoji="1" lang="ja-JP" altLang="en-US" sz="3200" b="1" dirty="0"/>
                  <a:t>後日　　抜歯</a:t>
                </a:r>
                <a:endParaRPr kumimoji="1" lang="en-US" altLang="ja-JP" sz="3200" b="1" dirty="0"/>
              </a:p>
            </p:txBody>
          </p:sp>
        </p:grpSp>
        <p:grpSp>
          <p:nvGrpSpPr>
            <p:cNvPr id="13" name="グループ化 12">
              <a:extLst>
                <a:ext uri="{FF2B5EF4-FFF2-40B4-BE49-F238E27FC236}">
                  <a16:creationId xmlns:a16="http://schemas.microsoft.com/office/drawing/2014/main" id="{EA633B77-1502-E421-D7BF-2F056BA3E05A}"/>
                </a:ext>
              </a:extLst>
            </p:cNvPr>
            <p:cNvGrpSpPr/>
            <p:nvPr/>
          </p:nvGrpSpPr>
          <p:grpSpPr>
            <a:xfrm>
              <a:off x="10811811" y="3660393"/>
              <a:ext cx="935544" cy="707886"/>
              <a:chOff x="588542" y="5542142"/>
              <a:chExt cx="935544" cy="707886"/>
            </a:xfrm>
          </p:grpSpPr>
          <p:cxnSp>
            <p:nvCxnSpPr>
              <p:cNvPr id="14" name="直線コネクタ 13">
                <a:extLst>
                  <a:ext uri="{FF2B5EF4-FFF2-40B4-BE49-F238E27FC236}">
                    <a16:creationId xmlns:a16="http://schemas.microsoft.com/office/drawing/2014/main" id="{6D6550D1-63AB-3136-3995-7221A18F7362}"/>
                  </a:ext>
                </a:extLst>
              </p:cNvPr>
              <p:cNvCxnSpPr>
                <a:cxnSpLocks/>
              </p:cNvCxnSpPr>
              <p:nvPr/>
            </p:nvCxnSpPr>
            <p:spPr>
              <a:xfrm>
                <a:off x="588542" y="6178914"/>
                <a:ext cx="5610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929F3F0-7849-A825-1771-7A916950687A}"/>
                  </a:ext>
                </a:extLst>
              </p:cNvPr>
              <p:cNvSpPr txBox="1"/>
              <p:nvPr/>
            </p:nvSpPr>
            <p:spPr>
              <a:xfrm>
                <a:off x="618069" y="5542142"/>
                <a:ext cx="906017" cy="707886"/>
              </a:xfrm>
              <a:prstGeom prst="rect">
                <a:avLst/>
              </a:prstGeom>
              <a:noFill/>
            </p:spPr>
            <p:txBody>
              <a:bodyPr wrap="none" rtlCol="0">
                <a:spAutoFit/>
              </a:bodyPr>
              <a:lstStyle/>
              <a:p>
                <a:r>
                  <a:rPr kumimoji="1" lang="en-US" altLang="ja-JP" sz="4000" b="1" dirty="0"/>
                  <a:t>2  </a:t>
                </a:r>
                <a:r>
                  <a:rPr kumimoji="1" lang="ja-JP" altLang="en-US" sz="4000" b="1" dirty="0"/>
                  <a:t>  </a:t>
                </a:r>
              </a:p>
            </p:txBody>
          </p:sp>
          <p:cxnSp>
            <p:nvCxnSpPr>
              <p:cNvPr id="16" name="直線コネクタ 15">
                <a:extLst>
                  <a:ext uri="{FF2B5EF4-FFF2-40B4-BE49-F238E27FC236}">
                    <a16:creationId xmlns:a16="http://schemas.microsoft.com/office/drawing/2014/main" id="{0F1B3D46-6C7E-F579-4BF0-C79EDD375D1E}"/>
                  </a:ext>
                </a:extLst>
              </p:cNvPr>
              <p:cNvCxnSpPr>
                <a:cxnSpLocks/>
              </p:cNvCxnSpPr>
              <p:nvPr/>
            </p:nvCxnSpPr>
            <p:spPr>
              <a:xfrm flipV="1">
                <a:off x="1141171" y="5676877"/>
                <a:ext cx="0" cy="5105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1857819857"/>
      </p:ext>
    </p:extLst>
  </p:cSld>
  <p:clrMapOvr>
    <a:masterClrMapping/>
  </p:clrMapOvr>
  <mc:AlternateContent xmlns:mc="http://schemas.openxmlformats.org/markup-compatibility/2006" xmlns:p14="http://schemas.microsoft.com/office/powerpoint/2010/main">
    <mc:Choice Requires="p14">
      <p:transition spd="slow" p14:dur="2000" advTm="34688"/>
    </mc:Choice>
    <mc:Fallback xmlns="">
      <p:transition spd="slow" advTm="346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4509071-EB76-982E-F114-979709E6B223}"/>
              </a:ext>
            </a:extLst>
          </p:cNvPr>
          <p:cNvSpPr/>
          <p:nvPr/>
        </p:nvSpPr>
        <p:spPr>
          <a:xfrm>
            <a:off x="205740" y="142875"/>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a:extLst>
              <a:ext uri="{FF2B5EF4-FFF2-40B4-BE49-F238E27FC236}">
                <a16:creationId xmlns:a16="http://schemas.microsoft.com/office/drawing/2014/main" id="{F8C7D641-43EA-50DF-0D2B-325D322ECC5B}"/>
              </a:ext>
            </a:extLst>
          </p:cNvPr>
          <p:cNvGrpSpPr/>
          <p:nvPr/>
        </p:nvGrpSpPr>
        <p:grpSpPr>
          <a:xfrm>
            <a:off x="3524637" y="3609503"/>
            <a:ext cx="2516392" cy="646331"/>
            <a:chOff x="3524637" y="3094108"/>
            <a:chExt cx="2516392" cy="646331"/>
          </a:xfrm>
        </p:grpSpPr>
        <p:sp>
          <p:nvSpPr>
            <p:cNvPr id="52" name="四角形: 角を丸くする 51">
              <a:extLst>
                <a:ext uri="{FF2B5EF4-FFF2-40B4-BE49-F238E27FC236}">
                  <a16:creationId xmlns:a16="http://schemas.microsoft.com/office/drawing/2014/main" id="{137DED5B-B52E-27B2-371C-26C419B27376}"/>
                </a:ext>
              </a:extLst>
            </p:cNvPr>
            <p:cNvSpPr/>
            <p:nvPr/>
          </p:nvSpPr>
          <p:spPr>
            <a:xfrm>
              <a:off x="3524637" y="3134489"/>
              <a:ext cx="2516392" cy="583846"/>
            </a:xfrm>
            <a:prstGeom prst="roundRect">
              <a:avLst>
                <a:gd name="adj" fmla="val 50000"/>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F0594DB-058C-76A3-4AED-AED870F96B96}"/>
                </a:ext>
              </a:extLst>
            </p:cNvPr>
            <p:cNvSpPr txBox="1"/>
            <p:nvPr/>
          </p:nvSpPr>
          <p:spPr>
            <a:xfrm>
              <a:off x="4116204" y="3094108"/>
              <a:ext cx="1107996" cy="646331"/>
            </a:xfrm>
            <a:prstGeom prst="rect">
              <a:avLst/>
            </a:prstGeom>
            <a:noFill/>
          </p:spPr>
          <p:txBody>
            <a:bodyPr wrap="none" rtlCol="0">
              <a:spAutoFit/>
            </a:bodyPr>
            <a:lstStyle/>
            <a:p>
              <a:r>
                <a:rPr kumimoji="1" lang="ja-JP" altLang="en-US" sz="3600" b="1" dirty="0"/>
                <a:t>本人</a:t>
              </a:r>
            </a:p>
          </p:txBody>
        </p:sp>
      </p:grpSp>
      <p:sp>
        <p:nvSpPr>
          <p:cNvPr id="2" name="テキスト ボックス 1">
            <a:extLst>
              <a:ext uri="{FF2B5EF4-FFF2-40B4-BE49-F238E27FC236}">
                <a16:creationId xmlns:a16="http://schemas.microsoft.com/office/drawing/2014/main" id="{FC443E2F-D2F6-B9E5-9DEB-703C00106B85}"/>
              </a:ext>
            </a:extLst>
          </p:cNvPr>
          <p:cNvSpPr txBox="1"/>
          <p:nvPr/>
        </p:nvSpPr>
        <p:spPr>
          <a:xfrm>
            <a:off x="331891" y="287020"/>
            <a:ext cx="3682418" cy="584775"/>
          </a:xfrm>
          <a:prstGeom prst="rect">
            <a:avLst/>
          </a:prstGeom>
          <a:noFill/>
        </p:spPr>
        <p:txBody>
          <a:bodyPr wrap="none" rtlCol="0">
            <a:spAutoFit/>
          </a:bodyPr>
          <a:lstStyle/>
          <a:p>
            <a:r>
              <a:rPr kumimoji="1" lang="ja-JP" altLang="en-US" sz="3200" b="1" dirty="0"/>
              <a:t>初診日＋</a:t>
            </a:r>
            <a:r>
              <a:rPr kumimoji="1" lang="en-US" altLang="ja-JP" sz="3200" b="1" dirty="0"/>
              <a:t>1</a:t>
            </a:r>
            <a:r>
              <a:rPr kumimoji="1" lang="ja-JP" altLang="en-US" sz="3200" b="1" dirty="0"/>
              <a:t>か月</a:t>
            </a:r>
            <a:r>
              <a:rPr kumimoji="1" lang="en-US" altLang="ja-JP" sz="3200" b="1" dirty="0"/>
              <a:t>10</a:t>
            </a:r>
            <a:r>
              <a:rPr kumimoji="1" lang="ja-JP" altLang="en-US" sz="3200" b="1" dirty="0"/>
              <a:t>日</a:t>
            </a:r>
          </a:p>
        </p:txBody>
      </p:sp>
      <p:sp>
        <p:nvSpPr>
          <p:cNvPr id="61" name="四角形: 角を丸くする 60">
            <a:extLst>
              <a:ext uri="{FF2B5EF4-FFF2-40B4-BE49-F238E27FC236}">
                <a16:creationId xmlns:a16="http://schemas.microsoft.com/office/drawing/2014/main" id="{B1BDE91D-1746-71C5-D643-DDDBBD745FF2}"/>
              </a:ext>
            </a:extLst>
          </p:cNvPr>
          <p:cNvSpPr/>
          <p:nvPr/>
        </p:nvSpPr>
        <p:spPr>
          <a:xfrm>
            <a:off x="744986" y="892980"/>
            <a:ext cx="2516392" cy="583846"/>
          </a:xfrm>
          <a:prstGeom prst="roundRect">
            <a:avLst>
              <a:gd name="adj" fmla="val 50000"/>
            </a:avLst>
          </a:prstGeom>
          <a:solidFill>
            <a:srgbClr val="FFFF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331C642-A8D0-C169-82CF-184F81BEB209}"/>
              </a:ext>
            </a:extLst>
          </p:cNvPr>
          <p:cNvSpPr txBox="1"/>
          <p:nvPr/>
        </p:nvSpPr>
        <p:spPr>
          <a:xfrm>
            <a:off x="663272" y="894978"/>
            <a:ext cx="2639791" cy="584775"/>
          </a:xfrm>
          <a:prstGeom prst="rect">
            <a:avLst/>
          </a:prstGeom>
          <a:noFill/>
          <a:scene3d>
            <a:camera prst="orthographicFront"/>
            <a:lightRig rig="threePt" dir="t"/>
          </a:scene3d>
          <a:sp3d>
            <a:bevelT/>
          </a:sp3d>
        </p:spPr>
        <p:txBody>
          <a:bodyPr wrap="square" rtlCol="0">
            <a:spAutoFit/>
          </a:bodyPr>
          <a:lstStyle/>
          <a:p>
            <a:pPr algn="ctr"/>
            <a:r>
              <a:rPr kumimoji="1" lang="ja-JP" altLang="en-US" sz="3200" b="1" dirty="0"/>
              <a:t>キーパーソン</a:t>
            </a:r>
            <a:endParaRPr kumimoji="1" lang="en-US" altLang="ja-JP" sz="3200" b="1" dirty="0"/>
          </a:p>
        </p:txBody>
      </p:sp>
      <p:grpSp>
        <p:nvGrpSpPr>
          <p:cNvPr id="65" name="グループ化 64">
            <a:extLst>
              <a:ext uri="{FF2B5EF4-FFF2-40B4-BE49-F238E27FC236}">
                <a16:creationId xmlns:a16="http://schemas.microsoft.com/office/drawing/2014/main" id="{2B190596-3E9D-1ED1-C6C4-CB891E1D0D9A}"/>
              </a:ext>
            </a:extLst>
          </p:cNvPr>
          <p:cNvGrpSpPr/>
          <p:nvPr/>
        </p:nvGrpSpPr>
        <p:grpSpPr>
          <a:xfrm>
            <a:off x="6187521" y="787958"/>
            <a:ext cx="2516392" cy="646331"/>
            <a:chOff x="6187521" y="1078901"/>
            <a:chExt cx="2516392" cy="646331"/>
          </a:xfrm>
        </p:grpSpPr>
        <p:sp>
          <p:nvSpPr>
            <p:cNvPr id="63" name="四角形: 角を丸くする 62">
              <a:extLst>
                <a:ext uri="{FF2B5EF4-FFF2-40B4-BE49-F238E27FC236}">
                  <a16:creationId xmlns:a16="http://schemas.microsoft.com/office/drawing/2014/main" id="{B46C9139-2083-4E67-2EE8-F8127334F8B5}"/>
                </a:ext>
              </a:extLst>
            </p:cNvPr>
            <p:cNvSpPr/>
            <p:nvPr/>
          </p:nvSpPr>
          <p:spPr>
            <a:xfrm>
              <a:off x="6187521" y="1109660"/>
              <a:ext cx="2516392" cy="583846"/>
            </a:xfrm>
            <a:prstGeom prst="roundRect">
              <a:avLst>
                <a:gd name="adj" fmla="val 50000"/>
              </a:avLst>
            </a:prstGeom>
            <a:solidFill>
              <a:schemeClr val="accent6">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6402279" y="1078901"/>
              <a:ext cx="2031325" cy="646331"/>
            </a:xfrm>
            <a:prstGeom prst="rect">
              <a:avLst/>
            </a:prstGeom>
            <a:noFill/>
          </p:spPr>
          <p:txBody>
            <a:bodyPr wrap="none" rtlCol="0">
              <a:spAutoFit/>
            </a:bodyPr>
            <a:lstStyle/>
            <a:p>
              <a:r>
                <a:rPr kumimoji="1" lang="ja-JP" altLang="en-US" sz="3600" b="1" dirty="0"/>
                <a:t>内科医師</a:t>
              </a:r>
            </a:p>
          </p:txBody>
        </p:sp>
      </p:grpSp>
      <p:grpSp>
        <p:nvGrpSpPr>
          <p:cNvPr id="64" name="グループ化 63">
            <a:extLst>
              <a:ext uri="{FF2B5EF4-FFF2-40B4-BE49-F238E27FC236}">
                <a16:creationId xmlns:a16="http://schemas.microsoft.com/office/drawing/2014/main" id="{3EEF16C6-A7C8-2B47-6EE0-C485B12EACA5}"/>
              </a:ext>
            </a:extLst>
          </p:cNvPr>
          <p:cNvGrpSpPr/>
          <p:nvPr/>
        </p:nvGrpSpPr>
        <p:grpSpPr>
          <a:xfrm>
            <a:off x="667084" y="3637998"/>
            <a:ext cx="2516392" cy="646331"/>
            <a:chOff x="-757425" y="3899592"/>
            <a:chExt cx="2516392" cy="646331"/>
          </a:xfrm>
        </p:grpSpPr>
        <p:sp>
          <p:nvSpPr>
            <p:cNvPr id="62" name="四角形: 角を丸くする 61">
              <a:extLst>
                <a:ext uri="{FF2B5EF4-FFF2-40B4-BE49-F238E27FC236}">
                  <a16:creationId xmlns:a16="http://schemas.microsoft.com/office/drawing/2014/main" id="{F8130E39-3133-E4B2-DD55-9BC6E89EF58E}"/>
                </a:ext>
              </a:extLst>
            </p:cNvPr>
            <p:cNvSpPr/>
            <p:nvPr/>
          </p:nvSpPr>
          <p:spPr>
            <a:xfrm>
              <a:off x="-757425" y="3921575"/>
              <a:ext cx="2516392" cy="583846"/>
            </a:xfrm>
            <a:prstGeom prst="roundRect">
              <a:avLst>
                <a:gd name="adj" fmla="val 50000"/>
              </a:avLst>
            </a:prstGeom>
            <a:solidFill>
              <a:schemeClr val="accent1">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9239052-FFAD-FF56-CF12-985D7524D72B}"/>
                </a:ext>
              </a:extLst>
            </p:cNvPr>
            <p:cNvSpPr txBox="1"/>
            <p:nvPr/>
          </p:nvSpPr>
          <p:spPr>
            <a:xfrm>
              <a:off x="-112084" y="3899592"/>
              <a:ext cx="1107996" cy="646331"/>
            </a:xfrm>
            <a:prstGeom prst="rect">
              <a:avLst/>
            </a:prstGeom>
            <a:noFill/>
          </p:spPr>
          <p:txBody>
            <a:bodyPr wrap="none" rtlCol="0">
              <a:spAutoFit/>
            </a:bodyPr>
            <a:lstStyle/>
            <a:p>
              <a:r>
                <a:rPr kumimoji="1" lang="ja-JP" altLang="en-US" sz="3600" b="1" dirty="0"/>
                <a:t>歯科</a:t>
              </a:r>
            </a:p>
          </p:txBody>
        </p:sp>
      </p:grpSp>
      <p:grpSp>
        <p:nvGrpSpPr>
          <p:cNvPr id="66" name="グループ化 65">
            <a:extLst>
              <a:ext uri="{FF2B5EF4-FFF2-40B4-BE49-F238E27FC236}">
                <a16:creationId xmlns:a16="http://schemas.microsoft.com/office/drawing/2014/main" id="{F99CC452-96A7-B9B0-888C-235FD5C763BE}"/>
              </a:ext>
            </a:extLst>
          </p:cNvPr>
          <p:cNvGrpSpPr/>
          <p:nvPr/>
        </p:nvGrpSpPr>
        <p:grpSpPr>
          <a:xfrm>
            <a:off x="6226115" y="3617498"/>
            <a:ext cx="2516392" cy="646331"/>
            <a:chOff x="6325871" y="2802854"/>
            <a:chExt cx="2516392" cy="646331"/>
          </a:xfrm>
        </p:grpSpPr>
        <p:sp>
          <p:nvSpPr>
            <p:cNvPr id="60" name="四角形: 角を丸くする 59">
              <a:extLst>
                <a:ext uri="{FF2B5EF4-FFF2-40B4-BE49-F238E27FC236}">
                  <a16:creationId xmlns:a16="http://schemas.microsoft.com/office/drawing/2014/main" id="{A26B63D6-6CBF-C09E-2DDD-7171CFCC3F1B}"/>
                </a:ext>
              </a:extLst>
            </p:cNvPr>
            <p:cNvSpPr/>
            <p:nvPr/>
          </p:nvSpPr>
          <p:spPr>
            <a:xfrm>
              <a:off x="6325871" y="2804381"/>
              <a:ext cx="2516392" cy="583846"/>
            </a:xfrm>
            <a:prstGeom prst="roundRect">
              <a:avLst>
                <a:gd name="adj" fmla="val 50000"/>
              </a:avLst>
            </a:prstGeom>
            <a:solidFill>
              <a:schemeClr val="accent2">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EAD41F-3797-36B9-3325-52470FF9EF5E}"/>
                </a:ext>
              </a:extLst>
            </p:cNvPr>
            <p:cNvSpPr txBox="1"/>
            <p:nvPr/>
          </p:nvSpPr>
          <p:spPr>
            <a:xfrm>
              <a:off x="6743307" y="2802854"/>
              <a:ext cx="1569660" cy="646331"/>
            </a:xfrm>
            <a:prstGeom prst="rect">
              <a:avLst/>
            </a:prstGeom>
            <a:noFill/>
          </p:spPr>
          <p:txBody>
            <a:bodyPr wrap="none" rtlCol="0">
              <a:spAutoFit/>
            </a:bodyPr>
            <a:lstStyle/>
            <a:p>
              <a:r>
                <a:rPr kumimoji="1" lang="ja-JP" altLang="en-US" sz="3600" b="1" dirty="0"/>
                <a:t>看護師</a:t>
              </a:r>
            </a:p>
          </p:txBody>
        </p:sp>
      </p:grpSp>
      <p:grpSp>
        <p:nvGrpSpPr>
          <p:cNvPr id="10" name="グループ化 9">
            <a:extLst>
              <a:ext uri="{FF2B5EF4-FFF2-40B4-BE49-F238E27FC236}">
                <a16:creationId xmlns:a16="http://schemas.microsoft.com/office/drawing/2014/main" id="{9BD3C715-D853-39A6-9CC3-0CE12262F9FE}"/>
              </a:ext>
            </a:extLst>
          </p:cNvPr>
          <p:cNvGrpSpPr/>
          <p:nvPr/>
        </p:nvGrpSpPr>
        <p:grpSpPr>
          <a:xfrm>
            <a:off x="328502" y="1548110"/>
            <a:ext cx="3054230" cy="1988652"/>
            <a:chOff x="328502" y="1548110"/>
            <a:chExt cx="3054230" cy="1988652"/>
          </a:xfrm>
        </p:grpSpPr>
        <p:grpSp>
          <p:nvGrpSpPr>
            <p:cNvPr id="6" name="グループ化 5">
              <a:extLst>
                <a:ext uri="{FF2B5EF4-FFF2-40B4-BE49-F238E27FC236}">
                  <a16:creationId xmlns:a16="http://schemas.microsoft.com/office/drawing/2014/main" id="{E898D8C3-8F7B-69B4-B51A-1307BBE87832}"/>
                </a:ext>
              </a:extLst>
            </p:cNvPr>
            <p:cNvGrpSpPr/>
            <p:nvPr/>
          </p:nvGrpSpPr>
          <p:grpSpPr>
            <a:xfrm>
              <a:off x="659389" y="1548110"/>
              <a:ext cx="2642655" cy="1900203"/>
              <a:chOff x="659389" y="1548110"/>
              <a:chExt cx="2687587" cy="1987438"/>
            </a:xfrm>
          </p:grpSpPr>
          <p:sp>
            <p:nvSpPr>
              <p:cNvPr id="41" name="四角形: 角を丸くする 40">
                <a:extLst>
                  <a:ext uri="{FF2B5EF4-FFF2-40B4-BE49-F238E27FC236}">
                    <a16:creationId xmlns:a16="http://schemas.microsoft.com/office/drawing/2014/main" id="{016292FF-318B-2FA3-FDC1-98394229C445}"/>
                  </a:ext>
                </a:extLst>
              </p:cNvPr>
              <p:cNvSpPr/>
              <p:nvPr/>
            </p:nvSpPr>
            <p:spPr>
              <a:xfrm>
                <a:off x="659389" y="1548110"/>
                <a:ext cx="2687587" cy="1987438"/>
              </a:xfrm>
              <a:prstGeom prst="roundRect">
                <a:avLst>
                  <a:gd name="adj" fmla="val 50000"/>
                </a:avLst>
              </a:prstGeom>
              <a:solidFill>
                <a:srgbClr val="FFFF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6FC68B1-AC40-AEE1-7AED-3A006257AE01}"/>
                  </a:ext>
                </a:extLst>
              </p:cNvPr>
              <p:cNvSpPr txBox="1"/>
              <p:nvPr/>
            </p:nvSpPr>
            <p:spPr>
              <a:xfrm>
                <a:off x="2042710" y="1602661"/>
                <a:ext cx="184730" cy="646331"/>
              </a:xfrm>
              <a:prstGeom prst="rect">
                <a:avLst/>
              </a:prstGeom>
              <a:noFill/>
            </p:spPr>
            <p:txBody>
              <a:bodyPr wrap="none" rtlCol="0">
                <a:spAutoFit/>
              </a:bodyPr>
              <a:lstStyle/>
              <a:p>
                <a:pPr algn="ctr"/>
                <a:endParaRPr kumimoji="1" lang="ja-JP" altLang="en-US" sz="3600" b="1" dirty="0"/>
              </a:p>
            </p:txBody>
          </p:sp>
        </p:grpSp>
        <p:sp>
          <p:nvSpPr>
            <p:cNvPr id="8" name="テキスト ボックス 7">
              <a:extLst>
                <a:ext uri="{FF2B5EF4-FFF2-40B4-BE49-F238E27FC236}">
                  <a16:creationId xmlns:a16="http://schemas.microsoft.com/office/drawing/2014/main" id="{E44E7E42-5CCE-CC80-7D9B-63390054E738}"/>
                </a:ext>
              </a:extLst>
            </p:cNvPr>
            <p:cNvSpPr txBox="1"/>
            <p:nvPr/>
          </p:nvSpPr>
          <p:spPr>
            <a:xfrm>
              <a:off x="328502" y="1597770"/>
              <a:ext cx="3054230" cy="1938992"/>
            </a:xfrm>
            <a:prstGeom prst="rect">
              <a:avLst/>
            </a:prstGeom>
            <a:noFill/>
          </p:spPr>
          <p:txBody>
            <a:bodyPr wrap="square" rtlCol="0">
              <a:spAutoFit/>
            </a:bodyPr>
            <a:lstStyle/>
            <a:p>
              <a:pPr algn="ctr"/>
              <a:r>
                <a:rPr kumimoji="1" lang="ja-JP" altLang="en-US" sz="3000" b="1" dirty="0"/>
                <a:t>「水か氷を</a:t>
              </a:r>
            </a:p>
            <a:p>
              <a:pPr algn="ctr"/>
              <a:r>
                <a:rPr kumimoji="1" lang="ja-JP" altLang="en-US" sz="3000" b="1" dirty="0"/>
                <a:t>含ませる</a:t>
              </a:r>
            </a:p>
            <a:p>
              <a:pPr algn="ctr"/>
              <a:r>
                <a:rPr kumimoji="1" lang="ja-JP" altLang="en-US" sz="3000" b="1" dirty="0"/>
                <a:t>訓練をさせて</a:t>
              </a:r>
            </a:p>
            <a:p>
              <a:pPr algn="ctr"/>
              <a:r>
                <a:rPr kumimoji="1" lang="ja-JP" altLang="en-US" sz="3000" b="1" dirty="0"/>
                <a:t>ほしい」</a:t>
              </a:r>
            </a:p>
          </p:txBody>
        </p:sp>
      </p:grpSp>
      <p:grpSp>
        <p:nvGrpSpPr>
          <p:cNvPr id="12" name="グループ化 11">
            <a:extLst>
              <a:ext uri="{FF2B5EF4-FFF2-40B4-BE49-F238E27FC236}">
                <a16:creationId xmlns:a16="http://schemas.microsoft.com/office/drawing/2014/main" id="{034D684F-6DB0-209E-1359-46D85EB157AC}"/>
              </a:ext>
            </a:extLst>
          </p:cNvPr>
          <p:cNvGrpSpPr/>
          <p:nvPr/>
        </p:nvGrpSpPr>
        <p:grpSpPr>
          <a:xfrm>
            <a:off x="5902571" y="1419818"/>
            <a:ext cx="2954655" cy="1987438"/>
            <a:chOff x="5902571" y="1419818"/>
            <a:chExt cx="2954655" cy="1987438"/>
          </a:xfrm>
        </p:grpSpPr>
        <p:sp>
          <p:nvSpPr>
            <p:cNvPr id="9" name="四角形: 角を丸くする 8">
              <a:extLst>
                <a:ext uri="{FF2B5EF4-FFF2-40B4-BE49-F238E27FC236}">
                  <a16:creationId xmlns:a16="http://schemas.microsoft.com/office/drawing/2014/main" id="{8F0882E3-3DB7-3B6D-9E01-9C98BF0C0F06}"/>
                </a:ext>
              </a:extLst>
            </p:cNvPr>
            <p:cNvSpPr/>
            <p:nvPr/>
          </p:nvSpPr>
          <p:spPr>
            <a:xfrm>
              <a:off x="6094631" y="1419818"/>
              <a:ext cx="2687587" cy="1987438"/>
            </a:xfrm>
            <a:prstGeom prst="roundRect">
              <a:avLst>
                <a:gd name="adj" fmla="val 50000"/>
              </a:avLst>
            </a:prstGeom>
            <a:solidFill>
              <a:schemeClr val="accent6">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7FA1DBC-14A5-2B63-9143-581AFD00CD1C}"/>
                </a:ext>
              </a:extLst>
            </p:cNvPr>
            <p:cNvSpPr txBox="1"/>
            <p:nvPr/>
          </p:nvSpPr>
          <p:spPr>
            <a:xfrm>
              <a:off x="5902571" y="1765000"/>
              <a:ext cx="2954655" cy="1200329"/>
            </a:xfrm>
            <a:prstGeom prst="rect">
              <a:avLst/>
            </a:prstGeom>
            <a:noFill/>
          </p:spPr>
          <p:txBody>
            <a:bodyPr wrap="none" rtlCol="0">
              <a:spAutoFit/>
            </a:bodyPr>
            <a:lstStyle/>
            <a:p>
              <a:pPr algn="ctr"/>
              <a:r>
                <a:rPr kumimoji="1" lang="ja-JP" altLang="en-US" sz="3600" b="1" dirty="0"/>
                <a:t>無理</a:t>
              </a:r>
            </a:p>
            <a:p>
              <a:pPr algn="ctr"/>
              <a:r>
                <a:rPr kumimoji="1" lang="ja-JP" altLang="en-US" sz="3600" b="1" dirty="0"/>
                <a:t>なんだよなー</a:t>
              </a:r>
            </a:p>
          </p:txBody>
        </p:sp>
      </p:grpSp>
      <p:grpSp>
        <p:nvGrpSpPr>
          <p:cNvPr id="74" name="グループ化 73">
            <a:extLst>
              <a:ext uri="{FF2B5EF4-FFF2-40B4-BE49-F238E27FC236}">
                <a16:creationId xmlns:a16="http://schemas.microsoft.com/office/drawing/2014/main" id="{D353F1C9-CBD9-558C-D913-9338138AD07D}"/>
              </a:ext>
            </a:extLst>
          </p:cNvPr>
          <p:cNvGrpSpPr/>
          <p:nvPr/>
        </p:nvGrpSpPr>
        <p:grpSpPr>
          <a:xfrm>
            <a:off x="5846814" y="4404470"/>
            <a:ext cx="3057247" cy="2246769"/>
            <a:chOff x="5846814" y="4404470"/>
            <a:chExt cx="3057247" cy="2246769"/>
          </a:xfrm>
        </p:grpSpPr>
        <p:sp>
          <p:nvSpPr>
            <p:cNvPr id="47" name="四角形: 角を丸くする 46">
              <a:extLst>
                <a:ext uri="{FF2B5EF4-FFF2-40B4-BE49-F238E27FC236}">
                  <a16:creationId xmlns:a16="http://schemas.microsoft.com/office/drawing/2014/main" id="{18ADECB0-9085-2595-4EBE-C3141C03332C}"/>
                </a:ext>
              </a:extLst>
            </p:cNvPr>
            <p:cNvSpPr/>
            <p:nvPr/>
          </p:nvSpPr>
          <p:spPr>
            <a:xfrm>
              <a:off x="6156060" y="4547662"/>
              <a:ext cx="2687587" cy="1987438"/>
            </a:xfrm>
            <a:prstGeom prst="roundRect">
              <a:avLst>
                <a:gd name="adj" fmla="val 50000"/>
              </a:avLst>
            </a:prstGeom>
            <a:solidFill>
              <a:schemeClr val="accent2">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88F5272-E036-FFF1-5882-E288A7EC1B5E}"/>
                </a:ext>
              </a:extLst>
            </p:cNvPr>
            <p:cNvSpPr txBox="1"/>
            <p:nvPr/>
          </p:nvSpPr>
          <p:spPr>
            <a:xfrm>
              <a:off x="5846814" y="4404470"/>
              <a:ext cx="3057247" cy="2246769"/>
            </a:xfrm>
            <a:prstGeom prst="rect">
              <a:avLst/>
            </a:prstGeom>
            <a:noFill/>
          </p:spPr>
          <p:txBody>
            <a:bodyPr wrap="none" rtlCol="0">
              <a:spAutoFit/>
            </a:bodyPr>
            <a:lstStyle/>
            <a:p>
              <a:pPr algn="ctr"/>
              <a:r>
                <a:rPr kumimoji="1" lang="ja-JP" altLang="en-US" sz="2800" b="1" dirty="0"/>
                <a:t>歯があることで</a:t>
              </a:r>
            </a:p>
            <a:p>
              <a:pPr algn="ctr"/>
              <a:r>
                <a:rPr kumimoji="1" lang="ja-JP" altLang="en-US" sz="2800" b="1" dirty="0"/>
                <a:t>こんなに大変な</a:t>
              </a:r>
            </a:p>
            <a:p>
              <a:pPr algn="ctr"/>
              <a:r>
                <a:rPr kumimoji="1" lang="ja-JP" altLang="en-US" sz="2800" b="1" dirty="0"/>
                <a:t>事になるなら</a:t>
              </a:r>
            </a:p>
            <a:p>
              <a:pPr algn="ctr"/>
              <a:r>
                <a:rPr kumimoji="1" lang="ja-JP" altLang="en-US" sz="2800" b="1" dirty="0"/>
                <a:t>全部抜いて入れ歯</a:t>
              </a:r>
            </a:p>
            <a:p>
              <a:pPr algn="ctr"/>
              <a:r>
                <a:rPr kumimoji="1" lang="ja-JP" altLang="en-US" sz="2800" b="1" dirty="0"/>
                <a:t>にする</a:t>
              </a:r>
            </a:p>
          </p:txBody>
        </p:sp>
      </p:grpSp>
      <p:grpSp>
        <p:nvGrpSpPr>
          <p:cNvPr id="15" name="グループ化 14">
            <a:extLst>
              <a:ext uri="{FF2B5EF4-FFF2-40B4-BE49-F238E27FC236}">
                <a16:creationId xmlns:a16="http://schemas.microsoft.com/office/drawing/2014/main" id="{BD52E80C-82BE-B65B-FEC4-CA1E581309D0}"/>
              </a:ext>
            </a:extLst>
          </p:cNvPr>
          <p:cNvGrpSpPr/>
          <p:nvPr/>
        </p:nvGrpSpPr>
        <p:grpSpPr>
          <a:xfrm>
            <a:off x="3258750" y="4274111"/>
            <a:ext cx="2769113" cy="2393645"/>
            <a:chOff x="10477711" y="2714125"/>
            <a:chExt cx="2769113" cy="2393645"/>
          </a:xfrm>
        </p:grpSpPr>
        <p:sp>
          <p:nvSpPr>
            <p:cNvPr id="50" name="四角形: 角を丸くする 49">
              <a:extLst>
                <a:ext uri="{FF2B5EF4-FFF2-40B4-BE49-F238E27FC236}">
                  <a16:creationId xmlns:a16="http://schemas.microsoft.com/office/drawing/2014/main" id="{CD1538A1-7054-A411-92E7-12F60726B4BE}"/>
                </a:ext>
              </a:extLst>
            </p:cNvPr>
            <p:cNvSpPr/>
            <p:nvPr/>
          </p:nvSpPr>
          <p:spPr>
            <a:xfrm>
              <a:off x="10477711" y="2897858"/>
              <a:ext cx="2769113" cy="2069744"/>
            </a:xfrm>
            <a:prstGeom prst="roundRect">
              <a:avLst>
                <a:gd name="adj" fmla="val 50000"/>
              </a:avLst>
            </a:prstGeom>
            <a:solidFill>
              <a:schemeClr val="bg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EA7CBF84-20FA-CF36-7613-68F94EFF5F1A}"/>
                </a:ext>
              </a:extLst>
            </p:cNvPr>
            <p:cNvSpPr txBox="1"/>
            <p:nvPr/>
          </p:nvSpPr>
          <p:spPr>
            <a:xfrm>
              <a:off x="11568562" y="2780287"/>
              <a:ext cx="902811" cy="523220"/>
            </a:xfrm>
            <a:prstGeom prst="rect">
              <a:avLst/>
            </a:prstGeom>
            <a:noFill/>
          </p:spPr>
          <p:txBody>
            <a:bodyPr wrap="none" rtlCol="0">
              <a:spAutoFit/>
            </a:bodyPr>
            <a:lstStyle/>
            <a:p>
              <a:r>
                <a:rPr kumimoji="1" lang="ja-JP" altLang="en-US" sz="2800" b="1" dirty="0"/>
                <a:t>抜歯</a:t>
              </a:r>
            </a:p>
          </p:txBody>
        </p:sp>
        <p:sp>
          <p:nvSpPr>
            <p:cNvPr id="23" name="テキスト ボックス 22">
              <a:extLst>
                <a:ext uri="{FF2B5EF4-FFF2-40B4-BE49-F238E27FC236}">
                  <a16:creationId xmlns:a16="http://schemas.microsoft.com/office/drawing/2014/main" id="{895A4240-FAB5-2244-D31A-2E38E15B03E2}"/>
                </a:ext>
              </a:extLst>
            </p:cNvPr>
            <p:cNvSpPr txBox="1"/>
            <p:nvPr/>
          </p:nvSpPr>
          <p:spPr>
            <a:xfrm>
              <a:off x="10733493" y="2714125"/>
              <a:ext cx="868835" cy="584775"/>
            </a:xfrm>
            <a:prstGeom prst="rect">
              <a:avLst/>
            </a:prstGeom>
            <a:noFill/>
          </p:spPr>
          <p:txBody>
            <a:bodyPr wrap="square" rtlCol="0">
              <a:spAutoFit/>
            </a:bodyPr>
            <a:lstStyle/>
            <a:p>
              <a:r>
                <a:rPr kumimoji="1" lang="en-US" altLang="ja-JP" sz="3200" b="1" dirty="0"/>
                <a:t> 2</a:t>
              </a:r>
              <a:r>
                <a:rPr kumimoji="1" lang="ja-JP" altLang="en-US" sz="3200" b="1" dirty="0"/>
                <a:t>  </a:t>
              </a:r>
            </a:p>
          </p:txBody>
        </p:sp>
        <p:cxnSp>
          <p:nvCxnSpPr>
            <p:cNvPr id="33" name="直線コネクタ 32">
              <a:extLst>
                <a:ext uri="{FF2B5EF4-FFF2-40B4-BE49-F238E27FC236}">
                  <a16:creationId xmlns:a16="http://schemas.microsoft.com/office/drawing/2014/main" id="{806D65C0-1BC3-C64D-258F-66FA23FE25F6}"/>
                </a:ext>
              </a:extLst>
            </p:cNvPr>
            <p:cNvCxnSpPr>
              <a:cxnSpLocks/>
            </p:cNvCxnSpPr>
            <p:nvPr/>
          </p:nvCxnSpPr>
          <p:spPr>
            <a:xfrm flipH="1">
              <a:off x="10708759" y="3357408"/>
              <a:ext cx="6009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C554583-B2D0-D4E5-FE74-F1E277963843}"/>
                </a:ext>
              </a:extLst>
            </p:cNvPr>
            <p:cNvCxnSpPr>
              <a:cxnSpLocks/>
            </p:cNvCxnSpPr>
            <p:nvPr/>
          </p:nvCxnSpPr>
          <p:spPr>
            <a:xfrm flipH="1" flipV="1">
              <a:off x="10734943" y="2812816"/>
              <a:ext cx="0" cy="544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404CAB65-DF3C-10FA-15EA-D69E9335310D}"/>
                </a:ext>
              </a:extLst>
            </p:cNvPr>
            <p:cNvSpPr txBox="1"/>
            <p:nvPr/>
          </p:nvSpPr>
          <p:spPr>
            <a:xfrm>
              <a:off x="10743845" y="3491813"/>
              <a:ext cx="1131778" cy="584775"/>
            </a:xfrm>
            <a:prstGeom prst="rect">
              <a:avLst/>
            </a:prstGeom>
            <a:noFill/>
          </p:spPr>
          <p:txBody>
            <a:bodyPr wrap="square" rtlCol="0">
              <a:spAutoFit/>
            </a:bodyPr>
            <a:lstStyle/>
            <a:p>
              <a:r>
                <a:rPr kumimoji="1" lang="en-US" altLang="ja-JP" sz="3200" b="1" dirty="0"/>
                <a:t> 3 4</a:t>
              </a:r>
              <a:r>
                <a:rPr kumimoji="1" lang="ja-JP" altLang="en-US" sz="3200" b="1" dirty="0"/>
                <a:t>  </a:t>
              </a:r>
            </a:p>
          </p:txBody>
        </p:sp>
        <p:grpSp>
          <p:nvGrpSpPr>
            <p:cNvPr id="38" name="グループ化 37">
              <a:extLst>
                <a:ext uri="{FF2B5EF4-FFF2-40B4-BE49-F238E27FC236}">
                  <a16:creationId xmlns:a16="http://schemas.microsoft.com/office/drawing/2014/main" id="{4257B27B-01E3-78F3-8398-430702028CE2}"/>
                </a:ext>
              </a:extLst>
            </p:cNvPr>
            <p:cNvGrpSpPr/>
            <p:nvPr/>
          </p:nvGrpSpPr>
          <p:grpSpPr>
            <a:xfrm flipH="1">
              <a:off x="10719112" y="3590504"/>
              <a:ext cx="828152" cy="544592"/>
              <a:chOff x="6838509" y="650005"/>
              <a:chExt cx="710057" cy="510504"/>
            </a:xfrm>
          </p:grpSpPr>
          <p:cxnSp>
            <p:nvCxnSpPr>
              <p:cNvPr id="45" name="直線コネクタ 44">
                <a:extLst>
                  <a:ext uri="{FF2B5EF4-FFF2-40B4-BE49-F238E27FC236}">
                    <a16:creationId xmlns:a16="http://schemas.microsoft.com/office/drawing/2014/main" id="{C0A8EBC4-8188-8DC5-E8A7-68DD4D3D4E4C}"/>
                  </a:ext>
                </a:extLst>
              </p:cNvPr>
              <p:cNvCxnSpPr>
                <a:cxnSpLocks/>
              </p:cNvCxnSpPr>
              <p:nvPr/>
            </p:nvCxnSpPr>
            <p:spPr>
              <a:xfrm>
                <a:off x="6838509" y="1160509"/>
                <a:ext cx="7100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60A26D4C-4215-3634-670C-6EBF6D9DFA5D}"/>
                  </a:ext>
                </a:extLst>
              </p:cNvPr>
              <p:cNvCxnSpPr>
                <a:cxnSpLocks/>
              </p:cNvCxnSpPr>
              <p:nvPr/>
            </p:nvCxnSpPr>
            <p:spPr>
              <a:xfrm flipV="1">
                <a:off x="7526116" y="650005"/>
                <a:ext cx="0" cy="5105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テキスト ボックス 47">
              <a:extLst>
                <a:ext uri="{FF2B5EF4-FFF2-40B4-BE49-F238E27FC236}">
                  <a16:creationId xmlns:a16="http://schemas.microsoft.com/office/drawing/2014/main" id="{5B50C5DB-9C1D-1E92-C913-4CF335FD5CC6}"/>
                </a:ext>
              </a:extLst>
            </p:cNvPr>
            <p:cNvSpPr txBox="1"/>
            <p:nvPr/>
          </p:nvSpPr>
          <p:spPr>
            <a:xfrm>
              <a:off x="10734974" y="4271607"/>
              <a:ext cx="868835" cy="584775"/>
            </a:xfrm>
            <a:prstGeom prst="rect">
              <a:avLst/>
            </a:prstGeom>
            <a:noFill/>
          </p:spPr>
          <p:txBody>
            <a:bodyPr wrap="square" rtlCol="0">
              <a:spAutoFit/>
            </a:bodyPr>
            <a:lstStyle/>
            <a:p>
              <a:r>
                <a:rPr kumimoji="1" lang="en-US" altLang="ja-JP" sz="3200" b="1" dirty="0"/>
                <a:t> 3</a:t>
              </a:r>
              <a:r>
                <a:rPr kumimoji="1" lang="ja-JP" altLang="en-US" sz="3200" b="1" dirty="0"/>
                <a:t>  </a:t>
              </a:r>
            </a:p>
          </p:txBody>
        </p:sp>
        <p:cxnSp>
          <p:nvCxnSpPr>
            <p:cNvPr id="55" name="直線コネクタ 54">
              <a:extLst>
                <a:ext uri="{FF2B5EF4-FFF2-40B4-BE49-F238E27FC236}">
                  <a16:creationId xmlns:a16="http://schemas.microsoft.com/office/drawing/2014/main" id="{D8C07AB0-D2F0-56CC-BC03-2AC00B284EE2}"/>
                </a:ext>
              </a:extLst>
            </p:cNvPr>
            <p:cNvCxnSpPr>
              <a:cxnSpLocks/>
            </p:cNvCxnSpPr>
            <p:nvPr/>
          </p:nvCxnSpPr>
          <p:spPr>
            <a:xfrm flipH="1">
              <a:off x="10710245" y="4866762"/>
              <a:ext cx="59948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1AE33080-72E3-ECB2-9D6D-F5CD51608EED}"/>
                </a:ext>
              </a:extLst>
            </p:cNvPr>
            <p:cNvCxnSpPr>
              <a:cxnSpLocks/>
            </p:cNvCxnSpPr>
            <p:nvPr/>
          </p:nvCxnSpPr>
          <p:spPr>
            <a:xfrm flipH="1" flipV="1">
              <a:off x="10736429" y="4322170"/>
              <a:ext cx="0" cy="544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92D43C64-A130-8D8A-6A70-5101E4987A5E}"/>
                </a:ext>
              </a:extLst>
            </p:cNvPr>
            <p:cNvSpPr txBox="1"/>
            <p:nvPr/>
          </p:nvSpPr>
          <p:spPr>
            <a:xfrm>
              <a:off x="11596670" y="3503383"/>
              <a:ext cx="902811" cy="523220"/>
            </a:xfrm>
            <a:prstGeom prst="rect">
              <a:avLst/>
            </a:prstGeom>
            <a:noFill/>
          </p:spPr>
          <p:txBody>
            <a:bodyPr wrap="none" rtlCol="0">
              <a:spAutoFit/>
            </a:bodyPr>
            <a:lstStyle/>
            <a:p>
              <a:r>
                <a:rPr kumimoji="1" lang="ja-JP" altLang="en-US" sz="2800" b="1" dirty="0"/>
                <a:t>動揺</a:t>
              </a:r>
            </a:p>
          </p:txBody>
        </p:sp>
        <p:sp>
          <p:nvSpPr>
            <p:cNvPr id="59" name="テキスト ボックス 58">
              <a:extLst>
                <a:ext uri="{FF2B5EF4-FFF2-40B4-BE49-F238E27FC236}">
                  <a16:creationId xmlns:a16="http://schemas.microsoft.com/office/drawing/2014/main" id="{B313A00E-0A12-B9BC-68E6-54FC9CB864E0}"/>
                </a:ext>
              </a:extLst>
            </p:cNvPr>
            <p:cNvSpPr txBox="1"/>
            <p:nvPr/>
          </p:nvSpPr>
          <p:spPr>
            <a:xfrm>
              <a:off x="11552287" y="4153663"/>
              <a:ext cx="1620957" cy="954107"/>
            </a:xfrm>
            <a:prstGeom prst="rect">
              <a:avLst/>
            </a:prstGeom>
            <a:noFill/>
          </p:spPr>
          <p:txBody>
            <a:bodyPr wrap="none" rtlCol="0">
              <a:spAutoFit/>
            </a:bodyPr>
            <a:lstStyle/>
            <a:p>
              <a:r>
                <a:rPr kumimoji="1" lang="ja-JP" altLang="en-US" sz="2800" b="1" dirty="0"/>
                <a:t>口唇巻き</a:t>
              </a:r>
              <a:endParaRPr kumimoji="1" lang="en-US" altLang="ja-JP" sz="2800" b="1" dirty="0"/>
            </a:p>
            <a:p>
              <a:r>
                <a:rPr kumimoji="1" lang="ja-JP" altLang="en-US" sz="2800" b="1" dirty="0"/>
                <a:t>込み注意</a:t>
              </a:r>
            </a:p>
          </p:txBody>
        </p:sp>
      </p:grpSp>
      <p:grpSp>
        <p:nvGrpSpPr>
          <p:cNvPr id="72" name="グループ化 71">
            <a:extLst>
              <a:ext uri="{FF2B5EF4-FFF2-40B4-BE49-F238E27FC236}">
                <a16:creationId xmlns:a16="http://schemas.microsoft.com/office/drawing/2014/main" id="{60F51C04-DAA7-F2BC-5246-B1F60C130C25}"/>
              </a:ext>
            </a:extLst>
          </p:cNvPr>
          <p:cNvGrpSpPr/>
          <p:nvPr/>
        </p:nvGrpSpPr>
        <p:grpSpPr>
          <a:xfrm>
            <a:off x="-122339" y="4394112"/>
            <a:ext cx="3882815" cy="2141617"/>
            <a:chOff x="-122339" y="4394112"/>
            <a:chExt cx="3882815" cy="2141617"/>
          </a:xfrm>
        </p:grpSpPr>
        <p:sp>
          <p:nvSpPr>
            <p:cNvPr id="49" name="四角形: 角を丸くする 48">
              <a:extLst>
                <a:ext uri="{FF2B5EF4-FFF2-40B4-BE49-F238E27FC236}">
                  <a16:creationId xmlns:a16="http://schemas.microsoft.com/office/drawing/2014/main" id="{604CF0D0-CD03-B5D2-EFBE-C955004F9C2E}"/>
                </a:ext>
              </a:extLst>
            </p:cNvPr>
            <p:cNvSpPr/>
            <p:nvPr/>
          </p:nvSpPr>
          <p:spPr>
            <a:xfrm>
              <a:off x="424633" y="4394112"/>
              <a:ext cx="2513767" cy="2141617"/>
            </a:xfrm>
            <a:prstGeom prst="roundRect">
              <a:avLst>
                <a:gd name="adj" fmla="val 50000"/>
              </a:avLst>
            </a:prstGeom>
            <a:solidFill>
              <a:schemeClr val="accent1">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A335F37B-AAF1-B88C-C7C4-BC965BF1BFFA}"/>
                </a:ext>
              </a:extLst>
            </p:cNvPr>
            <p:cNvSpPr txBox="1"/>
            <p:nvPr/>
          </p:nvSpPr>
          <p:spPr>
            <a:xfrm>
              <a:off x="-122339" y="4655494"/>
              <a:ext cx="3882815" cy="1569660"/>
            </a:xfrm>
            <a:prstGeom prst="rect">
              <a:avLst/>
            </a:prstGeom>
            <a:noFill/>
          </p:spPr>
          <p:txBody>
            <a:bodyPr wrap="square" rtlCol="0">
              <a:spAutoFit/>
            </a:bodyPr>
            <a:lstStyle/>
            <a:p>
              <a:pPr algn="ctr"/>
              <a:r>
                <a:rPr kumimoji="1" lang="ja-JP" altLang="en-US" sz="3200" b="1" dirty="0"/>
                <a:t>上顎前歯部</a:t>
              </a:r>
            </a:p>
            <a:p>
              <a:pPr algn="ctr"/>
              <a:r>
                <a:rPr kumimoji="1" lang="ja-JP" altLang="en-US" sz="3200" b="1" dirty="0"/>
                <a:t>空隙から容易に</a:t>
              </a:r>
            </a:p>
            <a:p>
              <a:pPr algn="ctr"/>
              <a:r>
                <a:rPr kumimoji="1" lang="ja-JP" altLang="en-US" sz="3200" b="1" dirty="0"/>
                <a:t>清拭可</a:t>
              </a:r>
            </a:p>
          </p:txBody>
        </p:sp>
      </p:grpSp>
    </p:spTree>
    <p:custDataLst>
      <p:tags r:id="rId1"/>
    </p:custDataLst>
    <p:extLst>
      <p:ext uri="{BB962C8B-B14F-4D97-AF65-F5344CB8AC3E}">
        <p14:creationId xmlns:p14="http://schemas.microsoft.com/office/powerpoint/2010/main" val="1537664600"/>
      </p:ext>
    </p:extLst>
  </p:cSld>
  <p:clrMapOvr>
    <a:masterClrMapping/>
  </p:clrMapOvr>
  <mc:AlternateContent xmlns:mc="http://schemas.openxmlformats.org/markup-compatibility/2006" xmlns:p14="http://schemas.microsoft.com/office/powerpoint/2010/main">
    <mc:Choice Requires="p14">
      <p:transition spd="slow" p14:dur="2000" advTm="36451"/>
    </mc:Choice>
    <mc:Fallback xmlns="">
      <p:transition spd="slow" advTm="364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4509071-EB76-982E-F114-979709E6B223}"/>
              </a:ext>
            </a:extLst>
          </p:cNvPr>
          <p:cNvSpPr/>
          <p:nvPr/>
        </p:nvSpPr>
        <p:spPr>
          <a:xfrm>
            <a:off x="205740" y="142875"/>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a:extLst>
              <a:ext uri="{FF2B5EF4-FFF2-40B4-BE49-F238E27FC236}">
                <a16:creationId xmlns:a16="http://schemas.microsoft.com/office/drawing/2014/main" id="{F8C7D641-43EA-50DF-0D2B-325D322ECC5B}"/>
              </a:ext>
            </a:extLst>
          </p:cNvPr>
          <p:cNvGrpSpPr/>
          <p:nvPr/>
        </p:nvGrpSpPr>
        <p:grpSpPr>
          <a:xfrm>
            <a:off x="3524637" y="3609503"/>
            <a:ext cx="2516392" cy="646331"/>
            <a:chOff x="3524637" y="3094108"/>
            <a:chExt cx="2516392" cy="646331"/>
          </a:xfrm>
        </p:grpSpPr>
        <p:sp>
          <p:nvSpPr>
            <p:cNvPr id="52" name="四角形: 角を丸くする 51">
              <a:extLst>
                <a:ext uri="{FF2B5EF4-FFF2-40B4-BE49-F238E27FC236}">
                  <a16:creationId xmlns:a16="http://schemas.microsoft.com/office/drawing/2014/main" id="{137DED5B-B52E-27B2-371C-26C419B27376}"/>
                </a:ext>
              </a:extLst>
            </p:cNvPr>
            <p:cNvSpPr/>
            <p:nvPr/>
          </p:nvSpPr>
          <p:spPr>
            <a:xfrm>
              <a:off x="3524637" y="3134489"/>
              <a:ext cx="2516392" cy="583846"/>
            </a:xfrm>
            <a:prstGeom prst="roundRect">
              <a:avLst>
                <a:gd name="adj" fmla="val 50000"/>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F0594DB-058C-76A3-4AED-AED870F96B96}"/>
                </a:ext>
              </a:extLst>
            </p:cNvPr>
            <p:cNvSpPr txBox="1"/>
            <p:nvPr/>
          </p:nvSpPr>
          <p:spPr>
            <a:xfrm>
              <a:off x="4116204" y="3094108"/>
              <a:ext cx="1107996" cy="646331"/>
            </a:xfrm>
            <a:prstGeom prst="rect">
              <a:avLst/>
            </a:prstGeom>
            <a:noFill/>
          </p:spPr>
          <p:txBody>
            <a:bodyPr wrap="none" rtlCol="0">
              <a:spAutoFit/>
            </a:bodyPr>
            <a:lstStyle/>
            <a:p>
              <a:r>
                <a:rPr kumimoji="1" lang="ja-JP" altLang="en-US" sz="3600" b="1" dirty="0"/>
                <a:t>本人</a:t>
              </a:r>
            </a:p>
          </p:txBody>
        </p:sp>
      </p:grpSp>
      <p:sp>
        <p:nvSpPr>
          <p:cNvPr id="2" name="テキスト ボックス 1">
            <a:extLst>
              <a:ext uri="{FF2B5EF4-FFF2-40B4-BE49-F238E27FC236}">
                <a16:creationId xmlns:a16="http://schemas.microsoft.com/office/drawing/2014/main" id="{FC443E2F-D2F6-B9E5-9DEB-703C00106B85}"/>
              </a:ext>
            </a:extLst>
          </p:cNvPr>
          <p:cNvSpPr txBox="1"/>
          <p:nvPr/>
        </p:nvSpPr>
        <p:spPr>
          <a:xfrm>
            <a:off x="331891" y="287020"/>
            <a:ext cx="2948243" cy="584775"/>
          </a:xfrm>
          <a:prstGeom prst="rect">
            <a:avLst/>
          </a:prstGeom>
          <a:noFill/>
        </p:spPr>
        <p:txBody>
          <a:bodyPr wrap="none" rtlCol="0">
            <a:spAutoFit/>
          </a:bodyPr>
          <a:lstStyle/>
          <a:p>
            <a:r>
              <a:rPr kumimoji="1" lang="ja-JP" altLang="en-US" sz="3200" b="1" dirty="0"/>
              <a:t>初診日＋</a:t>
            </a:r>
            <a:r>
              <a:rPr kumimoji="1" lang="en-US" altLang="ja-JP" sz="3200" b="1" dirty="0"/>
              <a:t>2</a:t>
            </a:r>
            <a:r>
              <a:rPr kumimoji="1" lang="ja-JP" altLang="en-US" sz="3200" b="1" dirty="0"/>
              <a:t>か月</a:t>
            </a:r>
            <a:r>
              <a:rPr kumimoji="1" lang="en-US" altLang="ja-JP" sz="3200" b="1" dirty="0"/>
              <a:t> </a:t>
            </a:r>
            <a:endParaRPr kumimoji="1" lang="ja-JP" altLang="en-US" sz="3200" b="1" dirty="0"/>
          </a:p>
        </p:txBody>
      </p:sp>
      <p:sp>
        <p:nvSpPr>
          <p:cNvPr id="61" name="四角形: 角を丸くする 60">
            <a:extLst>
              <a:ext uri="{FF2B5EF4-FFF2-40B4-BE49-F238E27FC236}">
                <a16:creationId xmlns:a16="http://schemas.microsoft.com/office/drawing/2014/main" id="{B1BDE91D-1746-71C5-D643-DDDBBD745FF2}"/>
              </a:ext>
            </a:extLst>
          </p:cNvPr>
          <p:cNvSpPr/>
          <p:nvPr/>
        </p:nvSpPr>
        <p:spPr>
          <a:xfrm>
            <a:off x="744986" y="892980"/>
            <a:ext cx="2516392" cy="583846"/>
          </a:xfrm>
          <a:prstGeom prst="roundRect">
            <a:avLst>
              <a:gd name="adj" fmla="val 50000"/>
            </a:avLst>
          </a:prstGeom>
          <a:solidFill>
            <a:srgbClr val="FFFF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331C642-A8D0-C169-82CF-184F81BEB209}"/>
              </a:ext>
            </a:extLst>
          </p:cNvPr>
          <p:cNvSpPr txBox="1"/>
          <p:nvPr/>
        </p:nvSpPr>
        <p:spPr>
          <a:xfrm>
            <a:off x="663272" y="894978"/>
            <a:ext cx="2639791" cy="584775"/>
          </a:xfrm>
          <a:prstGeom prst="rect">
            <a:avLst/>
          </a:prstGeom>
          <a:noFill/>
          <a:scene3d>
            <a:camera prst="orthographicFront"/>
            <a:lightRig rig="threePt" dir="t"/>
          </a:scene3d>
          <a:sp3d>
            <a:bevelT/>
          </a:sp3d>
        </p:spPr>
        <p:txBody>
          <a:bodyPr wrap="square" rtlCol="0">
            <a:spAutoFit/>
          </a:bodyPr>
          <a:lstStyle/>
          <a:p>
            <a:pPr algn="ctr"/>
            <a:r>
              <a:rPr kumimoji="1" lang="ja-JP" altLang="en-US" sz="3200" b="1" dirty="0"/>
              <a:t>キーパーソン</a:t>
            </a:r>
            <a:endParaRPr kumimoji="1" lang="en-US" altLang="ja-JP" sz="3200" b="1" dirty="0"/>
          </a:p>
        </p:txBody>
      </p:sp>
      <p:grpSp>
        <p:nvGrpSpPr>
          <p:cNvPr id="65" name="グループ化 64">
            <a:extLst>
              <a:ext uri="{FF2B5EF4-FFF2-40B4-BE49-F238E27FC236}">
                <a16:creationId xmlns:a16="http://schemas.microsoft.com/office/drawing/2014/main" id="{2B190596-3E9D-1ED1-C6C4-CB891E1D0D9A}"/>
              </a:ext>
            </a:extLst>
          </p:cNvPr>
          <p:cNvGrpSpPr/>
          <p:nvPr/>
        </p:nvGrpSpPr>
        <p:grpSpPr>
          <a:xfrm>
            <a:off x="6187521" y="787958"/>
            <a:ext cx="2516392" cy="646331"/>
            <a:chOff x="6187521" y="1078901"/>
            <a:chExt cx="2516392" cy="646331"/>
          </a:xfrm>
        </p:grpSpPr>
        <p:sp>
          <p:nvSpPr>
            <p:cNvPr id="63" name="四角形: 角を丸くする 62">
              <a:extLst>
                <a:ext uri="{FF2B5EF4-FFF2-40B4-BE49-F238E27FC236}">
                  <a16:creationId xmlns:a16="http://schemas.microsoft.com/office/drawing/2014/main" id="{B46C9139-2083-4E67-2EE8-F8127334F8B5}"/>
                </a:ext>
              </a:extLst>
            </p:cNvPr>
            <p:cNvSpPr/>
            <p:nvPr/>
          </p:nvSpPr>
          <p:spPr>
            <a:xfrm>
              <a:off x="6187521" y="1109660"/>
              <a:ext cx="2516392" cy="583846"/>
            </a:xfrm>
            <a:prstGeom prst="roundRect">
              <a:avLst>
                <a:gd name="adj" fmla="val 50000"/>
              </a:avLst>
            </a:prstGeom>
            <a:solidFill>
              <a:schemeClr val="accent6">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6402279" y="1078901"/>
              <a:ext cx="2031325" cy="646331"/>
            </a:xfrm>
            <a:prstGeom prst="rect">
              <a:avLst/>
            </a:prstGeom>
            <a:noFill/>
          </p:spPr>
          <p:txBody>
            <a:bodyPr wrap="none" rtlCol="0">
              <a:spAutoFit/>
            </a:bodyPr>
            <a:lstStyle/>
            <a:p>
              <a:r>
                <a:rPr kumimoji="1" lang="ja-JP" altLang="en-US" sz="3600" b="1" dirty="0"/>
                <a:t>内科医師</a:t>
              </a:r>
            </a:p>
          </p:txBody>
        </p:sp>
      </p:grpSp>
      <p:grpSp>
        <p:nvGrpSpPr>
          <p:cNvPr id="64" name="グループ化 63">
            <a:extLst>
              <a:ext uri="{FF2B5EF4-FFF2-40B4-BE49-F238E27FC236}">
                <a16:creationId xmlns:a16="http://schemas.microsoft.com/office/drawing/2014/main" id="{3EEF16C6-A7C8-2B47-6EE0-C485B12EACA5}"/>
              </a:ext>
            </a:extLst>
          </p:cNvPr>
          <p:cNvGrpSpPr/>
          <p:nvPr/>
        </p:nvGrpSpPr>
        <p:grpSpPr>
          <a:xfrm>
            <a:off x="667084" y="3637998"/>
            <a:ext cx="2516392" cy="646331"/>
            <a:chOff x="-757425" y="3899592"/>
            <a:chExt cx="2516392" cy="646331"/>
          </a:xfrm>
        </p:grpSpPr>
        <p:sp>
          <p:nvSpPr>
            <p:cNvPr id="62" name="四角形: 角を丸くする 61">
              <a:extLst>
                <a:ext uri="{FF2B5EF4-FFF2-40B4-BE49-F238E27FC236}">
                  <a16:creationId xmlns:a16="http://schemas.microsoft.com/office/drawing/2014/main" id="{F8130E39-3133-E4B2-DD55-9BC6E89EF58E}"/>
                </a:ext>
              </a:extLst>
            </p:cNvPr>
            <p:cNvSpPr/>
            <p:nvPr/>
          </p:nvSpPr>
          <p:spPr>
            <a:xfrm>
              <a:off x="-757425" y="3921575"/>
              <a:ext cx="2516392" cy="583846"/>
            </a:xfrm>
            <a:prstGeom prst="roundRect">
              <a:avLst>
                <a:gd name="adj" fmla="val 50000"/>
              </a:avLst>
            </a:prstGeom>
            <a:solidFill>
              <a:schemeClr val="accent1">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9239052-FFAD-FF56-CF12-985D7524D72B}"/>
                </a:ext>
              </a:extLst>
            </p:cNvPr>
            <p:cNvSpPr txBox="1"/>
            <p:nvPr/>
          </p:nvSpPr>
          <p:spPr>
            <a:xfrm>
              <a:off x="-112084" y="3899592"/>
              <a:ext cx="1107996" cy="646331"/>
            </a:xfrm>
            <a:prstGeom prst="rect">
              <a:avLst/>
            </a:prstGeom>
            <a:noFill/>
          </p:spPr>
          <p:txBody>
            <a:bodyPr wrap="none" rtlCol="0">
              <a:spAutoFit/>
            </a:bodyPr>
            <a:lstStyle/>
            <a:p>
              <a:r>
                <a:rPr kumimoji="1" lang="ja-JP" altLang="en-US" sz="3600" b="1" dirty="0"/>
                <a:t>歯科</a:t>
              </a:r>
            </a:p>
          </p:txBody>
        </p:sp>
      </p:grpSp>
      <p:grpSp>
        <p:nvGrpSpPr>
          <p:cNvPr id="66" name="グループ化 65">
            <a:extLst>
              <a:ext uri="{FF2B5EF4-FFF2-40B4-BE49-F238E27FC236}">
                <a16:creationId xmlns:a16="http://schemas.microsoft.com/office/drawing/2014/main" id="{F99CC452-96A7-B9B0-888C-235FD5C763BE}"/>
              </a:ext>
            </a:extLst>
          </p:cNvPr>
          <p:cNvGrpSpPr/>
          <p:nvPr/>
        </p:nvGrpSpPr>
        <p:grpSpPr>
          <a:xfrm>
            <a:off x="6226115" y="3617498"/>
            <a:ext cx="2516392" cy="646331"/>
            <a:chOff x="6325871" y="2802854"/>
            <a:chExt cx="2516392" cy="646331"/>
          </a:xfrm>
        </p:grpSpPr>
        <p:sp>
          <p:nvSpPr>
            <p:cNvPr id="60" name="四角形: 角を丸くする 59">
              <a:extLst>
                <a:ext uri="{FF2B5EF4-FFF2-40B4-BE49-F238E27FC236}">
                  <a16:creationId xmlns:a16="http://schemas.microsoft.com/office/drawing/2014/main" id="{A26B63D6-6CBF-C09E-2DDD-7171CFCC3F1B}"/>
                </a:ext>
              </a:extLst>
            </p:cNvPr>
            <p:cNvSpPr/>
            <p:nvPr/>
          </p:nvSpPr>
          <p:spPr>
            <a:xfrm>
              <a:off x="6325871" y="2804381"/>
              <a:ext cx="2516392" cy="583846"/>
            </a:xfrm>
            <a:prstGeom prst="roundRect">
              <a:avLst>
                <a:gd name="adj" fmla="val 50000"/>
              </a:avLst>
            </a:prstGeom>
            <a:solidFill>
              <a:schemeClr val="accent2">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EAD41F-3797-36B9-3325-52470FF9EF5E}"/>
                </a:ext>
              </a:extLst>
            </p:cNvPr>
            <p:cNvSpPr txBox="1"/>
            <p:nvPr/>
          </p:nvSpPr>
          <p:spPr>
            <a:xfrm>
              <a:off x="6743307" y="2802854"/>
              <a:ext cx="1569660" cy="646331"/>
            </a:xfrm>
            <a:prstGeom prst="rect">
              <a:avLst/>
            </a:prstGeom>
            <a:noFill/>
          </p:spPr>
          <p:txBody>
            <a:bodyPr wrap="none" rtlCol="0">
              <a:spAutoFit/>
            </a:bodyPr>
            <a:lstStyle/>
            <a:p>
              <a:r>
                <a:rPr kumimoji="1" lang="ja-JP" altLang="en-US" sz="3600" b="1" dirty="0"/>
                <a:t>看護師</a:t>
              </a:r>
            </a:p>
          </p:txBody>
        </p:sp>
      </p:grpSp>
      <p:grpSp>
        <p:nvGrpSpPr>
          <p:cNvPr id="10" name="グループ化 9">
            <a:extLst>
              <a:ext uri="{FF2B5EF4-FFF2-40B4-BE49-F238E27FC236}">
                <a16:creationId xmlns:a16="http://schemas.microsoft.com/office/drawing/2014/main" id="{F109122B-DD0C-87B3-AC07-C95BFC1D30FE}"/>
              </a:ext>
            </a:extLst>
          </p:cNvPr>
          <p:cNvGrpSpPr/>
          <p:nvPr/>
        </p:nvGrpSpPr>
        <p:grpSpPr>
          <a:xfrm>
            <a:off x="3183476" y="3561314"/>
            <a:ext cx="5579212" cy="3003917"/>
            <a:chOff x="6116651" y="6658670"/>
            <a:chExt cx="5579212" cy="3003917"/>
          </a:xfrm>
        </p:grpSpPr>
        <p:pic>
          <p:nvPicPr>
            <p:cNvPr id="27" name="図 26">
              <a:extLst>
                <a:ext uri="{FF2B5EF4-FFF2-40B4-BE49-F238E27FC236}">
                  <a16:creationId xmlns:a16="http://schemas.microsoft.com/office/drawing/2014/main" id="{9F555936-3AEA-8A1F-3538-FFB224B5222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93649" y="7634531"/>
              <a:ext cx="2547273" cy="1910454"/>
            </a:xfrm>
            <a:prstGeom prst="rect">
              <a:avLst/>
            </a:prstGeom>
          </p:spPr>
        </p:pic>
        <p:sp>
          <p:nvSpPr>
            <p:cNvPr id="30" name="正方形/長方形 29">
              <a:extLst>
                <a:ext uri="{FF2B5EF4-FFF2-40B4-BE49-F238E27FC236}">
                  <a16:creationId xmlns:a16="http://schemas.microsoft.com/office/drawing/2014/main" id="{598CD136-C6B1-D96E-52BD-7B71DE5E3DE6}"/>
                </a:ext>
              </a:extLst>
            </p:cNvPr>
            <p:cNvSpPr/>
            <p:nvPr/>
          </p:nvSpPr>
          <p:spPr>
            <a:xfrm>
              <a:off x="6116651" y="7432279"/>
              <a:ext cx="3054670" cy="2230308"/>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CD1538A1-7054-A411-92E7-12F60726B4BE}"/>
                </a:ext>
              </a:extLst>
            </p:cNvPr>
            <p:cNvSpPr/>
            <p:nvPr/>
          </p:nvSpPr>
          <p:spPr>
            <a:xfrm>
              <a:off x="6259431" y="7530329"/>
              <a:ext cx="2769113" cy="2069744"/>
            </a:xfrm>
            <a:prstGeom prst="roundRect">
              <a:avLst>
                <a:gd name="adj" fmla="val 50000"/>
              </a:avLst>
            </a:prstGeom>
            <a:solidFill>
              <a:schemeClr val="bg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F0B24D8-E414-BAC6-72F1-F4BC0FBAD957}"/>
                </a:ext>
              </a:extLst>
            </p:cNvPr>
            <p:cNvSpPr txBox="1"/>
            <p:nvPr/>
          </p:nvSpPr>
          <p:spPr>
            <a:xfrm>
              <a:off x="6994706" y="7573236"/>
              <a:ext cx="4035142" cy="523220"/>
            </a:xfrm>
            <a:prstGeom prst="rect">
              <a:avLst/>
            </a:prstGeom>
            <a:noFill/>
          </p:spPr>
          <p:txBody>
            <a:bodyPr wrap="square" rtlCol="0">
              <a:spAutoFit/>
            </a:bodyPr>
            <a:lstStyle/>
            <a:p>
              <a:r>
                <a:rPr kumimoji="1" lang="ja-JP" altLang="en-US" sz="2800" b="1" dirty="0"/>
                <a:t>フレアーアウト</a:t>
              </a:r>
            </a:p>
          </p:txBody>
        </p:sp>
        <p:sp>
          <p:nvSpPr>
            <p:cNvPr id="14" name="テキスト ボックス 13">
              <a:extLst>
                <a:ext uri="{FF2B5EF4-FFF2-40B4-BE49-F238E27FC236}">
                  <a16:creationId xmlns:a16="http://schemas.microsoft.com/office/drawing/2014/main" id="{0353E86D-FC26-0431-B514-9B5102064F3E}"/>
                </a:ext>
              </a:extLst>
            </p:cNvPr>
            <p:cNvSpPr txBox="1"/>
            <p:nvPr/>
          </p:nvSpPr>
          <p:spPr>
            <a:xfrm>
              <a:off x="6232948" y="7552794"/>
              <a:ext cx="868835" cy="584775"/>
            </a:xfrm>
            <a:prstGeom prst="rect">
              <a:avLst/>
            </a:prstGeom>
            <a:noFill/>
          </p:spPr>
          <p:txBody>
            <a:bodyPr wrap="square" rtlCol="0">
              <a:spAutoFit/>
            </a:bodyPr>
            <a:lstStyle/>
            <a:p>
              <a:r>
                <a:rPr kumimoji="1" lang="en-US" altLang="ja-JP" sz="3200" b="1" dirty="0"/>
                <a:t> 4</a:t>
              </a:r>
              <a:r>
                <a:rPr kumimoji="1" lang="ja-JP" altLang="en-US" sz="3200" b="1" dirty="0"/>
                <a:t>  </a:t>
              </a:r>
            </a:p>
          </p:txBody>
        </p:sp>
        <p:grpSp>
          <p:nvGrpSpPr>
            <p:cNvPr id="15" name="グループ化 14">
              <a:extLst>
                <a:ext uri="{FF2B5EF4-FFF2-40B4-BE49-F238E27FC236}">
                  <a16:creationId xmlns:a16="http://schemas.microsoft.com/office/drawing/2014/main" id="{25FF502E-EE31-D7C2-7C65-13703A5DBBD2}"/>
                </a:ext>
              </a:extLst>
            </p:cNvPr>
            <p:cNvGrpSpPr/>
            <p:nvPr/>
          </p:nvGrpSpPr>
          <p:grpSpPr>
            <a:xfrm flipH="1" flipV="1">
              <a:off x="6208215" y="7629523"/>
              <a:ext cx="602522" cy="515323"/>
              <a:chOff x="6838509" y="650005"/>
              <a:chExt cx="710057" cy="510504"/>
            </a:xfrm>
          </p:grpSpPr>
          <p:cxnSp>
            <p:nvCxnSpPr>
              <p:cNvPr id="16" name="直線コネクタ 15">
                <a:extLst>
                  <a:ext uri="{FF2B5EF4-FFF2-40B4-BE49-F238E27FC236}">
                    <a16:creationId xmlns:a16="http://schemas.microsoft.com/office/drawing/2014/main" id="{78EEC7B9-E82F-8C04-A057-975BB2A8052F}"/>
                  </a:ext>
                </a:extLst>
              </p:cNvPr>
              <p:cNvCxnSpPr>
                <a:cxnSpLocks/>
              </p:cNvCxnSpPr>
              <p:nvPr/>
            </p:nvCxnSpPr>
            <p:spPr>
              <a:xfrm>
                <a:off x="6838509" y="1160509"/>
                <a:ext cx="7100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E0A5E26-67A7-1CD1-1D44-DA0C513FDABA}"/>
                  </a:ext>
                </a:extLst>
              </p:cNvPr>
              <p:cNvCxnSpPr>
                <a:cxnSpLocks/>
              </p:cNvCxnSpPr>
              <p:nvPr/>
            </p:nvCxnSpPr>
            <p:spPr>
              <a:xfrm flipV="1">
                <a:off x="7526116" y="650005"/>
                <a:ext cx="0" cy="5105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id="{CE798BBE-9E8A-3690-637F-BFD43EEB8D63}"/>
                </a:ext>
              </a:extLst>
            </p:cNvPr>
            <p:cNvSpPr txBox="1"/>
            <p:nvPr/>
          </p:nvSpPr>
          <p:spPr>
            <a:xfrm>
              <a:off x="6151946" y="9011529"/>
              <a:ext cx="4134465" cy="523220"/>
            </a:xfrm>
            <a:prstGeom prst="rect">
              <a:avLst/>
            </a:prstGeom>
            <a:noFill/>
          </p:spPr>
          <p:txBody>
            <a:bodyPr wrap="none" rtlCol="0">
              <a:spAutoFit/>
            </a:bodyPr>
            <a:lstStyle/>
            <a:p>
              <a:r>
                <a:rPr kumimoji="1" lang="ja-JP" altLang="en-US" sz="2800" b="1" dirty="0"/>
                <a:t>オーラルジスキネジア弱</a:t>
              </a:r>
            </a:p>
          </p:txBody>
        </p:sp>
        <p:pic>
          <p:nvPicPr>
            <p:cNvPr id="29" name="図 28">
              <a:extLst>
                <a:ext uri="{FF2B5EF4-FFF2-40B4-BE49-F238E27FC236}">
                  <a16:creationId xmlns:a16="http://schemas.microsoft.com/office/drawing/2014/main" id="{6B2D8688-37F3-4075-DFB2-56907BDE7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6394" y="7451247"/>
              <a:ext cx="2119567" cy="1589675"/>
            </a:xfrm>
            <a:prstGeom prst="rect">
              <a:avLst/>
            </a:prstGeom>
            <a:scene3d>
              <a:camera prst="orthographicFront"/>
              <a:lightRig rig="threePt" dir="t"/>
            </a:scene3d>
            <a:sp3d>
              <a:bevelT/>
            </a:sp3d>
          </p:spPr>
        </p:pic>
        <p:grpSp>
          <p:nvGrpSpPr>
            <p:cNvPr id="32" name="グループ化 31">
              <a:extLst>
                <a:ext uri="{FF2B5EF4-FFF2-40B4-BE49-F238E27FC236}">
                  <a16:creationId xmlns:a16="http://schemas.microsoft.com/office/drawing/2014/main" id="{DF993A1D-E4A5-C81F-4133-EFC78A350C71}"/>
                </a:ext>
              </a:extLst>
            </p:cNvPr>
            <p:cNvGrpSpPr/>
            <p:nvPr/>
          </p:nvGrpSpPr>
          <p:grpSpPr>
            <a:xfrm>
              <a:off x="9179471" y="6658670"/>
              <a:ext cx="2516392" cy="646331"/>
              <a:chOff x="3524637" y="3094108"/>
              <a:chExt cx="2516392" cy="646331"/>
            </a:xfrm>
          </p:grpSpPr>
          <p:sp>
            <p:nvSpPr>
              <p:cNvPr id="36" name="四角形: 角を丸くする 35">
                <a:extLst>
                  <a:ext uri="{FF2B5EF4-FFF2-40B4-BE49-F238E27FC236}">
                    <a16:creationId xmlns:a16="http://schemas.microsoft.com/office/drawing/2014/main" id="{F7542365-7755-F31A-3711-C111EA0B6DB2}"/>
                  </a:ext>
                </a:extLst>
              </p:cNvPr>
              <p:cNvSpPr/>
              <p:nvPr/>
            </p:nvSpPr>
            <p:spPr>
              <a:xfrm>
                <a:off x="3524637" y="3134489"/>
                <a:ext cx="2516392" cy="583846"/>
              </a:xfrm>
              <a:prstGeom prst="roundRect">
                <a:avLst>
                  <a:gd name="adj" fmla="val 50000"/>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C316945-AA67-33AD-8133-3DD1BF3D9F65}"/>
                  </a:ext>
                </a:extLst>
              </p:cNvPr>
              <p:cNvSpPr txBox="1"/>
              <p:nvPr/>
            </p:nvSpPr>
            <p:spPr>
              <a:xfrm>
                <a:off x="4116204" y="3094108"/>
                <a:ext cx="1107996" cy="646331"/>
              </a:xfrm>
              <a:prstGeom prst="rect">
                <a:avLst/>
              </a:prstGeom>
              <a:noFill/>
            </p:spPr>
            <p:txBody>
              <a:bodyPr wrap="none" rtlCol="0">
                <a:spAutoFit/>
              </a:bodyPr>
              <a:lstStyle/>
              <a:p>
                <a:r>
                  <a:rPr kumimoji="1" lang="ja-JP" altLang="en-US" sz="3600" b="1" dirty="0"/>
                  <a:t>本人</a:t>
                </a:r>
              </a:p>
            </p:txBody>
          </p:sp>
        </p:grpSp>
      </p:grpSp>
      <p:grpSp>
        <p:nvGrpSpPr>
          <p:cNvPr id="42" name="グループ化 41">
            <a:extLst>
              <a:ext uri="{FF2B5EF4-FFF2-40B4-BE49-F238E27FC236}">
                <a16:creationId xmlns:a16="http://schemas.microsoft.com/office/drawing/2014/main" id="{B759FFFD-D32A-EAE9-D729-ACD3E8E84313}"/>
              </a:ext>
            </a:extLst>
          </p:cNvPr>
          <p:cNvGrpSpPr/>
          <p:nvPr/>
        </p:nvGrpSpPr>
        <p:grpSpPr>
          <a:xfrm>
            <a:off x="659389" y="1548110"/>
            <a:ext cx="2642655" cy="1900203"/>
            <a:chOff x="659389" y="1548110"/>
            <a:chExt cx="2642655" cy="1900203"/>
          </a:xfrm>
        </p:grpSpPr>
        <p:grpSp>
          <p:nvGrpSpPr>
            <p:cNvPr id="6" name="グループ化 5">
              <a:extLst>
                <a:ext uri="{FF2B5EF4-FFF2-40B4-BE49-F238E27FC236}">
                  <a16:creationId xmlns:a16="http://schemas.microsoft.com/office/drawing/2014/main" id="{E898D8C3-8F7B-69B4-B51A-1307BBE87832}"/>
                </a:ext>
              </a:extLst>
            </p:cNvPr>
            <p:cNvGrpSpPr/>
            <p:nvPr/>
          </p:nvGrpSpPr>
          <p:grpSpPr>
            <a:xfrm>
              <a:off x="659389" y="1548110"/>
              <a:ext cx="2642655" cy="1900203"/>
              <a:chOff x="659389" y="1548110"/>
              <a:chExt cx="2687587" cy="1987438"/>
            </a:xfrm>
          </p:grpSpPr>
          <p:sp>
            <p:nvSpPr>
              <p:cNvPr id="41" name="四角形: 角を丸くする 40">
                <a:extLst>
                  <a:ext uri="{FF2B5EF4-FFF2-40B4-BE49-F238E27FC236}">
                    <a16:creationId xmlns:a16="http://schemas.microsoft.com/office/drawing/2014/main" id="{016292FF-318B-2FA3-FDC1-98394229C445}"/>
                  </a:ext>
                </a:extLst>
              </p:cNvPr>
              <p:cNvSpPr/>
              <p:nvPr/>
            </p:nvSpPr>
            <p:spPr>
              <a:xfrm>
                <a:off x="659389" y="1548110"/>
                <a:ext cx="2687587" cy="1987438"/>
              </a:xfrm>
              <a:prstGeom prst="roundRect">
                <a:avLst>
                  <a:gd name="adj" fmla="val 50000"/>
                </a:avLst>
              </a:prstGeom>
              <a:solidFill>
                <a:srgbClr val="FFFF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6FC68B1-AC40-AEE1-7AED-3A006257AE01}"/>
                  </a:ext>
                </a:extLst>
              </p:cNvPr>
              <p:cNvSpPr txBox="1"/>
              <p:nvPr/>
            </p:nvSpPr>
            <p:spPr>
              <a:xfrm>
                <a:off x="2042710" y="1602661"/>
                <a:ext cx="184730" cy="646331"/>
              </a:xfrm>
              <a:prstGeom prst="rect">
                <a:avLst/>
              </a:prstGeom>
              <a:noFill/>
            </p:spPr>
            <p:txBody>
              <a:bodyPr wrap="none" rtlCol="0">
                <a:spAutoFit/>
              </a:bodyPr>
              <a:lstStyle/>
              <a:p>
                <a:pPr algn="ctr"/>
                <a:endParaRPr kumimoji="1" lang="ja-JP" altLang="en-US" sz="3600" b="1" dirty="0"/>
              </a:p>
            </p:txBody>
          </p:sp>
        </p:grpSp>
        <p:sp>
          <p:nvSpPr>
            <p:cNvPr id="40" name="テキスト ボックス 39">
              <a:extLst>
                <a:ext uri="{FF2B5EF4-FFF2-40B4-BE49-F238E27FC236}">
                  <a16:creationId xmlns:a16="http://schemas.microsoft.com/office/drawing/2014/main" id="{B655ACD4-1AC8-1AE3-F585-7F22D3389F69}"/>
                </a:ext>
              </a:extLst>
            </p:cNvPr>
            <p:cNvSpPr txBox="1"/>
            <p:nvPr/>
          </p:nvSpPr>
          <p:spPr>
            <a:xfrm>
              <a:off x="926800" y="1602447"/>
              <a:ext cx="2031325" cy="1754326"/>
            </a:xfrm>
            <a:prstGeom prst="rect">
              <a:avLst/>
            </a:prstGeom>
            <a:noFill/>
          </p:spPr>
          <p:txBody>
            <a:bodyPr wrap="none" rtlCol="0">
              <a:spAutoFit/>
            </a:bodyPr>
            <a:lstStyle/>
            <a:p>
              <a:pPr algn="ctr"/>
              <a:r>
                <a:rPr kumimoji="1" lang="ja-JP" altLang="en-US" sz="3600" b="1" dirty="0"/>
                <a:t>歯科に</a:t>
              </a:r>
            </a:p>
            <a:p>
              <a:pPr algn="ctr"/>
              <a:r>
                <a:rPr kumimoji="1" lang="ja-JP" altLang="en-US" sz="3600" b="1" dirty="0"/>
                <a:t>対しては</a:t>
              </a:r>
            </a:p>
            <a:p>
              <a:pPr algn="ctr"/>
              <a:r>
                <a:rPr kumimoji="1" lang="ja-JP" altLang="en-US" sz="3600" b="1" dirty="0"/>
                <a:t>協力的</a:t>
              </a:r>
            </a:p>
          </p:txBody>
        </p:sp>
      </p:grpSp>
      <p:grpSp>
        <p:nvGrpSpPr>
          <p:cNvPr id="81" name="グループ化 80">
            <a:extLst>
              <a:ext uri="{FF2B5EF4-FFF2-40B4-BE49-F238E27FC236}">
                <a16:creationId xmlns:a16="http://schemas.microsoft.com/office/drawing/2014/main" id="{A7622346-140C-3E4E-2B01-075B3319973A}"/>
              </a:ext>
            </a:extLst>
          </p:cNvPr>
          <p:cNvGrpSpPr/>
          <p:nvPr/>
        </p:nvGrpSpPr>
        <p:grpSpPr>
          <a:xfrm>
            <a:off x="690356" y="4297075"/>
            <a:ext cx="2513767" cy="2141617"/>
            <a:chOff x="690356" y="4297075"/>
            <a:chExt cx="2513767" cy="2141617"/>
          </a:xfrm>
        </p:grpSpPr>
        <p:sp>
          <p:nvSpPr>
            <p:cNvPr id="49" name="四角形: 角を丸くする 48">
              <a:extLst>
                <a:ext uri="{FF2B5EF4-FFF2-40B4-BE49-F238E27FC236}">
                  <a16:creationId xmlns:a16="http://schemas.microsoft.com/office/drawing/2014/main" id="{604CF0D0-CD03-B5D2-EFBE-C955004F9C2E}"/>
                </a:ext>
              </a:extLst>
            </p:cNvPr>
            <p:cNvSpPr/>
            <p:nvPr/>
          </p:nvSpPr>
          <p:spPr>
            <a:xfrm>
              <a:off x="690356" y="4297075"/>
              <a:ext cx="2513767" cy="2141617"/>
            </a:xfrm>
            <a:prstGeom prst="roundRect">
              <a:avLst>
                <a:gd name="adj" fmla="val 50000"/>
              </a:avLst>
            </a:prstGeom>
            <a:solidFill>
              <a:schemeClr val="accent1">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D46048DF-F999-6F98-4B02-C0CF2407ACC3}"/>
                </a:ext>
              </a:extLst>
            </p:cNvPr>
            <p:cNvSpPr txBox="1"/>
            <p:nvPr/>
          </p:nvSpPr>
          <p:spPr>
            <a:xfrm>
              <a:off x="990953" y="5013940"/>
              <a:ext cx="2031325" cy="646331"/>
            </a:xfrm>
            <a:prstGeom prst="rect">
              <a:avLst/>
            </a:prstGeom>
            <a:noFill/>
          </p:spPr>
          <p:txBody>
            <a:bodyPr wrap="none" rtlCol="0">
              <a:spAutoFit/>
            </a:bodyPr>
            <a:lstStyle/>
            <a:p>
              <a:pPr algn="ctr"/>
              <a:r>
                <a:rPr kumimoji="1" lang="ja-JP" altLang="en-US" sz="3600" b="1" dirty="0"/>
                <a:t>痂皮軽減</a:t>
              </a:r>
            </a:p>
          </p:txBody>
        </p:sp>
      </p:grpSp>
      <p:grpSp>
        <p:nvGrpSpPr>
          <p:cNvPr id="85" name="グループ化 84">
            <a:extLst>
              <a:ext uri="{FF2B5EF4-FFF2-40B4-BE49-F238E27FC236}">
                <a16:creationId xmlns:a16="http://schemas.microsoft.com/office/drawing/2014/main" id="{9FC58406-583C-19EE-6B94-79D4A5BE6E72}"/>
              </a:ext>
            </a:extLst>
          </p:cNvPr>
          <p:cNvGrpSpPr/>
          <p:nvPr/>
        </p:nvGrpSpPr>
        <p:grpSpPr>
          <a:xfrm>
            <a:off x="5648069" y="1419818"/>
            <a:ext cx="3495931" cy="1987438"/>
            <a:chOff x="5648069" y="1419818"/>
            <a:chExt cx="3495931" cy="1987438"/>
          </a:xfrm>
        </p:grpSpPr>
        <p:sp>
          <p:nvSpPr>
            <p:cNvPr id="9" name="四角形: 角を丸くする 8">
              <a:extLst>
                <a:ext uri="{FF2B5EF4-FFF2-40B4-BE49-F238E27FC236}">
                  <a16:creationId xmlns:a16="http://schemas.microsoft.com/office/drawing/2014/main" id="{8F0882E3-3DB7-3B6D-9E01-9C98BF0C0F06}"/>
                </a:ext>
              </a:extLst>
            </p:cNvPr>
            <p:cNvSpPr/>
            <p:nvPr/>
          </p:nvSpPr>
          <p:spPr>
            <a:xfrm>
              <a:off x="6094631" y="1419818"/>
              <a:ext cx="2687587" cy="1987438"/>
            </a:xfrm>
            <a:prstGeom prst="roundRect">
              <a:avLst>
                <a:gd name="adj" fmla="val 50000"/>
              </a:avLst>
            </a:prstGeom>
            <a:solidFill>
              <a:schemeClr val="accent6">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99506B8D-316F-6A8F-669F-FB27197DE139}"/>
                </a:ext>
              </a:extLst>
            </p:cNvPr>
            <p:cNvSpPr txBox="1"/>
            <p:nvPr/>
          </p:nvSpPr>
          <p:spPr>
            <a:xfrm>
              <a:off x="5648069" y="2366665"/>
              <a:ext cx="3495931" cy="646331"/>
            </a:xfrm>
            <a:prstGeom prst="rect">
              <a:avLst/>
            </a:prstGeom>
            <a:noFill/>
          </p:spPr>
          <p:txBody>
            <a:bodyPr wrap="square" rtlCol="0">
              <a:spAutoFit/>
            </a:bodyPr>
            <a:lstStyle/>
            <a:p>
              <a:pPr algn="ctr"/>
              <a:r>
                <a:rPr kumimoji="1" lang="ja-JP" altLang="en-US" sz="3600" b="1" dirty="0"/>
                <a:t>死亡の連絡</a:t>
              </a:r>
            </a:p>
          </p:txBody>
        </p:sp>
        <p:sp>
          <p:nvSpPr>
            <p:cNvPr id="84" name="テキスト ボックス 83">
              <a:extLst>
                <a:ext uri="{FF2B5EF4-FFF2-40B4-BE49-F238E27FC236}">
                  <a16:creationId xmlns:a16="http://schemas.microsoft.com/office/drawing/2014/main" id="{8DAE829A-4DE6-AB1D-6F04-587F4A8782EF}"/>
                </a:ext>
              </a:extLst>
            </p:cNvPr>
            <p:cNvSpPr txBox="1"/>
            <p:nvPr/>
          </p:nvSpPr>
          <p:spPr>
            <a:xfrm>
              <a:off x="6525709" y="1628728"/>
              <a:ext cx="1907895" cy="646331"/>
            </a:xfrm>
            <a:prstGeom prst="rect">
              <a:avLst/>
            </a:prstGeom>
            <a:noFill/>
          </p:spPr>
          <p:txBody>
            <a:bodyPr wrap="none" rtlCol="0">
              <a:spAutoFit/>
            </a:bodyPr>
            <a:lstStyle/>
            <a:p>
              <a:r>
                <a:rPr kumimoji="1" lang="en-US" altLang="ja-JP" sz="3600" b="1" dirty="0"/>
                <a:t>1</a:t>
              </a:r>
              <a:r>
                <a:rPr kumimoji="1" lang="ja-JP" altLang="en-US" sz="3600" b="1" dirty="0"/>
                <a:t>週間後</a:t>
              </a:r>
              <a:r>
                <a:rPr kumimoji="1" lang="en-US" altLang="ja-JP" sz="3600" b="1" dirty="0"/>
                <a:t> </a:t>
              </a:r>
              <a:endParaRPr kumimoji="1" lang="ja-JP" altLang="en-US" sz="3600" b="1" dirty="0"/>
            </a:p>
          </p:txBody>
        </p:sp>
      </p:grpSp>
      <p:grpSp>
        <p:nvGrpSpPr>
          <p:cNvPr id="87" name="グループ化 86">
            <a:extLst>
              <a:ext uri="{FF2B5EF4-FFF2-40B4-BE49-F238E27FC236}">
                <a16:creationId xmlns:a16="http://schemas.microsoft.com/office/drawing/2014/main" id="{32643A5B-0265-07A2-F222-228F8C428C40}"/>
              </a:ext>
            </a:extLst>
          </p:cNvPr>
          <p:cNvGrpSpPr/>
          <p:nvPr/>
        </p:nvGrpSpPr>
        <p:grpSpPr>
          <a:xfrm>
            <a:off x="5895628" y="3612483"/>
            <a:ext cx="2892772" cy="2936387"/>
            <a:chOff x="5905212" y="3590996"/>
            <a:chExt cx="2892772" cy="2936387"/>
          </a:xfrm>
        </p:grpSpPr>
        <p:grpSp>
          <p:nvGrpSpPr>
            <p:cNvPr id="79" name="グループ化 78">
              <a:extLst>
                <a:ext uri="{FF2B5EF4-FFF2-40B4-BE49-F238E27FC236}">
                  <a16:creationId xmlns:a16="http://schemas.microsoft.com/office/drawing/2014/main" id="{1DF7DC00-6898-AAB4-9BFC-5443AEE81A8D}"/>
                </a:ext>
              </a:extLst>
            </p:cNvPr>
            <p:cNvGrpSpPr/>
            <p:nvPr/>
          </p:nvGrpSpPr>
          <p:grpSpPr>
            <a:xfrm>
              <a:off x="5905212" y="3590996"/>
              <a:ext cx="2892772" cy="2936387"/>
              <a:chOff x="5905212" y="3590996"/>
              <a:chExt cx="2892772" cy="2936387"/>
            </a:xfrm>
          </p:grpSpPr>
          <p:grpSp>
            <p:nvGrpSpPr>
              <p:cNvPr id="78" name="グループ化 77">
                <a:extLst>
                  <a:ext uri="{FF2B5EF4-FFF2-40B4-BE49-F238E27FC236}">
                    <a16:creationId xmlns:a16="http://schemas.microsoft.com/office/drawing/2014/main" id="{B2C0D904-079E-4699-6653-0DC3B7F31BC3}"/>
                  </a:ext>
                </a:extLst>
              </p:cNvPr>
              <p:cNvGrpSpPr/>
              <p:nvPr/>
            </p:nvGrpSpPr>
            <p:grpSpPr>
              <a:xfrm>
                <a:off x="5905212" y="4297075"/>
                <a:ext cx="2892772" cy="2230308"/>
                <a:chOff x="10357612" y="3879910"/>
                <a:chExt cx="2892772" cy="2230308"/>
              </a:xfrm>
            </p:grpSpPr>
            <p:sp>
              <p:nvSpPr>
                <p:cNvPr id="69" name="正方形/長方形 68">
                  <a:extLst>
                    <a:ext uri="{FF2B5EF4-FFF2-40B4-BE49-F238E27FC236}">
                      <a16:creationId xmlns:a16="http://schemas.microsoft.com/office/drawing/2014/main" id="{4FDDAF59-F553-CF63-125B-C8FE049B4CF3}"/>
                    </a:ext>
                  </a:extLst>
                </p:cNvPr>
                <p:cNvSpPr/>
                <p:nvPr/>
              </p:nvSpPr>
              <p:spPr>
                <a:xfrm>
                  <a:off x="10357612" y="3879910"/>
                  <a:ext cx="2892772" cy="2230308"/>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B8912B21-FED7-1A09-E677-E8AB91A271A7}"/>
                    </a:ext>
                  </a:extLst>
                </p:cNvPr>
                <p:cNvGrpSpPr/>
                <p:nvPr/>
              </p:nvGrpSpPr>
              <p:grpSpPr>
                <a:xfrm>
                  <a:off x="10562796" y="4001345"/>
                  <a:ext cx="2687587" cy="1987438"/>
                  <a:chOff x="11403921" y="4727687"/>
                  <a:chExt cx="2687587" cy="1987438"/>
                </a:xfrm>
              </p:grpSpPr>
              <p:sp>
                <p:nvSpPr>
                  <p:cNvPr id="47" name="四角形: 角を丸くする 46">
                    <a:extLst>
                      <a:ext uri="{FF2B5EF4-FFF2-40B4-BE49-F238E27FC236}">
                        <a16:creationId xmlns:a16="http://schemas.microsoft.com/office/drawing/2014/main" id="{18ADECB0-9085-2595-4EBE-C3141C03332C}"/>
                      </a:ext>
                    </a:extLst>
                  </p:cNvPr>
                  <p:cNvSpPr/>
                  <p:nvPr/>
                </p:nvSpPr>
                <p:spPr>
                  <a:xfrm>
                    <a:off x="11403921" y="4727687"/>
                    <a:ext cx="2687587" cy="1987438"/>
                  </a:xfrm>
                  <a:prstGeom prst="roundRect">
                    <a:avLst>
                      <a:gd name="adj" fmla="val 50000"/>
                    </a:avLst>
                  </a:prstGeom>
                  <a:solidFill>
                    <a:schemeClr val="accent2">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717C0521-0C94-35A4-70AE-EFD32C6955C5}"/>
                      </a:ext>
                    </a:extLst>
                  </p:cNvPr>
                  <p:cNvSpPr txBox="1"/>
                  <p:nvPr/>
                </p:nvSpPr>
                <p:spPr>
                  <a:xfrm>
                    <a:off x="11557809" y="5198336"/>
                    <a:ext cx="2339102" cy="954107"/>
                  </a:xfrm>
                  <a:prstGeom prst="rect">
                    <a:avLst/>
                  </a:prstGeom>
                  <a:noFill/>
                </p:spPr>
                <p:txBody>
                  <a:bodyPr wrap="none" rtlCol="0">
                    <a:spAutoFit/>
                  </a:bodyPr>
                  <a:lstStyle/>
                  <a:p>
                    <a:pPr algn="ctr"/>
                    <a:r>
                      <a:rPr kumimoji="1" lang="ja-JP" altLang="en-US" sz="2800" b="1" dirty="0"/>
                      <a:t>体調良くない</a:t>
                    </a:r>
                  </a:p>
                  <a:p>
                    <a:pPr algn="ctr"/>
                    <a:r>
                      <a:rPr kumimoji="1" lang="ja-JP" altLang="en-US" sz="2800" b="1" dirty="0"/>
                      <a:t>意識レベル</a:t>
                    </a:r>
                  </a:p>
                </p:txBody>
              </p:sp>
            </p:grpSp>
          </p:grpSp>
          <p:grpSp>
            <p:nvGrpSpPr>
              <p:cNvPr id="44" name="グループ化 43">
                <a:extLst>
                  <a:ext uri="{FF2B5EF4-FFF2-40B4-BE49-F238E27FC236}">
                    <a16:creationId xmlns:a16="http://schemas.microsoft.com/office/drawing/2014/main" id="{F11AC1BB-BB44-928B-B01E-D5E8FCCC5875}"/>
                  </a:ext>
                </a:extLst>
              </p:cNvPr>
              <p:cNvGrpSpPr/>
              <p:nvPr/>
            </p:nvGrpSpPr>
            <p:grpSpPr>
              <a:xfrm>
                <a:off x="6239369" y="3590996"/>
                <a:ext cx="2516392" cy="646331"/>
                <a:chOff x="6325871" y="2802854"/>
                <a:chExt cx="2516392" cy="646331"/>
              </a:xfrm>
            </p:grpSpPr>
            <p:sp>
              <p:nvSpPr>
                <p:cNvPr id="58" name="四角形: 角を丸くする 57">
                  <a:extLst>
                    <a:ext uri="{FF2B5EF4-FFF2-40B4-BE49-F238E27FC236}">
                      <a16:creationId xmlns:a16="http://schemas.microsoft.com/office/drawing/2014/main" id="{4B1546EC-97DF-2FF5-5808-092890338755}"/>
                    </a:ext>
                  </a:extLst>
                </p:cNvPr>
                <p:cNvSpPr/>
                <p:nvPr/>
              </p:nvSpPr>
              <p:spPr>
                <a:xfrm>
                  <a:off x="6325871" y="2804381"/>
                  <a:ext cx="2516392" cy="583846"/>
                </a:xfrm>
                <a:prstGeom prst="roundRect">
                  <a:avLst>
                    <a:gd name="adj" fmla="val 50000"/>
                  </a:avLst>
                </a:prstGeom>
                <a:solidFill>
                  <a:schemeClr val="accent2">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F87CE9BA-6864-4FBC-258D-05AE4DB5A345}"/>
                    </a:ext>
                  </a:extLst>
                </p:cNvPr>
                <p:cNvSpPr txBox="1"/>
                <p:nvPr/>
              </p:nvSpPr>
              <p:spPr>
                <a:xfrm>
                  <a:off x="6743307" y="2802854"/>
                  <a:ext cx="1569660" cy="646331"/>
                </a:xfrm>
                <a:prstGeom prst="rect">
                  <a:avLst/>
                </a:prstGeom>
                <a:noFill/>
              </p:spPr>
              <p:txBody>
                <a:bodyPr wrap="none" rtlCol="0">
                  <a:spAutoFit/>
                </a:bodyPr>
                <a:lstStyle/>
                <a:p>
                  <a:r>
                    <a:rPr kumimoji="1" lang="ja-JP" altLang="en-US" sz="3600" b="1" dirty="0"/>
                    <a:t>看護師</a:t>
                  </a:r>
                </a:p>
              </p:txBody>
            </p:sp>
          </p:grpSp>
        </p:grpSp>
        <p:cxnSp>
          <p:nvCxnSpPr>
            <p:cNvPr id="86" name="直線矢印コネクタ 85">
              <a:extLst>
                <a:ext uri="{FF2B5EF4-FFF2-40B4-BE49-F238E27FC236}">
                  <a16:creationId xmlns:a16="http://schemas.microsoft.com/office/drawing/2014/main" id="{CBA002B6-0292-ED47-4D06-34512DEC7E47}"/>
                </a:ext>
              </a:extLst>
            </p:cNvPr>
            <p:cNvCxnSpPr>
              <a:cxnSpLocks/>
            </p:cNvCxnSpPr>
            <p:nvPr/>
          </p:nvCxnSpPr>
          <p:spPr>
            <a:xfrm>
              <a:off x="7279381" y="5839173"/>
              <a:ext cx="468114" cy="331417"/>
            </a:xfrm>
            <a:prstGeom prst="straightConnector1">
              <a:avLst/>
            </a:prstGeom>
            <a:ln w="85725">
              <a:tailEnd type="triangle"/>
            </a:ln>
          </p:spPr>
          <p:style>
            <a:lnRef idx="1">
              <a:schemeClr val="dk1"/>
            </a:lnRef>
            <a:fillRef idx="0">
              <a:schemeClr val="dk1"/>
            </a:fillRef>
            <a:effectRef idx="0">
              <a:schemeClr val="dk1"/>
            </a:effectRef>
            <a:fontRef idx="minor">
              <a:schemeClr val="tx1"/>
            </a:fontRef>
          </p:style>
        </p:cxnSp>
      </p:grpSp>
      <p:grpSp>
        <p:nvGrpSpPr>
          <p:cNvPr id="8" name="グループ化 7">
            <a:extLst>
              <a:ext uri="{FF2B5EF4-FFF2-40B4-BE49-F238E27FC236}">
                <a16:creationId xmlns:a16="http://schemas.microsoft.com/office/drawing/2014/main" id="{0DF2129B-83B9-C9D4-4D49-50F30490460D}"/>
              </a:ext>
            </a:extLst>
          </p:cNvPr>
          <p:cNvGrpSpPr/>
          <p:nvPr/>
        </p:nvGrpSpPr>
        <p:grpSpPr>
          <a:xfrm>
            <a:off x="3318825" y="4986414"/>
            <a:ext cx="2892046" cy="601136"/>
            <a:chOff x="6478997" y="8108802"/>
            <a:chExt cx="2892046" cy="601136"/>
          </a:xfrm>
        </p:grpSpPr>
        <p:sp>
          <p:nvSpPr>
            <p:cNvPr id="22" name="テキスト ボックス 21">
              <a:extLst>
                <a:ext uri="{FF2B5EF4-FFF2-40B4-BE49-F238E27FC236}">
                  <a16:creationId xmlns:a16="http://schemas.microsoft.com/office/drawing/2014/main" id="{0AB566E6-3C4A-7F9B-53BA-BFB9B3C8265C}"/>
                </a:ext>
              </a:extLst>
            </p:cNvPr>
            <p:cNvSpPr txBox="1"/>
            <p:nvPr/>
          </p:nvSpPr>
          <p:spPr>
            <a:xfrm>
              <a:off x="8365640" y="8125163"/>
              <a:ext cx="1005403" cy="584775"/>
            </a:xfrm>
            <a:prstGeom prst="rect">
              <a:avLst/>
            </a:prstGeom>
            <a:noFill/>
          </p:spPr>
          <p:txBody>
            <a:bodyPr wrap="none" rtlCol="0">
              <a:spAutoFit/>
            </a:bodyPr>
            <a:lstStyle/>
            <a:p>
              <a:r>
                <a:rPr kumimoji="1" lang="ja-JP" altLang="en-US" sz="3200" b="1" dirty="0"/>
                <a:t>抜歯</a:t>
              </a:r>
            </a:p>
          </p:txBody>
        </p:sp>
        <p:sp>
          <p:nvSpPr>
            <p:cNvPr id="26" name="テキスト ボックス 25">
              <a:extLst>
                <a:ext uri="{FF2B5EF4-FFF2-40B4-BE49-F238E27FC236}">
                  <a16:creationId xmlns:a16="http://schemas.microsoft.com/office/drawing/2014/main" id="{109D4826-D47A-AE91-96F4-1A62FC9F5F77}"/>
                </a:ext>
              </a:extLst>
            </p:cNvPr>
            <p:cNvSpPr txBox="1"/>
            <p:nvPr/>
          </p:nvSpPr>
          <p:spPr>
            <a:xfrm>
              <a:off x="7067261" y="8108802"/>
              <a:ext cx="1508746" cy="584775"/>
            </a:xfrm>
            <a:prstGeom prst="rect">
              <a:avLst/>
            </a:prstGeom>
            <a:noFill/>
          </p:spPr>
          <p:txBody>
            <a:bodyPr wrap="none" rtlCol="0">
              <a:spAutoFit/>
            </a:bodyPr>
            <a:lstStyle/>
            <a:p>
              <a:r>
                <a:rPr kumimoji="1" lang="ja-JP" altLang="en-US" sz="3200" b="1" dirty="0"/>
                <a:t>その後</a:t>
              </a:r>
              <a:r>
                <a:rPr kumimoji="1" lang="en-US" altLang="ja-JP" sz="3200" b="1" dirty="0"/>
                <a:t> </a:t>
              </a:r>
              <a:endParaRPr kumimoji="1" lang="ja-JP" altLang="en-US" sz="3200" b="1" dirty="0"/>
            </a:p>
          </p:txBody>
        </p:sp>
        <p:sp>
          <p:nvSpPr>
            <p:cNvPr id="28" name="矢印: 右 27">
              <a:extLst>
                <a:ext uri="{FF2B5EF4-FFF2-40B4-BE49-F238E27FC236}">
                  <a16:creationId xmlns:a16="http://schemas.microsoft.com/office/drawing/2014/main" id="{11311F22-2CCC-B593-7CFB-87C231FC4C12}"/>
                </a:ext>
              </a:extLst>
            </p:cNvPr>
            <p:cNvSpPr/>
            <p:nvPr/>
          </p:nvSpPr>
          <p:spPr>
            <a:xfrm>
              <a:off x="6478997" y="8127882"/>
              <a:ext cx="655590" cy="4911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ustDataLst>
      <p:tags r:id="rId1"/>
    </p:custDataLst>
    <p:extLst>
      <p:ext uri="{BB962C8B-B14F-4D97-AF65-F5344CB8AC3E}">
        <p14:creationId xmlns:p14="http://schemas.microsoft.com/office/powerpoint/2010/main" val="969400776"/>
      </p:ext>
    </p:extLst>
  </p:cSld>
  <p:clrMapOvr>
    <a:masterClrMapping/>
  </p:clrMapOvr>
  <mc:AlternateContent xmlns:mc="http://schemas.openxmlformats.org/markup-compatibility/2006" xmlns:p14="http://schemas.microsoft.com/office/powerpoint/2010/main">
    <mc:Choice Requires="p14">
      <p:transition spd="slow" p14:dur="2000" advTm="28693"/>
    </mc:Choice>
    <mc:Fallback xmlns="">
      <p:transition spd="slow" advTm="28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DB4F9F7-6720-A981-F087-AD735F4F2E67}"/>
              </a:ext>
            </a:extLst>
          </p:cNvPr>
          <p:cNvSpPr/>
          <p:nvPr/>
        </p:nvSpPr>
        <p:spPr>
          <a:xfrm>
            <a:off x="205740" y="171450"/>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DC16CC7-CCFA-5857-57CD-618121721F78}"/>
              </a:ext>
            </a:extLst>
          </p:cNvPr>
          <p:cNvSpPr txBox="1"/>
          <p:nvPr/>
        </p:nvSpPr>
        <p:spPr>
          <a:xfrm>
            <a:off x="5335421" y="1317323"/>
            <a:ext cx="2205211" cy="707886"/>
          </a:xfrm>
          <a:prstGeom prst="rect">
            <a:avLst/>
          </a:prstGeom>
          <a:noFill/>
        </p:spPr>
        <p:txBody>
          <a:bodyPr wrap="square" rtlCol="0">
            <a:spAutoFit/>
          </a:bodyPr>
          <a:lstStyle/>
          <a:p>
            <a:r>
              <a:rPr kumimoji="1" lang="en-US" altLang="ja-JP" sz="4000" b="1" dirty="0"/>
              <a:t>6</a:t>
            </a:r>
            <a:r>
              <a:rPr kumimoji="1" lang="ja-JP" altLang="en-US" sz="4000" b="1" dirty="0"/>
              <a:t>本抜歯</a:t>
            </a:r>
          </a:p>
        </p:txBody>
      </p:sp>
      <p:sp>
        <p:nvSpPr>
          <p:cNvPr id="28" name="テキスト ボックス 27">
            <a:extLst>
              <a:ext uri="{FF2B5EF4-FFF2-40B4-BE49-F238E27FC236}">
                <a16:creationId xmlns:a16="http://schemas.microsoft.com/office/drawing/2014/main" id="{B3EAED30-FF0B-3530-92DF-7294710006FA}"/>
              </a:ext>
            </a:extLst>
          </p:cNvPr>
          <p:cNvSpPr txBox="1"/>
          <p:nvPr/>
        </p:nvSpPr>
        <p:spPr>
          <a:xfrm>
            <a:off x="1698019" y="1328340"/>
            <a:ext cx="2205211" cy="707886"/>
          </a:xfrm>
          <a:prstGeom prst="rect">
            <a:avLst/>
          </a:prstGeom>
          <a:noFill/>
        </p:spPr>
        <p:txBody>
          <a:bodyPr wrap="square" rtlCol="0">
            <a:spAutoFit/>
          </a:bodyPr>
          <a:lstStyle/>
          <a:p>
            <a:r>
              <a:rPr kumimoji="1" lang="en-US" altLang="ja-JP" sz="4000" b="1" dirty="0"/>
              <a:t>3</a:t>
            </a:r>
            <a:r>
              <a:rPr kumimoji="1" lang="ja-JP" altLang="en-US" sz="4000" b="1" dirty="0"/>
              <a:t>ヶ月間</a:t>
            </a:r>
          </a:p>
        </p:txBody>
      </p:sp>
      <p:sp>
        <p:nvSpPr>
          <p:cNvPr id="32" name="テキスト ボックス 31">
            <a:extLst>
              <a:ext uri="{FF2B5EF4-FFF2-40B4-BE49-F238E27FC236}">
                <a16:creationId xmlns:a16="http://schemas.microsoft.com/office/drawing/2014/main" id="{4B6FA834-1057-16AF-9EEE-3627BC302FAE}"/>
              </a:ext>
            </a:extLst>
          </p:cNvPr>
          <p:cNvSpPr txBox="1"/>
          <p:nvPr/>
        </p:nvSpPr>
        <p:spPr>
          <a:xfrm>
            <a:off x="1698019" y="2161282"/>
            <a:ext cx="5302787" cy="707886"/>
          </a:xfrm>
          <a:prstGeom prst="rect">
            <a:avLst/>
          </a:prstGeom>
          <a:noFill/>
        </p:spPr>
        <p:txBody>
          <a:bodyPr wrap="square" rtlCol="0">
            <a:spAutoFit/>
          </a:bodyPr>
          <a:lstStyle/>
          <a:p>
            <a:r>
              <a:rPr kumimoji="1" lang="ja-JP" altLang="en-US" sz="4000" b="1" dirty="0"/>
              <a:t>オーラルジスキネジア</a:t>
            </a:r>
          </a:p>
        </p:txBody>
      </p:sp>
      <p:sp>
        <p:nvSpPr>
          <p:cNvPr id="37" name="テキスト ボックス 36">
            <a:extLst>
              <a:ext uri="{FF2B5EF4-FFF2-40B4-BE49-F238E27FC236}">
                <a16:creationId xmlns:a16="http://schemas.microsoft.com/office/drawing/2014/main" id="{AD8D6347-D9EF-B821-1853-557469B1EB44}"/>
              </a:ext>
            </a:extLst>
          </p:cNvPr>
          <p:cNvSpPr txBox="1"/>
          <p:nvPr/>
        </p:nvSpPr>
        <p:spPr>
          <a:xfrm>
            <a:off x="3249560" y="3595298"/>
            <a:ext cx="5302787" cy="707886"/>
          </a:xfrm>
          <a:prstGeom prst="rect">
            <a:avLst/>
          </a:prstGeom>
          <a:noFill/>
        </p:spPr>
        <p:txBody>
          <a:bodyPr wrap="square" rtlCol="0">
            <a:spAutoFit/>
          </a:bodyPr>
          <a:lstStyle/>
          <a:p>
            <a:r>
              <a:rPr kumimoji="1" lang="ja-JP" altLang="en-US" sz="4000" b="1" dirty="0"/>
              <a:t>咬合性外傷</a:t>
            </a:r>
          </a:p>
        </p:txBody>
      </p:sp>
      <p:sp>
        <p:nvSpPr>
          <p:cNvPr id="41" name="テキスト ボックス 40">
            <a:extLst>
              <a:ext uri="{FF2B5EF4-FFF2-40B4-BE49-F238E27FC236}">
                <a16:creationId xmlns:a16="http://schemas.microsoft.com/office/drawing/2014/main" id="{6A28BBBB-899D-439C-730B-0FB0B01C7E2B}"/>
              </a:ext>
            </a:extLst>
          </p:cNvPr>
          <p:cNvSpPr txBox="1"/>
          <p:nvPr/>
        </p:nvSpPr>
        <p:spPr>
          <a:xfrm>
            <a:off x="4051955" y="5006513"/>
            <a:ext cx="1637845" cy="707886"/>
          </a:xfrm>
          <a:prstGeom prst="rect">
            <a:avLst/>
          </a:prstGeom>
          <a:noFill/>
        </p:spPr>
        <p:txBody>
          <a:bodyPr wrap="square" rtlCol="0">
            <a:spAutoFit/>
          </a:bodyPr>
          <a:lstStyle/>
          <a:p>
            <a:r>
              <a:rPr kumimoji="1" lang="ja-JP" altLang="en-US" sz="4000" b="1" dirty="0"/>
              <a:t>動揺</a:t>
            </a:r>
          </a:p>
        </p:txBody>
      </p:sp>
      <p:sp>
        <p:nvSpPr>
          <p:cNvPr id="44" name="テキスト ボックス 43">
            <a:extLst>
              <a:ext uri="{FF2B5EF4-FFF2-40B4-BE49-F238E27FC236}">
                <a16:creationId xmlns:a16="http://schemas.microsoft.com/office/drawing/2014/main" id="{5FCE36DD-44C8-EC0C-153C-74DAB12D452D}"/>
              </a:ext>
            </a:extLst>
          </p:cNvPr>
          <p:cNvSpPr txBox="1"/>
          <p:nvPr/>
        </p:nvSpPr>
        <p:spPr>
          <a:xfrm>
            <a:off x="1276116" y="5827553"/>
            <a:ext cx="6830461" cy="707886"/>
          </a:xfrm>
          <a:prstGeom prst="rect">
            <a:avLst/>
          </a:prstGeom>
          <a:noFill/>
        </p:spPr>
        <p:txBody>
          <a:bodyPr wrap="square" rtlCol="0">
            <a:spAutoFit/>
          </a:bodyPr>
          <a:lstStyle/>
          <a:p>
            <a:r>
              <a:rPr kumimoji="1" lang="ja-JP" altLang="en-US" sz="4000" b="1" dirty="0"/>
              <a:t>口唇巻き込みによる潰瘍注意</a:t>
            </a:r>
          </a:p>
        </p:txBody>
      </p:sp>
      <p:sp>
        <p:nvSpPr>
          <p:cNvPr id="3" name="テキスト ボックス 2">
            <a:extLst>
              <a:ext uri="{FF2B5EF4-FFF2-40B4-BE49-F238E27FC236}">
                <a16:creationId xmlns:a16="http://schemas.microsoft.com/office/drawing/2014/main" id="{2CE3E963-9ED4-3708-6684-7152CC5619D6}"/>
              </a:ext>
            </a:extLst>
          </p:cNvPr>
          <p:cNvSpPr txBox="1"/>
          <p:nvPr/>
        </p:nvSpPr>
        <p:spPr>
          <a:xfrm>
            <a:off x="107292" y="607185"/>
            <a:ext cx="2236510" cy="707886"/>
          </a:xfrm>
          <a:prstGeom prst="rect">
            <a:avLst/>
          </a:prstGeom>
          <a:noFill/>
        </p:spPr>
        <p:txBody>
          <a:bodyPr wrap="none" rtlCol="0">
            <a:spAutoFit/>
          </a:bodyPr>
          <a:lstStyle/>
          <a:p>
            <a:r>
              <a:rPr kumimoji="1" lang="en-US" altLang="ja-JP" sz="4000" b="1" dirty="0"/>
              <a:t>【</a:t>
            </a:r>
            <a:r>
              <a:rPr kumimoji="1" lang="ja-JP" altLang="en-US" sz="4000" b="1" dirty="0"/>
              <a:t>結果</a:t>
            </a:r>
            <a:r>
              <a:rPr kumimoji="1" lang="en-US" altLang="ja-JP" sz="4000" b="1" dirty="0"/>
              <a:t>】</a:t>
            </a:r>
            <a:endParaRPr kumimoji="1" lang="ja-JP" altLang="en-US" sz="4000" b="1" dirty="0"/>
          </a:p>
        </p:txBody>
      </p:sp>
      <p:sp>
        <p:nvSpPr>
          <p:cNvPr id="4" name="矢印: 右 3">
            <a:extLst>
              <a:ext uri="{FF2B5EF4-FFF2-40B4-BE49-F238E27FC236}">
                <a16:creationId xmlns:a16="http://schemas.microsoft.com/office/drawing/2014/main" id="{DC67640B-8B72-3459-28F7-CC3B27C65C29}"/>
              </a:ext>
            </a:extLst>
          </p:cNvPr>
          <p:cNvSpPr/>
          <p:nvPr/>
        </p:nvSpPr>
        <p:spPr>
          <a:xfrm rot="5400000">
            <a:off x="4272879" y="4216427"/>
            <a:ext cx="710213" cy="7901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19D74CFE-4C20-4895-FF1D-435C2BC66A71}"/>
              </a:ext>
            </a:extLst>
          </p:cNvPr>
          <p:cNvSpPr/>
          <p:nvPr/>
        </p:nvSpPr>
        <p:spPr>
          <a:xfrm>
            <a:off x="4182158" y="1300068"/>
            <a:ext cx="710213" cy="7901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7B2461B3-293C-D384-384F-439531845DD6}"/>
              </a:ext>
            </a:extLst>
          </p:cNvPr>
          <p:cNvSpPr/>
          <p:nvPr/>
        </p:nvSpPr>
        <p:spPr>
          <a:xfrm rot="5400000">
            <a:off x="4222108" y="2789131"/>
            <a:ext cx="710213" cy="7901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91401882"/>
      </p:ext>
    </p:extLst>
  </p:cSld>
  <p:clrMapOvr>
    <a:masterClrMapping/>
  </p:clrMapOvr>
  <mc:AlternateContent xmlns:mc="http://schemas.openxmlformats.org/markup-compatibility/2006" xmlns:p14="http://schemas.microsoft.com/office/powerpoint/2010/main">
    <mc:Choice Requires="p14">
      <p:transition spd="slow" p14:dur="2000" advTm="1620"/>
    </mc:Choice>
    <mc:Fallback xmlns="">
      <p:transition spd="slow" advTm="162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31E7E10B-6255-5A55-24F9-C9D8E095FC40}"/>
              </a:ext>
            </a:extLst>
          </p:cNvPr>
          <p:cNvSpPr/>
          <p:nvPr/>
        </p:nvSpPr>
        <p:spPr>
          <a:xfrm>
            <a:off x="205740" y="142875"/>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DC16CC7-CCFA-5857-57CD-618121721F78}"/>
              </a:ext>
            </a:extLst>
          </p:cNvPr>
          <p:cNvSpPr txBox="1"/>
          <p:nvPr/>
        </p:nvSpPr>
        <p:spPr>
          <a:xfrm>
            <a:off x="3003411" y="1437200"/>
            <a:ext cx="6325520" cy="646331"/>
          </a:xfrm>
          <a:prstGeom prst="rect">
            <a:avLst/>
          </a:prstGeom>
          <a:noFill/>
        </p:spPr>
        <p:txBody>
          <a:bodyPr wrap="square" rtlCol="0">
            <a:spAutoFit/>
          </a:bodyPr>
          <a:lstStyle/>
          <a:p>
            <a:r>
              <a:rPr kumimoji="1" lang="en-US" altLang="ja-JP" sz="3600" b="1" dirty="0"/>
              <a:t>1</a:t>
            </a:r>
            <a:r>
              <a:rPr kumimoji="1" lang="ja-JP" altLang="en-US" sz="3600" b="1" dirty="0"/>
              <a:t>本でも多く歯を残す方針</a:t>
            </a:r>
          </a:p>
        </p:txBody>
      </p:sp>
      <p:sp>
        <p:nvSpPr>
          <p:cNvPr id="28" name="テキスト ボックス 27">
            <a:extLst>
              <a:ext uri="{FF2B5EF4-FFF2-40B4-BE49-F238E27FC236}">
                <a16:creationId xmlns:a16="http://schemas.microsoft.com/office/drawing/2014/main" id="{B3EAED30-FF0B-3530-92DF-7294710006FA}"/>
              </a:ext>
            </a:extLst>
          </p:cNvPr>
          <p:cNvSpPr txBox="1"/>
          <p:nvPr/>
        </p:nvSpPr>
        <p:spPr>
          <a:xfrm>
            <a:off x="306631" y="1437200"/>
            <a:ext cx="2037171" cy="646331"/>
          </a:xfrm>
          <a:prstGeom prst="rect">
            <a:avLst/>
          </a:prstGeom>
          <a:scene3d>
            <a:camera prst="orthographicFront"/>
            <a:lightRig rig="threePt" dir="t"/>
          </a:scene3d>
          <a:sp3d>
            <a:bevelT/>
          </a:sp3d>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kumimoji="1" lang="ja-JP" altLang="en-US" sz="3600" b="1" dirty="0">
                <a:solidFill>
                  <a:schemeClr val="tx1"/>
                </a:solidFill>
              </a:rPr>
              <a:t>  外　来</a:t>
            </a:r>
          </a:p>
        </p:txBody>
      </p:sp>
      <p:sp>
        <p:nvSpPr>
          <p:cNvPr id="32" name="テキスト ボックス 31">
            <a:extLst>
              <a:ext uri="{FF2B5EF4-FFF2-40B4-BE49-F238E27FC236}">
                <a16:creationId xmlns:a16="http://schemas.microsoft.com/office/drawing/2014/main" id="{4B6FA834-1057-16AF-9EEE-3627BC302FAE}"/>
              </a:ext>
            </a:extLst>
          </p:cNvPr>
          <p:cNvSpPr txBox="1"/>
          <p:nvPr/>
        </p:nvSpPr>
        <p:spPr>
          <a:xfrm>
            <a:off x="306631" y="2378726"/>
            <a:ext cx="2037171" cy="646331"/>
          </a:xfrm>
          <a:prstGeom prst="rect">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kumimoji="1" lang="ja-JP" altLang="en-US" sz="3600" b="1" dirty="0">
                <a:solidFill>
                  <a:schemeClr val="tx1"/>
                </a:solidFill>
              </a:rPr>
              <a:t>末期患者</a:t>
            </a:r>
            <a:r>
              <a:rPr kumimoji="1" lang="ja-JP" altLang="en-US" sz="3600" b="1" dirty="0">
                <a:effectLst>
                  <a:outerShdw blurRad="38100" dist="38100" dir="2700000" algn="tl">
                    <a:srgbClr val="000000">
                      <a:alpha val="43137"/>
                    </a:srgbClr>
                  </a:outerShdw>
                </a:effectLst>
              </a:rPr>
              <a:t>　　</a:t>
            </a:r>
          </a:p>
        </p:txBody>
      </p:sp>
      <p:sp>
        <p:nvSpPr>
          <p:cNvPr id="37" name="テキスト ボックス 36">
            <a:extLst>
              <a:ext uri="{FF2B5EF4-FFF2-40B4-BE49-F238E27FC236}">
                <a16:creationId xmlns:a16="http://schemas.microsoft.com/office/drawing/2014/main" id="{AD8D6347-D9EF-B821-1853-557469B1EB44}"/>
              </a:ext>
            </a:extLst>
          </p:cNvPr>
          <p:cNvSpPr txBox="1"/>
          <p:nvPr/>
        </p:nvSpPr>
        <p:spPr>
          <a:xfrm>
            <a:off x="3003411" y="2224997"/>
            <a:ext cx="5743574" cy="1200329"/>
          </a:xfrm>
          <a:prstGeom prst="rect">
            <a:avLst/>
          </a:prstGeom>
          <a:noFill/>
        </p:spPr>
        <p:txBody>
          <a:bodyPr wrap="square" rtlCol="0">
            <a:spAutoFit/>
          </a:bodyPr>
          <a:lstStyle/>
          <a:p>
            <a:r>
              <a:rPr kumimoji="1" lang="ja-JP" altLang="en-US" sz="3600" b="1" dirty="0"/>
              <a:t>危険回避も含め抜歯となる</a:t>
            </a:r>
            <a:endParaRPr kumimoji="1" lang="en-US" altLang="ja-JP" sz="3600" b="1" dirty="0"/>
          </a:p>
          <a:p>
            <a:r>
              <a:rPr kumimoji="1" lang="ja-JP" altLang="en-US" sz="3600" b="1" dirty="0"/>
              <a:t>動揺・潰瘍を注意深く観察</a:t>
            </a:r>
          </a:p>
        </p:txBody>
      </p:sp>
      <p:sp>
        <p:nvSpPr>
          <p:cNvPr id="41" name="テキスト ボックス 40">
            <a:extLst>
              <a:ext uri="{FF2B5EF4-FFF2-40B4-BE49-F238E27FC236}">
                <a16:creationId xmlns:a16="http://schemas.microsoft.com/office/drawing/2014/main" id="{6A28BBBB-899D-439C-730B-0FB0B01C7E2B}"/>
              </a:ext>
            </a:extLst>
          </p:cNvPr>
          <p:cNvSpPr txBox="1"/>
          <p:nvPr/>
        </p:nvSpPr>
        <p:spPr>
          <a:xfrm>
            <a:off x="1371600" y="5194829"/>
            <a:ext cx="7957331" cy="646331"/>
          </a:xfrm>
          <a:prstGeom prst="rect">
            <a:avLst/>
          </a:prstGeom>
          <a:noFill/>
        </p:spPr>
        <p:txBody>
          <a:bodyPr wrap="square" rtlCol="0">
            <a:spAutoFit/>
          </a:bodyPr>
          <a:lstStyle/>
          <a:p>
            <a:r>
              <a:rPr kumimoji="1" lang="ja-JP" altLang="en-US" sz="3600" b="1" dirty="0"/>
              <a:t>キーパーソンの言動には留意が必要</a:t>
            </a:r>
          </a:p>
        </p:txBody>
      </p:sp>
      <p:sp>
        <p:nvSpPr>
          <p:cNvPr id="6" name="テキスト ボックス 5">
            <a:extLst>
              <a:ext uri="{FF2B5EF4-FFF2-40B4-BE49-F238E27FC236}">
                <a16:creationId xmlns:a16="http://schemas.microsoft.com/office/drawing/2014/main" id="{D53CF15D-C5D8-EC5E-1D11-011422E37BBD}"/>
              </a:ext>
            </a:extLst>
          </p:cNvPr>
          <p:cNvSpPr txBox="1"/>
          <p:nvPr/>
        </p:nvSpPr>
        <p:spPr>
          <a:xfrm>
            <a:off x="107292" y="607185"/>
            <a:ext cx="2236510" cy="707886"/>
          </a:xfrm>
          <a:prstGeom prst="rect">
            <a:avLst/>
          </a:prstGeom>
          <a:noFill/>
        </p:spPr>
        <p:txBody>
          <a:bodyPr wrap="none" rtlCol="0">
            <a:spAutoFit/>
          </a:bodyPr>
          <a:lstStyle/>
          <a:p>
            <a:r>
              <a:rPr kumimoji="1" lang="en-US" altLang="ja-JP" sz="4000" b="1" dirty="0"/>
              <a:t>【</a:t>
            </a:r>
            <a:r>
              <a:rPr kumimoji="1" lang="ja-JP" altLang="en-US" sz="4000" b="1" dirty="0"/>
              <a:t>考察</a:t>
            </a:r>
            <a:r>
              <a:rPr kumimoji="1" lang="en-US" altLang="ja-JP" sz="4000" b="1" dirty="0"/>
              <a:t>】</a:t>
            </a:r>
            <a:endParaRPr kumimoji="1" lang="ja-JP" altLang="en-US" sz="4000" b="1" dirty="0"/>
          </a:p>
        </p:txBody>
      </p:sp>
      <p:sp>
        <p:nvSpPr>
          <p:cNvPr id="7" name="矢印: 右 6">
            <a:extLst>
              <a:ext uri="{FF2B5EF4-FFF2-40B4-BE49-F238E27FC236}">
                <a16:creationId xmlns:a16="http://schemas.microsoft.com/office/drawing/2014/main" id="{666C846A-6040-BD58-F1C0-4EECA8901721}"/>
              </a:ext>
            </a:extLst>
          </p:cNvPr>
          <p:cNvSpPr/>
          <p:nvPr/>
        </p:nvSpPr>
        <p:spPr>
          <a:xfrm>
            <a:off x="2343802" y="1545119"/>
            <a:ext cx="563848" cy="542507"/>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C031B3B8-DD34-0526-CC3D-2942B7F604AD}"/>
              </a:ext>
            </a:extLst>
          </p:cNvPr>
          <p:cNvSpPr/>
          <p:nvPr/>
        </p:nvSpPr>
        <p:spPr>
          <a:xfrm>
            <a:off x="2343802" y="2436415"/>
            <a:ext cx="563848" cy="542507"/>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7DC84BB-64ED-9485-33E4-3FDDCEE077A4}"/>
              </a:ext>
            </a:extLst>
          </p:cNvPr>
          <p:cNvSpPr/>
          <p:nvPr/>
        </p:nvSpPr>
        <p:spPr>
          <a:xfrm>
            <a:off x="905507" y="3953520"/>
            <a:ext cx="320040" cy="297180"/>
          </a:xfrm>
          <a:prstGeom prst="ellipse">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F20B3209-6AE6-A83E-8EDE-DB6E3E8CF600}"/>
              </a:ext>
            </a:extLst>
          </p:cNvPr>
          <p:cNvSpPr/>
          <p:nvPr/>
        </p:nvSpPr>
        <p:spPr>
          <a:xfrm>
            <a:off x="905507" y="5348610"/>
            <a:ext cx="320040" cy="297180"/>
          </a:xfrm>
          <a:prstGeom prst="ellipse">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226646D-509F-7064-50DE-AE1213D5035D}"/>
              </a:ext>
            </a:extLst>
          </p:cNvPr>
          <p:cNvSpPr txBox="1"/>
          <p:nvPr/>
        </p:nvSpPr>
        <p:spPr>
          <a:xfrm>
            <a:off x="1371600" y="3832944"/>
            <a:ext cx="3478696" cy="1200329"/>
          </a:xfrm>
          <a:prstGeom prst="rect">
            <a:avLst/>
          </a:prstGeom>
          <a:noFill/>
          <a:ln>
            <a:noFill/>
          </a:ln>
        </p:spPr>
        <p:txBody>
          <a:bodyPr wrap="square">
            <a:spAutoFit/>
          </a:bodyPr>
          <a:lstStyle/>
          <a:p>
            <a:r>
              <a:rPr kumimoji="1" lang="ja-JP" altLang="en-US" sz="3600" b="1" dirty="0"/>
              <a:t>インシデント</a:t>
            </a:r>
            <a:endParaRPr kumimoji="1" lang="en-US" altLang="ja-JP" sz="3600" b="1" dirty="0"/>
          </a:p>
          <a:p>
            <a:r>
              <a:rPr kumimoji="1" lang="ja-JP" altLang="en-US" sz="3600" b="1" dirty="0"/>
              <a:t>アクシデント</a:t>
            </a:r>
            <a:endParaRPr kumimoji="1" lang="en-US" altLang="ja-JP" sz="3600" b="1" dirty="0"/>
          </a:p>
        </p:txBody>
      </p:sp>
      <p:sp>
        <p:nvSpPr>
          <p:cNvPr id="12" name="右中かっこ 11">
            <a:extLst>
              <a:ext uri="{FF2B5EF4-FFF2-40B4-BE49-F238E27FC236}">
                <a16:creationId xmlns:a16="http://schemas.microsoft.com/office/drawing/2014/main" id="{BB724E5B-FB27-E227-876D-F3BB3B8DA6E4}"/>
              </a:ext>
            </a:extLst>
          </p:cNvPr>
          <p:cNvSpPr/>
          <p:nvPr/>
        </p:nvSpPr>
        <p:spPr>
          <a:xfrm>
            <a:off x="4492487" y="3953520"/>
            <a:ext cx="248478" cy="926593"/>
          </a:xfrm>
          <a:prstGeom prst="rightBrace">
            <a:avLst>
              <a:gd name="adj1" fmla="val 8333"/>
              <a:gd name="adj2" fmla="val 5107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9F4FD7A-1F96-0BDD-3DAF-25444CB9497A}"/>
              </a:ext>
            </a:extLst>
          </p:cNvPr>
          <p:cNvSpPr txBox="1"/>
          <p:nvPr/>
        </p:nvSpPr>
        <p:spPr>
          <a:xfrm>
            <a:off x="4969565" y="4073123"/>
            <a:ext cx="3268928" cy="707886"/>
          </a:xfrm>
          <a:prstGeom prst="rect">
            <a:avLst/>
          </a:prstGeom>
          <a:noFill/>
        </p:spPr>
        <p:txBody>
          <a:bodyPr wrap="square" rtlCol="0">
            <a:spAutoFit/>
          </a:bodyPr>
          <a:lstStyle/>
          <a:p>
            <a:r>
              <a:rPr kumimoji="1" lang="ja-JP" altLang="en-US" sz="4000" b="1" dirty="0"/>
              <a:t>細心の注意！</a:t>
            </a:r>
            <a:endParaRPr kumimoji="1" lang="en-US" altLang="ja-JP" sz="4000" b="1" dirty="0"/>
          </a:p>
        </p:txBody>
      </p:sp>
    </p:spTree>
    <p:extLst>
      <p:ext uri="{BB962C8B-B14F-4D97-AF65-F5344CB8AC3E}">
        <p14:creationId xmlns:p14="http://schemas.microsoft.com/office/powerpoint/2010/main" val="1730166523"/>
      </p:ext>
    </p:extLst>
  </p:cSld>
  <p:clrMapOvr>
    <a:masterClrMapping/>
  </p:clrMapOvr>
  <mc:AlternateContent xmlns:mc="http://schemas.openxmlformats.org/markup-compatibility/2006" xmlns:p14="http://schemas.microsoft.com/office/powerpoint/2010/main">
    <mc:Choice Requires="p14">
      <p:transition spd="slow" p14:dur="2000" advTm="2795"/>
    </mc:Choice>
    <mc:Fallback xmlns="">
      <p:transition spd="slow" advTm="27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0" grpId="0" animBg="1"/>
      <p:bldP spid="3" grpId="0" animBg="1"/>
      <p:bldP spid="11" grpId="0"/>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170C2BD-28A3-60BA-01B9-DB16DA189231}"/>
              </a:ext>
            </a:extLst>
          </p:cNvPr>
          <p:cNvSpPr/>
          <p:nvPr/>
        </p:nvSpPr>
        <p:spPr>
          <a:xfrm>
            <a:off x="205740" y="171450"/>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305644" y="1749212"/>
            <a:ext cx="8956298" cy="4166653"/>
          </a:xfrm>
          <a:prstGeom prst="rect">
            <a:avLst/>
          </a:prstGeom>
          <a:noFill/>
        </p:spPr>
        <p:txBody>
          <a:bodyPr wrap="none" rtlCol="0">
            <a:spAutoFit/>
          </a:bodyPr>
          <a:lstStyle/>
          <a:p>
            <a:pPr>
              <a:lnSpc>
                <a:spcPct val="150000"/>
              </a:lnSpc>
            </a:pPr>
            <a:r>
              <a:rPr kumimoji="1" lang="ja-JP" altLang="en-US" sz="3600" b="1" dirty="0"/>
              <a:t>当院は外来診療の傍ら、往診依頼を受け</a:t>
            </a:r>
            <a:endParaRPr kumimoji="1" lang="en-US" altLang="ja-JP" sz="3600" b="1" dirty="0"/>
          </a:p>
          <a:p>
            <a:pPr>
              <a:lnSpc>
                <a:spcPct val="150000"/>
              </a:lnSpc>
            </a:pPr>
            <a:r>
              <a:rPr kumimoji="1" lang="ja-JP" altLang="en-US" sz="3600" b="1" dirty="0"/>
              <a:t>施設、病院等を訪問している。</a:t>
            </a:r>
          </a:p>
          <a:p>
            <a:pPr>
              <a:lnSpc>
                <a:spcPct val="150000"/>
              </a:lnSpc>
            </a:pPr>
            <a:r>
              <a:rPr kumimoji="1" lang="ja-JP" altLang="en-US" sz="3600" b="1" dirty="0"/>
              <a:t>その中で演者が関わった某病院に於いて、</a:t>
            </a:r>
          </a:p>
          <a:p>
            <a:pPr>
              <a:lnSpc>
                <a:spcPct val="150000"/>
              </a:lnSpc>
            </a:pPr>
            <a:r>
              <a:rPr kumimoji="1" lang="ja-JP" altLang="en-US" sz="3600" b="1" dirty="0"/>
              <a:t>残存する歯があることで、問題が生じた</a:t>
            </a:r>
          </a:p>
          <a:p>
            <a:pPr>
              <a:lnSpc>
                <a:spcPct val="150000"/>
              </a:lnSpc>
            </a:pPr>
            <a:r>
              <a:rPr kumimoji="1" lang="en-US" altLang="ja-JP" sz="3600" b="1" dirty="0"/>
              <a:t>1</a:t>
            </a:r>
            <a:r>
              <a:rPr kumimoji="1" lang="ja-JP" altLang="en-US" sz="3600" b="1" dirty="0"/>
              <a:t>症例を報告する。</a:t>
            </a:r>
          </a:p>
        </p:txBody>
      </p:sp>
      <p:sp>
        <p:nvSpPr>
          <p:cNvPr id="3" name="テキスト ボックス 2">
            <a:extLst>
              <a:ext uri="{FF2B5EF4-FFF2-40B4-BE49-F238E27FC236}">
                <a16:creationId xmlns:a16="http://schemas.microsoft.com/office/drawing/2014/main" id="{4E92E0EF-7393-8130-4C4F-A8E509510E00}"/>
              </a:ext>
            </a:extLst>
          </p:cNvPr>
          <p:cNvSpPr txBox="1"/>
          <p:nvPr/>
        </p:nvSpPr>
        <p:spPr>
          <a:xfrm>
            <a:off x="182880" y="705510"/>
            <a:ext cx="3262432" cy="707886"/>
          </a:xfrm>
          <a:prstGeom prst="rect">
            <a:avLst/>
          </a:prstGeom>
          <a:noFill/>
        </p:spPr>
        <p:txBody>
          <a:bodyPr wrap="none" rtlCol="0">
            <a:spAutoFit/>
          </a:bodyPr>
          <a:lstStyle/>
          <a:p>
            <a:r>
              <a:rPr kumimoji="1" lang="en-US" altLang="ja-JP" sz="4000" b="1" dirty="0"/>
              <a:t>【</a:t>
            </a:r>
            <a:r>
              <a:rPr kumimoji="1" lang="ja-JP" altLang="en-US" sz="4000" b="1" dirty="0"/>
              <a:t>はじめに</a:t>
            </a:r>
            <a:r>
              <a:rPr kumimoji="1" lang="en-US" altLang="ja-JP" sz="4000" b="1" dirty="0"/>
              <a:t>】</a:t>
            </a:r>
            <a:endParaRPr kumimoji="1" lang="ja-JP" altLang="en-US" sz="4000" b="1" dirty="0"/>
          </a:p>
        </p:txBody>
      </p:sp>
    </p:spTree>
    <p:extLst>
      <p:ext uri="{BB962C8B-B14F-4D97-AF65-F5344CB8AC3E}">
        <p14:creationId xmlns:p14="http://schemas.microsoft.com/office/powerpoint/2010/main" val="107506338"/>
      </p:ext>
    </p:extLst>
  </p:cSld>
  <p:clrMapOvr>
    <a:masterClrMapping/>
  </p:clrMapOvr>
  <mc:AlternateContent xmlns:mc="http://schemas.openxmlformats.org/markup-compatibility/2006" xmlns:p14="http://schemas.microsoft.com/office/powerpoint/2010/main">
    <mc:Choice Requires="p14">
      <p:transition spd="slow" p14:dur="2000" advTm="268"/>
    </mc:Choice>
    <mc:Fallback xmlns="">
      <p:transition spd="slow" advTm="26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70E437E-3673-7B95-3C4B-8E8F3667DD99}"/>
              </a:ext>
            </a:extLst>
          </p:cNvPr>
          <p:cNvSpPr/>
          <p:nvPr/>
        </p:nvSpPr>
        <p:spPr>
          <a:xfrm>
            <a:off x="205740" y="171450"/>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888138" y="1311298"/>
            <a:ext cx="7931980" cy="646331"/>
          </a:xfrm>
          <a:prstGeom prst="rect">
            <a:avLst/>
          </a:prstGeom>
          <a:noFill/>
        </p:spPr>
        <p:txBody>
          <a:bodyPr wrap="none" rtlCol="0">
            <a:spAutoFit/>
          </a:bodyPr>
          <a:lstStyle/>
          <a:p>
            <a:r>
              <a:rPr kumimoji="1" lang="en-US" altLang="ja-JP" sz="3600" b="1" dirty="0"/>
              <a:t>83</a:t>
            </a:r>
            <a:r>
              <a:rPr kumimoji="1" lang="ja-JP" altLang="en-US" sz="3600" b="1" dirty="0"/>
              <a:t>才 女性 </a:t>
            </a:r>
            <a:r>
              <a:rPr kumimoji="1" lang="en-US" altLang="ja-JP" sz="3600" b="1" dirty="0"/>
              <a:t> </a:t>
            </a:r>
            <a:r>
              <a:rPr kumimoji="1" lang="ja-JP" altLang="en-US" sz="3600" b="1" dirty="0"/>
              <a:t>　</a:t>
            </a:r>
            <a:r>
              <a:rPr kumimoji="1" lang="ja-JP" altLang="en-US" sz="3600" b="1" dirty="0">
                <a:solidFill>
                  <a:srgbClr val="0070C0"/>
                </a:solidFill>
              </a:rPr>
              <a:t>既往歴</a:t>
            </a:r>
            <a:r>
              <a:rPr kumimoji="1" lang="ja-JP" altLang="en-US" sz="3200" b="1" dirty="0"/>
              <a:t> 　</a:t>
            </a:r>
            <a:r>
              <a:rPr kumimoji="1" lang="ja-JP" altLang="en-US" sz="3600" b="1" dirty="0"/>
              <a:t>脳梗塞・認知症</a:t>
            </a:r>
          </a:p>
        </p:txBody>
      </p:sp>
      <p:sp>
        <p:nvSpPr>
          <p:cNvPr id="2" name="テキスト ボックス 1">
            <a:extLst>
              <a:ext uri="{FF2B5EF4-FFF2-40B4-BE49-F238E27FC236}">
                <a16:creationId xmlns:a16="http://schemas.microsoft.com/office/drawing/2014/main" id="{3C33EAF9-DD2C-9F92-1BD6-A4830DC2F529}"/>
              </a:ext>
            </a:extLst>
          </p:cNvPr>
          <p:cNvSpPr txBox="1"/>
          <p:nvPr/>
        </p:nvSpPr>
        <p:spPr>
          <a:xfrm>
            <a:off x="786348" y="2277022"/>
            <a:ext cx="7571303" cy="2504660"/>
          </a:xfrm>
          <a:prstGeom prst="rect">
            <a:avLst/>
          </a:prstGeom>
          <a:noFill/>
        </p:spPr>
        <p:txBody>
          <a:bodyPr wrap="none" rtlCol="0">
            <a:spAutoFit/>
          </a:bodyPr>
          <a:lstStyle/>
          <a:p>
            <a:pPr>
              <a:lnSpc>
                <a:spcPct val="150000"/>
              </a:lnSpc>
            </a:pPr>
            <a:r>
              <a:rPr kumimoji="1" lang="en-US" altLang="ja-JP" sz="3600" b="1" dirty="0"/>
              <a:t>20</a:t>
            </a:r>
            <a:r>
              <a:rPr kumimoji="1" lang="ja-JP" altLang="en-US" sz="3200" b="1" dirty="0"/>
              <a:t>○○</a:t>
            </a:r>
            <a:r>
              <a:rPr kumimoji="1" lang="ja-JP" altLang="en-US" sz="3600" b="1" dirty="0"/>
              <a:t>年</a:t>
            </a:r>
            <a:r>
              <a:rPr kumimoji="1" lang="en-US" altLang="ja-JP" sz="3600" b="1" dirty="0"/>
              <a:t>5</a:t>
            </a:r>
            <a:r>
              <a:rPr kumimoji="1" lang="ja-JP" altLang="en-US" sz="3600" b="1" dirty="0"/>
              <a:t>月　外来受診歴あり</a:t>
            </a:r>
          </a:p>
          <a:p>
            <a:pPr>
              <a:lnSpc>
                <a:spcPct val="150000"/>
              </a:lnSpc>
            </a:pPr>
            <a:r>
              <a:rPr kumimoji="1" lang="ja-JP" altLang="en-US" sz="3600" b="1" dirty="0">
                <a:solidFill>
                  <a:srgbClr val="0070C0"/>
                </a:solidFill>
              </a:rPr>
              <a:t>主訴</a:t>
            </a:r>
            <a:r>
              <a:rPr kumimoji="1" lang="ja-JP" altLang="en-US" sz="3600" b="1" dirty="0"/>
              <a:t>　「右上犬歯が歯槽膿漏なのか</a:t>
            </a:r>
          </a:p>
          <a:p>
            <a:pPr>
              <a:lnSpc>
                <a:spcPct val="150000"/>
              </a:lnSpc>
            </a:pPr>
            <a:r>
              <a:rPr kumimoji="1" lang="ja-JP" altLang="en-US" sz="3600" b="1" dirty="0"/>
              <a:t>象牙質がむき出しになっている」</a:t>
            </a:r>
            <a:endParaRPr kumimoji="1" lang="en-US" altLang="ja-JP" sz="3600" b="1" dirty="0"/>
          </a:p>
        </p:txBody>
      </p:sp>
      <p:sp>
        <p:nvSpPr>
          <p:cNvPr id="3" name="矢印: 右 2">
            <a:extLst>
              <a:ext uri="{FF2B5EF4-FFF2-40B4-BE49-F238E27FC236}">
                <a16:creationId xmlns:a16="http://schemas.microsoft.com/office/drawing/2014/main" id="{A35B9196-8A91-135B-9F59-DBF4276E213B}"/>
              </a:ext>
            </a:extLst>
          </p:cNvPr>
          <p:cNvSpPr/>
          <p:nvPr/>
        </p:nvSpPr>
        <p:spPr>
          <a:xfrm rot="5400000">
            <a:off x="4211202" y="4862397"/>
            <a:ext cx="710213" cy="7901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C99C545-3E10-A7BF-0EF9-5DA7A3C540A1}"/>
              </a:ext>
            </a:extLst>
          </p:cNvPr>
          <p:cNvSpPr txBox="1"/>
          <p:nvPr/>
        </p:nvSpPr>
        <p:spPr>
          <a:xfrm>
            <a:off x="3424809" y="5656901"/>
            <a:ext cx="2282997" cy="830997"/>
          </a:xfrm>
          <a:prstGeom prst="rect">
            <a:avLst/>
          </a:prstGeom>
          <a:noFill/>
        </p:spPr>
        <p:txBody>
          <a:bodyPr wrap="none" rtlCol="0">
            <a:spAutoFit/>
          </a:bodyPr>
          <a:lstStyle/>
          <a:p>
            <a:r>
              <a:rPr kumimoji="1" lang="en-US" altLang="ja-JP" sz="4800" b="1" dirty="0"/>
              <a:t>C</a:t>
            </a:r>
            <a:r>
              <a:rPr kumimoji="1" lang="en-US" altLang="ja-JP" sz="3600" b="1" dirty="0"/>
              <a:t>2</a:t>
            </a:r>
            <a:r>
              <a:rPr kumimoji="1" lang="ja-JP" altLang="en-US" sz="4000" b="1" dirty="0"/>
              <a:t>の虫歯</a:t>
            </a:r>
          </a:p>
        </p:txBody>
      </p:sp>
      <p:sp>
        <p:nvSpPr>
          <p:cNvPr id="6" name="テキスト ボックス 5">
            <a:extLst>
              <a:ext uri="{FF2B5EF4-FFF2-40B4-BE49-F238E27FC236}">
                <a16:creationId xmlns:a16="http://schemas.microsoft.com/office/drawing/2014/main" id="{445063AF-DC2A-FDB8-C878-0E84DA3861BE}"/>
              </a:ext>
            </a:extLst>
          </p:cNvPr>
          <p:cNvSpPr txBox="1"/>
          <p:nvPr/>
        </p:nvSpPr>
        <p:spPr>
          <a:xfrm>
            <a:off x="107292" y="607185"/>
            <a:ext cx="2236510" cy="707886"/>
          </a:xfrm>
          <a:prstGeom prst="rect">
            <a:avLst/>
          </a:prstGeom>
          <a:noFill/>
        </p:spPr>
        <p:txBody>
          <a:bodyPr wrap="none" rtlCol="0">
            <a:spAutoFit/>
          </a:bodyPr>
          <a:lstStyle/>
          <a:p>
            <a:r>
              <a:rPr kumimoji="1" lang="en-US" altLang="ja-JP" sz="4000" b="1" dirty="0"/>
              <a:t>【</a:t>
            </a:r>
            <a:r>
              <a:rPr kumimoji="1" lang="ja-JP" altLang="en-US" sz="4000" b="1" dirty="0"/>
              <a:t>症例</a:t>
            </a:r>
            <a:r>
              <a:rPr kumimoji="1" lang="en-US" altLang="ja-JP" sz="4000" b="1" dirty="0"/>
              <a:t>】</a:t>
            </a:r>
            <a:endParaRPr kumimoji="1" lang="ja-JP" altLang="en-US" sz="4000" b="1" dirty="0"/>
          </a:p>
        </p:txBody>
      </p:sp>
    </p:spTree>
    <p:extLst>
      <p:ext uri="{BB962C8B-B14F-4D97-AF65-F5344CB8AC3E}">
        <p14:creationId xmlns:p14="http://schemas.microsoft.com/office/powerpoint/2010/main" val="3942804035"/>
      </p:ext>
    </p:extLst>
  </p:cSld>
  <p:clrMapOvr>
    <a:masterClrMapping/>
  </p:clrMapOvr>
  <mc:AlternateContent xmlns:mc="http://schemas.openxmlformats.org/markup-compatibility/2006" xmlns:p14="http://schemas.microsoft.com/office/powerpoint/2010/main">
    <mc:Choice Requires="p14">
      <p:transition spd="slow" p14:dur="2000" advTm="23130"/>
    </mc:Choice>
    <mc:Fallback xmlns="">
      <p:transition spd="slow" advTm="231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四角形: 角を丸くする 30">
            <a:extLst>
              <a:ext uri="{FF2B5EF4-FFF2-40B4-BE49-F238E27FC236}">
                <a16:creationId xmlns:a16="http://schemas.microsoft.com/office/drawing/2014/main" id="{3AAA9E0A-7811-B9DE-3C66-D50A1494B80D}"/>
              </a:ext>
            </a:extLst>
          </p:cNvPr>
          <p:cNvSpPr/>
          <p:nvPr/>
        </p:nvSpPr>
        <p:spPr>
          <a:xfrm>
            <a:off x="205740" y="171450"/>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2693789" y="1391159"/>
            <a:ext cx="2954655" cy="646331"/>
          </a:xfrm>
          <a:prstGeom prst="rect">
            <a:avLst/>
          </a:prstGeom>
          <a:noFill/>
        </p:spPr>
        <p:txBody>
          <a:bodyPr wrap="none" rtlCol="0">
            <a:spAutoFit/>
          </a:bodyPr>
          <a:lstStyle/>
          <a:p>
            <a:r>
              <a:rPr kumimoji="1" lang="ja-JP" altLang="en-US" sz="3600" b="1" dirty="0"/>
              <a:t>開口保持困難</a:t>
            </a:r>
          </a:p>
        </p:txBody>
      </p:sp>
      <p:sp>
        <p:nvSpPr>
          <p:cNvPr id="2" name="矢印: 右 1">
            <a:extLst>
              <a:ext uri="{FF2B5EF4-FFF2-40B4-BE49-F238E27FC236}">
                <a16:creationId xmlns:a16="http://schemas.microsoft.com/office/drawing/2014/main" id="{3643F1A5-6EBF-AFF6-EBC9-16F135F15038}"/>
              </a:ext>
            </a:extLst>
          </p:cNvPr>
          <p:cNvSpPr/>
          <p:nvPr/>
        </p:nvSpPr>
        <p:spPr>
          <a:xfrm rot="5400000">
            <a:off x="4057089" y="2124362"/>
            <a:ext cx="710213" cy="6461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3CCBD6-E622-9150-8388-16FFDDEC615F}"/>
              </a:ext>
            </a:extLst>
          </p:cNvPr>
          <p:cNvSpPr txBox="1"/>
          <p:nvPr/>
        </p:nvSpPr>
        <p:spPr>
          <a:xfrm>
            <a:off x="1687645" y="4362887"/>
            <a:ext cx="5262979" cy="646331"/>
          </a:xfrm>
          <a:prstGeom prst="rect">
            <a:avLst/>
          </a:prstGeom>
          <a:noFill/>
        </p:spPr>
        <p:txBody>
          <a:bodyPr wrap="none" rtlCol="0">
            <a:spAutoFit/>
          </a:bodyPr>
          <a:lstStyle/>
          <a:p>
            <a:r>
              <a:rPr kumimoji="1" lang="ja-JP" altLang="en-US" sz="3600" b="1" dirty="0"/>
              <a:t>指・ミラー咬み込み破損</a:t>
            </a:r>
            <a:endParaRPr kumimoji="1" lang="en-US" altLang="ja-JP" sz="3600" b="1" dirty="0"/>
          </a:p>
        </p:txBody>
      </p:sp>
      <p:sp>
        <p:nvSpPr>
          <p:cNvPr id="5" name="テキスト ボックス 4">
            <a:extLst>
              <a:ext uri="{FF2B5EF4-FFF2-40B4-BE49-F238E27FC236}">
                <a16:creationId xmlns:a16="http://schemas.microsoft.com/office/drawing/2014/main" id="{D1B08C02-13D9-8794-6E64-C060DA27A13C}"/>
              </a:ext>
            </a:extLst>
          </p:cNvPr>
          <p:cNvSpPr txBox="1"/>
          <p:nvPr/>
        </p:nvSpPr>
        <p:spPr>
          <a:xfrm>
            <a:off x="236154" y="505905"/>
            <a:ext cx="6186309" cy="646331"/>
          </a:xfrm>
          <a:prstGeom prst="rect">
            <a:avLst/>
          </a:prstGeom>
          <a:noFill/>
        </p:spPr>
        <p:txBody>
          <a:bodyPr wrap="none" rtlCol="0">
            <a:spAutoFit/>
          </a:bodyPr>
          <a:lstStyle/>
          <a:p>
            <a:r>
              <a:rPr kumimoji="1" lang="ja-JP" altLang="en-US" sz="3600" b="1" dirty="0"/>
              <a:t>硬直強く、パノラマ撮影不可</a:t>
            </a:r>
          </a:p>
        </p:txBody>
      </p:sp>
      <p:sp>
        <p:nvSpPr>
          <p:cNvPr id="6" name="テキスト ボックス 5">
            <a:extLst>
              <a:ext uri="{FF2B5EF4-FFF2-40B4-BE49-F238E27FC236}">
                <a16:creationId xmlns:a16="http://schemas.microsoft.com/office/drawing/2014/main" id="{BCB83068-AE5E-CD1A-E99E-4AFD9DA87549}"/>
              </a:ext>
            </a:extLst>
          </p:cNvPr>
          <p:cNvSpPr txBox="1"/>
          <p:nvPr/>
        </p:nvSpPr>
        <p:spPr>
          <a:xfrm>
            <a:off x="369310" y="3529218"/>
            <a:ext cx="2727029" cy="646331"/>
          </a:xfrm>
          <a:prstGeom prst="rect">
            <a:avLst/>
          </a:prstGeom>
          <a:noFill/>
        </p:spPr>
        <p:txBody>
          <a:bodyPr wrap="none" rtlCol="0">
            <a:spAutoFit/>
          </a:bodyPr>
          <a:lstStyle/>
          <a:p>
            <a:r>
              <a:rPr kumimoji="1" lang="en-US" altLang="ja-JP" sz="3600" b="1" dirty="0"/>
              <a:t>4</a:t>
            </a:r>
            <a:r>
              <a:rPr kumimoji="1" lang="ja-JP" altLang="en-US" sz="3600" b="1" dirty="0"/>
              <a:t>人掛かりで</a:t>
            </a:r>
          </a:p>
        </p:txBody>
      </p:sp>
      <p:grpSp>
        <p:nvGrpSpPr>
          <p:cNvPr id="17" name="グループ化 16">
            <a:extLst>
              <a:ext uri="{FF2B5EF4-FFF2-40B4-BE49-F238E27FC236}">
                <a16:creationId xmlns:a16="http://schemas.microsoft.com/office/drawing/2014/main" id="{6E7A2A1A-60CC-3762-CD64-82A59DCE0EEF}"/>
              </a:ext>
            </a:extLst>
          </p:cNvPr>
          <p:cNvGrpSpPr/>
          <p:nvPr/>
        </p:nvGrpSpPr>
        <p:grpSpPr>
          <a:xfrm>
            <a:off x="3408369" y="3423856"/>
            <a:ext cx="2031325" cy="707886"/>
            <a:chOff x="4331658" y="4069214"/>
            <a:chExt cx="2031325" cy="707886"/>
          </a:xfrm>
        </p:grpSpPr>
        <p:cxnSp>
          <p:nvCxnSpPr>
            <p:cNvPr id="8" name="直線コネクタ 7">
              <a:extLst>
                <a:ext uri="{FF2B5EF4-FFF2-40B4-BE49-F238E27FC236}">
                  <a16:creationId xmlns:a16="http://schemas.microsoft.com/office/drawing/2014/main" id="{EF7E8A2F-5780-2B87-A3D0-2E1B8F412AF1}"/>
                </a:ext>
              </a:extLst>
            </p:cNvPr>
            <p:cNvCxnSpPr>
              <a:cxnSpLocks/>
            </p:cNvCxnSpPr>
            <p:nvPr/>
          </p:nvCxnSpPr>
          <p:spPr>
            <a:xfrm>
              <a:off x="4412202" y="4722920"/>
              <a:ext cx="18376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78814E59-316B-C596-EF60-310CD3B48789}"/>
                </a:ext>
              </a:extLst>
            </p:cNvPr>
            <p:cNvSpPr txBox="1"/>
            <p:nvPr/>
          </p:nvSpPr>
          <p:spPr>
            <a:xfrm>
              <a:off x="4331658" y="4069214"/>
              <a:ext cx="2031325" cy="707886"/>
            </a:xfrm>
            <a:prstGeom prst="rect">
              <a:avLst/>
            </a:prstGeom>
            <a:noFill/>
          </p:spPr>
          <p:txBody>
            <a:bodyPr wrap="none" rtlCol="0">
              <a:spAutoFit/>
            </a:bodyPr>
            <a:lstStyle/>
            <a:p>
              <a:r>
                <a:rPr kumimoji="1" lang="en-US" altLang="ja-JP" sz="4000" b="1" dirty="0"/>
                <a:t>3 2 1   1</a:t>
              </a:r>
              <a:r>
                <a:rPr kumimoji="1" lang="ja-JP" altLang="en-US" sz="4000" b="1" dirty="0"/>
                <a:t>  </a:t>
              </a:r>
            </a:p>
          </p:txBody>
        </p:sp>
        <p:cxnSp>
          <p:nvCxnSpPr>
            <p:cNvPr id="11" name="直線コネクタ 10">
              <a:extLst>
                <a:ext uri="{FF2B5EF4-FFF2-40B4-BE49-F238E27FC236}">
                  <a16:creationId xmlns:a16="http://schemas.microsoft.com/office/drawing/2014/main" id="{0C066166-5AA8-B403-2D09-233AFF8D76CD}"/>
                </a:ext>
              </a:extLst>
            </p:cNvPr>
            <p:cNvCxnSpPr>
              <a:cxnSpLocks/>
            </p:cNvCxnSpPr>
            <p:nvPr/>
          </p:nvCxnSpPr>
          <p:spPr>
            <a:xfrm flipV="1">
              <a:off x="5558901" y="4212416"/>
              <a:ext cx="0" cy="5105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A71AEEDA-9E6F-BD62-4B77-A8DFC3E8EE61}"/>
              </a:ext>
            </a:extLst>
          </p:cNvPr>
          <p:cNvSpPr txBox="1"/>
          <p:nvPr/>
        </p:nvSpPr>
        <p:spPr>
          <a:xfrm>
            <a:off x="5466995" y="3507056"/>
            <a:ext cx="3416320" cy="646331"/>
          </a:xfrm>
          <a:prstGeom prst="rect">
            <a:avLst/>
          </a:prstGeom>
          <a:noFill/>
        </p:spPr>
        <p:txBody>
          <a:bodyPr wrap="none" rtlCol="0">
            <a:spAutoFit/>
          </a:bodyPr>
          <a:lstStyle/>
          <a:p>
            <a:r>
              <a:rPr kumimoji="1" lang="ja-JP" altLang="en-US" sz="3600" b="1" dirty="0"/>
              <a:t>レジン充填処置</a:t>
            </a:r>
          </a:p>
        </p:txBody>
      </p:sp>
      <p:sp>
        <p:nvSpPr>
          <p:cNvPr id="20" name="テキスト ボックス 19">
            <a:extLst>
              <a:ext uri="{FF2B5EF4-FFF2-40B4-BE49-F238E27FC236}">
                <a16:creationId xmlns:a16="http://schemas.microsoft.com/office/drawing/2014/main" id="{874FCF8A-94C5-BB64-B5B8-CCF2877755AC}"/>
              </a:ext>
            </a:extLst>
          </p:cNvPr>
          <p:cNvSpPr txBox="1"/>
          <p:nvPr/>
        </p:nvSpPr>
        <p:spPr>
          <a:xfrm>
            <a:off x="344159" y="5188117"/>
            <a:ext cx="5958682" cy="646331"/>
          </a:xfrm>
          <a:prstGeom prst="rect">
            <a:avLst/>
          </a:prstGeom>
          <a:noFill/>
        </p:spPr>
        <p:txBody>
          <a:bodyPr wrap="none" rtlCol="0">
            <a:spAutoFit/>
          </a:bodyPr>
          <a:lstStyle/>
          <a:p>
            <a:r>
              <a:rPr kumimoji="1" lang="en-US" altLang="ja-JP" sz="3600" b="1" dirty="0"/>
              <a:t>3</a:t>
            </a:r>
            <a:r>
              <a:rPr kumimoji="1" lang="ja-JP" altLang="en-US" sz="3600" b="1" dirty="0"/>
              <a:t>ヶ月後、経過診ていく方針</a:t>
            </a:r>
          </a:p>
        </p:txBody>
      </p:sp>
      <p:sp>
        <p:nvSpPr>
          <p:cNvPr id="21" name="矢印: 右 20">
            <a:extLst>
              <a:ext uri="{FF2B5EF4-FFF2-40B4-BE49-F238E27FC236}">
                <a16:creationId xmlns:a16="http://schemas.microsoft.com/office/drawing/2014/main" id="{F0ED85FF-0791-76E0-A8B8-D288FF3A9D97}"/>
              </a:ext>
            </a:extLst>
          </p:cNvPr>
          <p:cNvSpPr/>
          <p:nvPr/>
        </p:nvSpPr>
        <p:spPr>
          <a:xfrm>
            <a:off x="6302841" y="5179935"/>
            <a:ext cx="710213" cy="6461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AE41E49E-485F-A85A-8A32-B6CE6B69472A}"/>
              </a:ext>
            </a:extLst>
          </p:cNvPr>
          <p:cNvSpPr txBox="1"/>
          <p:nvPr/>
        </p:nvSpPr>
        <p:spPr>
          <a:xfrm>
            <a:off x="6950624" y="5205873"/>
            <a:ext cx="2031325" cy="646331"/>
          </a:xfrm>
          <a:prstGeom prst="rect">
            <a:avLst/>
          </a:prstGeom>
          <a:noFill/>
        </p:spPr>
        <p:txBody>
          <a:bodyPr wrap="none" rtlCol="0">
            <a:spAutoFit/>
          </a:bodyPr>
          <a:lstStyle/>
          <a:p>
            <a:r>
              <a:rPr kumimoji="1" lang="ja-JP" altLang="en-US" sz="3600" b="1" dirty="0"/>
              <a:t>来院せず</a:t>
            </a:r>
          </a:p>
        </p:txBody>
      </p:sp>
      <p:pic>
        <p:nvPicPr>
          <p:cNvPr id="26" name="図 25">
            <a:extLst>
              <a:ext uri="{FF2B5EF4-FFF2-40B4-BE49-F238E27FC236}">
                <a16:creationId xmlns:a16="http://schemas.microsoft.com/office/drawing/2014/main" id="{CC7CD59F-BD9D-EC1E-EDF3-00FD52248E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564152" y="728194"/>
            <a:ext cx="2232418" cy="1735040"/>
          </a:xfrm>
          <a:prstGeom prst="rect">
            <a:avLst/>
          </a:prstGeom>
          <a:scene3d>
            <a:camera prst="orthographicFront"/>
            <a:lightRig rig="threePt" dir="t"/>
          </a:scene3d>
          <a:sp3d>
            <a:bevelT w="165100" prst="coolSlant"/>
          </a:sp3d>
        </p:spPr>
      </p:pic>
      <p:pic>
        <p:nvPicPr>
          <p:cNvPr id="2050" name="Picture 2" descr="警告マークのイラスト(png)">
            <a:extLst>
              <a:ext uri="{FF2B5EF4-FFF2-40B4-BE49-F238E27FC236}">
                <a16:creationId xmlns:a16="http://schemas.microsoft.com/office/drawing/2014/main" id="{843005A3-1A9D-8A58-ECEF-D55558F996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67" l="11944" r="83611"/>
                    </a14:imgEffect>
                  </a14:imgLayer>
                </a14:imgProps>
              </a:ext>
              <a:ext uri="{28A0092B-C50C-407E-A947-70E740481C1C}">
                <a14:useLocalDpi xmlns:a14="http://schemas.microsoft.com/office/drawing/2010/main" val="0"/>
              </a:ext>
            </a:extLst>
          </a:blip>
          <a:srcRect/>
          <a:stretch>
            <a:fillRect/>
          </a:stretch>
        </p:blipFill>
        <p:spPr bwMode="auto">
          <a:xfrm>
            <a:off x="6614871" y="4077562"/>
            <a:ext cx="1623676" cy="108245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21F01ABC-55B2-570A-EA56-56FCD6359216}"/>
              </a:ext>
            </a:extLst>
          </p:cNvPr>
          <p:cNvSpPr txBox="1"/>
          <p:nvPr/>
        </p:nvSpPr>
        <p:spPr>
          <a:xfrm>
            <a:off x="2081715" y="2718501"/>
            <a:ext cx="4576232" cy="646331"/>
          </a:xfrm>
          <a:prstGeom prst="rect">
            <a:avLst/>
          </a:prstGeom>
          <a:noFill/>
        </p:spPr>
        <p:txBody>
          <a:bodyPr wrap="square">
            <a:spAutoFit/>
          </a:bodyPr>
          <a:lstStyle/>
          <a:p>
            <a:r>
              <a:rPr kumimoji="1" lang="ja-JP" altLang="en-US" sz="3600" b="1" dirty="0"/>
              <a:t>バイトブロック必須</a:t>
            </a:r>
          </a:p>
        </p:txBody>
      </p:sp>
    </p:spTree>
    <p:extLst>
      <p:ext uri="{BB962C8B-B14F-4D97-AF65-F5344CB8AC3E}">
        <p14:creationId xmlns:p14="http://schemas.microsoft.com/office/powerpoint/2010/main" val="2632288131"/>
      </p:ext>
    </p:extLst>
  </p:cSld>
  <p:clrMapOvr>
    <a:masterClrMapping/>
  </p:clrMapOvr>
  <mc:AlternateContent xmlns:mc="http://schemas.openxmlformats.org/markup-compatibility/2006" xmlns:p14="http://schemas.microsoft.com/office/powerpoint/2010/main">
    <mc:Choice Requires="p14">
      <p:transition spd="slow" p14:dur="2000" advTm="30355"/>
    </mc:Choice>
    <mc:Fallback xmlns="">
      <p:transition spd="slow" advTm="3035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5294CF3E-3406-C513-E0A0-7B3E42404E3A}"/>
              </a:ext>
            </a:extLst>
          </p:cNvPr>
          <p:cNvSpPr/>
          <p:nvPr/>
        </p:nvSpPr>
        <p:spPr>
          <a:xfrm>
            <a:off x="205740" y="171450"/>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64EDDE2-82E6-BABC-17F7-2BAC73D30CC7}"/>
              </a:ext>
            </a:extLst>
          </p:cNvPr>
          <p:cNvSpPr/>
          <p:nvPr/>
        </p:nvSpPr>
        <p:spPr>
          <a:xfrm>
            <a:off x="429685" y="4080511"/>
            <a:ext cx="8424336" cy="18130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279397" y="338666"/>
            <a:ext cx="2329484" cy="584775"/>
          </a:xfrm>
          <a:prstGeom prst="rect">
            <a:avLst/>
          </a:prstGeom>
          <a:noFill/>
        </p:spPr>
        <p:txBody>
          <a:bodyPr wrap="none" rtlCol="0">
            <a:spAutoFit/>
          </a:bodyPr>
          <a:lstStyle/>
          <a:p>
            <a:r>
              <a:rPr kumimoji="1" lang="ja-JP" altLang="en-US" sz="3200" b="1" dirty="0"/>
              <a:t>初診（再）</a:t>
            </a:r>
            <a:r>
              <a:rPr kumimoji="1" lang="en-US" altLang="ja-JP" sz="3200" b="1" dirty="0"/>
              <a:t> </a:t>
            </a:r>
            <a:endParaRPr kumimoji="1" lang="ja-JP" altLang="en-US" sz="3200" b="1" dirty="0"/>
          </a:p>
        </p:txBody>
      </p:sp>
      <p:sp>
        <p:nvSpPr>
          <p:cNvPr id="2" name="テキスト ボックス 1">
            <a:extLst>
              <a:ext uri="{FF2B5EF4-FFF2-40B4-BE49-F238E27FC236}">
                <a16:creationId xmlns:a16="http://schemas.microsoft.com/office/drawing/2014/main" id="{C8DAEC24-64C8-D97B-E397-C05CAFAF1005}"/>
              </a:ext>
            </a:extLst>
          </p:cNvPr>
          <p:cNvSpPr txBox="1"/>
          <p:nvPr/>
        </p:nvSpPr>
        <p:spPr>
          <a:xfrm>
            <a:off x="582926" y="2544655"/>
            <a:ext cx="8703024" cy="3293209"/>
          </a:xfrm>
          <a:prstGeom prst="rect">
            <a:avLst/>
          </a:prstGeom>
          <a:noFill/>
        </p:spPr>
        <p:txBody>
          <a:bodyPr wrap="square" rtlCol="0">
            <a:spAutoFit/>
          </a:bodyPr>
          <a:lstStyle/>
          <a:p>
            <a:r>
              <a:rPr kumimoji="1" lang="ja-JP" altLang="en-US" sz="3200" b="1" dirty="0"/>
              <a:t>某病院より「口腔ケア中、上の前歯が</a:t>
            </a:r>
          </a:p>
          <a:p>
            <a:r>
              <a:rPr kumimoji="1" lang="ja-JP" altLang="en-US" sz="3200" b="1" dirty="0"/>
              <a:t>抜けてしまった  隣も抜けそう」依頼有り</a:t>
            </a:r>
          </a:p>
          <a:p>
            <a:r>
              <a:rPr kumimoji="1" lang="ja-JP" altLang="en-US" sz="3200" b="1" dirty="0"/>
              <a:t>発熱にて入院</a:t>
            </a:r>
          </a:p>
          <a:p>
            <a:pPr>
              <a:lnSpc>
                <a:spcPct val="150000"/>
              </a:lnSpc>
            </a:pPr>
            <a:r>
              <a:rPr kumimoji="1" lang="ja-JP" altLang="en-US" sz="3200" b="1" dirty="0">
                <a:solidFill>
                  <a:srgbClr val="FFFF00"/>
                </a:solidFill>
              </a:rPr>
              <a:t>経口摂取無し　意識レベル低　意思疎通不可　</a:t>
            </a:r>
          </a:p>
          <a:p>
            <a:r>
              <a:rPr kumimoji="1" lang="ja-JP" altLang="en-US" sz="3200" b="1" dirty="0">
                <a:solidFill>
                  <a:srgbClr val="FFFF00"/>
                </a:solidFill>
              </a:rPr>
              <a:t>酸素マスク</a:t>
            </a:r>
            <a:r>
              <a:rPr kumimoji="1" lang="en-US" altLang="ja-JP" sz="3200" b="1" dirty="0">
                <a:solidFill>
                  <a:srgbClr val="FFFF00"/>
                </a:solidFill>
              </a:rPr>
              <a:t>2ℓ</a:t>
            </a:r>
            <a:r>
              <a:rPr kumimoji="1" lang="ja-JP" altLang="en-US" sz="3200" b="1" dirty="0">
                <a:solidFill>
                  <a:srgbClr val="FFFF00"/>
                </a:solidFill>
              </a:rPr>
              <a:t>～</a:t>
            </a:r>
            <a:r>
              <a:rPr kumimoji="1" lang="en-US" altLang="ja-JP" sz="3200" b="1" dirty="0">
                <a:solidFill>
                  <a:srgbClr val="FFFF00"/>
                </a:solidFill>
              </a:rPr>
              <a:t>4ℓ</a:t>
            </a:r>
            <a:endParaRPr kumimoji="1" lang="ja-JP" altLang="en-US" sz="3200" b="1" dirty="0">
              <a:solidFill>
                <a:srgbClr val="FFFF00"/>
              </a:solidFill>
            </a:endParaRPr>
          </a:p>
          <a:p>
            <a:r>
              <a:rPr kumimoji="1" lang="ja-JP" altLang="en-US" sz="3200" b="1" dirty="0">
                <a:solidFill>
                  <a:srgbClr val="FFFF00"/>
                </a:solidFill>
              </a:rPr>
              <a:t>クレンチング強　粘性分泌物・痂皮多量</a:t>
            </a:r>
          </a:p>
        </p:txBody>
      </p:sp>
      <p:grpSp>
        <p:nvGrpSpPr>
          <p:cNvPr id="12" name="グループ化 11">
            <a:extLst>
              <a:ext uri="{FF2B5EF4-FFF2-40B4-BE49-F238E27FC236}">
                <a16:creationId xmlns:a16="http://schemas.microsoft.com/office/drawing/2014/main" id="{6F78CFD0-08C1-16A1-A798-74294B0910E1}"/>
              </a:ext>
            </a:extLst>
          </p:cNvPr>
          <p:cNvGrpSpPr/>
          <p:nvPr/>
        </p:nvGrpSpPr>
        <p:grpSpPr>
          <a:xfrm>
            <a:off x="613943" y="5845670"/>
            <a:ext cx="935544" cy="707886"/>
            <a:chOff x="588542" y="5542142"/>
            <a:chExt cx="935544" cy="707886"/>
          </a:xfrm>
        </p:grpSpPr>
        <p:cxnSp>
          <p:nvCxnSpPr>
            <p:cNvPr id="8" name="直線コネクタ 7">
              <a:extLst>
                <a:ext uri="{FF2B5EF4-FFF2-40B4-BE49-F238E27FC236}">
                  <a16:creationId xmlns:a16="http://schemas.microsoft.com/office/drawing/2014/main" id="{00391DDD-4B73-1ED7-5933-DDB7F70F8839}"/>
                </a:ext>
              </a:extLst>
            </p:cNvPr>
            <p:cNvCxnSpPr>
              <a:cxnSpLocks/>
            </p:cNvCxnSpPr>
            <p:nvPr/>
          </p:nvCxnSpPr>
          <p:spPr>
            <a:xfrm>
              <a:off x="588542" y="6178914"/>
              <a:ext cx="5610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2E6B353-9908-9D9A-A3BC-7F607AADAE35}"/>
                </a:ext>
              </a:extLst>
            </p:cNvPr>
            <p:cNvSpPr txBox="1"/>
            <p:nvPr/>
          </p:nvSpPr>
          <p:spPr>
            <a:xfrm>
              <a:off x="618069" y="5542142"/>
              <a:ext cx="906017" cy="707886"/>
            </a:xfrm>
            <a:prstGeom prst="rect">
              <a:avLst/>
            </a:prstGeom>
            <a:noFill/>
          </p:spPr>
          <p:txBody>
            <a:bodyPr wrap="none" rtlCol="0">
              <a:spAutoFit/>
            </a:bodyPr>
            <a:lstStyle/>
            <a:p>
              <a:r>
                <a:rPr kumimoji="1" lang="en-US" altLang="ja-JP" sz="4000" b="1" dirty="0"/>
                <a:t>1  </a:t>
              </a:r>
              <a:r>
                <a:rPr kumimoji="1" lang="ja-JP" altLang="en-US" sz="4000" b="1" dirty="0"/>
                <a:t>  </a:t>
              </a:r>
            </a:p>
          </p:txBody>
        </p:sp>
        <p:cxnSp>
          <p:nvCxnSpPr>
            <p:cNvPr id="10" name="直線コネクタ 9">
              <a:extLst>
                <a:ext uri="{FF2B5EF4-FFF2-40B4-BE49-F238E27FC236}">
                  <a16:creationId xmlns:a16="http://schemas.microsoft.com/office/drawing/2014/main" id="{3857EBCE-F0DD-522F-40E2-3A93D07E8172}"/>
                </a:ext>
              </a:extLst>
            </p:cNvPr>
            <p:cNvCxnSpPr>
              <a:cxnSpLocks/>
            </p:cNvCxnSpPr>
            <p:nvPr/>
          </p:nvCxnSpPr>
          <p:spPr>
            <a:xfrm flipV="1">
              <a:off x="1141171" y="5676877"/>
              <a:ext cx="0" cy="5105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テキスト ボックス 12">
            <a:extLst>
              <a:ext uri="{FF2B5EF4-FFF2-40B4-BE49-F238E27FC236}">
                <a16:creationId xmlns:a16="http://schemas.microsoft.com/office/drawing/2014/main" id="{7E900371-B905-A578-406A-BBAEF0F54E23}"/>
              </a:ext>
            </a:extLst>
          </p:cNvPr>
          <p:cNvSpPr txBox="1"/>
          <p:nvPr/>
        </p:nvSpPr>
        <p:spPr>
          <a:xfrm>
            <a:off x="1323475" y="5932516"/>
            <a:ext cx="1210588" cy="707886"/>
          </a:xfrm>
          <a:prstGeom prst="rect">
            <a:avLst/>
          </a:prstGeom>
          <a:noFill/>
        </p:spPr>
        <p:txBody>
          <a:bodyPr wrap="none" rtlCol="0">
            <a:spAutoFit/>
          </a:bodyPr>
          <a:lstStyle/>
          <a:p>
            <a:r>
              <a:rPr kumimoji="1" lang="ja-JP" altLang="en-US" sz="4000" b="1" dirty="0"/>
              <a:t>抜歯</a:t>
            </a:r>
          </a:p>
        </p:txBody>
      </p:sp>
      <p:pic>
        <p:nvPicPr>
          <p:cNvPr id="6" name="図 5">
            <a:extLst>
              <a:ext uri="{FF2B5EF4-FFF2-40B4-BE49-F238E27FC236}">
                <a16:creationId xmlns:a16="http://schemas.microsoft.com/office/drawing/2014/main" id="{DDEE7CAD-0A2B-47F8-A0E2-22524E7D1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486" y="405401"/>
            <a:ext cx="2607192" cy="1955394"/>
          </a:xfrm>
          <a:prstGeom prst="rect">
            <a:avLst/>
          </a:prstGeom>
          <a:scene3d>
            <a:camera prst="orthographicFront"/>
            <a:lightRig rig="threePt" dir="t"/>
          </a:scene3d>
          <a:sp3d>
            <a:bevelT/>
          </a:sp3d>
        </p:spPr>
      </p:pic>
      <p:pic>
        <p:nvPicPr>
          <p:cNvPr id="7" name="図 6">
            <a:extLst>
              <a:ext uri="{FF2B5EF4-FFF2-40B4-BE49-F238E27FC236}">
                <a16:creationId xmlns:a16="http://schemas.microsoft.com/office/drawing/2014/main" id="{665F9AEA-C4D2-EB0F-01CD-0BCC56BE2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575" y="405401"/>
            <a:ext cx="2599384" cy="1949538"/>
          </a:xfrm>
          <a:prstGeom prst="rect">
            <a:avLst/>
          </a:prstGeom>
          <a:scene3d>
            <a:camera prst="orthographicFront"/>
            <a:lightRig rig="threePt" dir="t"/>
          </a:scene3d>
          <a:sp3d>
            <a:bevelT/>
          </a:sp3d>
        </p:spPr>
      </p:pic>
      <p:sp>
        <p:nvSpPr>
          <p:cNvPr id="17" name="楕円 16">
            <a:extLst>
              <a:ext uri="{FF2B5EF4-FFF2-40B4-BE49-F238E27FC236}">
                <a16:creationId xmlns:a16="http://schemas.microsoft.com/office/drawing/2014/main" id="{21C1F201-1384-C33D-B4F6-BFE88321A5DF}"/>
              </a:ext>
            </a:extLst>
          </p:cNvPr>
          <p:cNvSpPr/>
          <p:nvPr/>
        </p:nvSpPr>
        <p:spPr>
          <a:xfrm>
            <a:off x="298619" y="3637480"/>
            <a:ext cx="320040" cy="297180"/>
          </a:xfrm>
          <a:prstGeom prst="ellipse">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7866764"/>
      </p:ext>
    </p:extLst>
  </p:cSld>
  <p:clrMapOvr>
    <a:masterClrMapping/>
  </p:clrMapOvr>
  <mc:AlternateContent xmlns:mc="http://schemas.openxmlformats.org/markup-compatibility/2006" xmlns:p14="http://schemas.microsoft.com/office/powerpoint/2010/main">
    <mc:Choice Requires="p14">
      <p:transition spd="slow" p14:dur="2000" advTm="35035"/>
    </mc:Choice>
    <mc:Fallback xmlns="">
      <p:transition spd="slow" advTm="3503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4509071-EB76-982E-F114-979709E6B223}"/>
              </a:ext>
            </a:extLst>
          </p:cNvPr>
          <p:cNvSpPr/>
          <p:nvPr/>
        </p:nvSpPr>
        <p:spPr>
          <a:xfrm>
            <a:off x="205740" y="171450"/>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C443E2F-D2F6-B9E5-9DEB-703C00106B85}"/>
              </a:ext>
            </a:extLst>
          </p:cNvPr>
          <p:cNvSpPr txBox="1"/>
          <p:nvPr/>
        </p:nvSpPr>
        <p:spPr>
          <a:xfrm>
            <a:off x="331891" y="287020"/>
            <a:ext cx="2444900" cy="584775"/>
          </a:xfrm>
          <a:prstGeom prst="rect">
            <a:avLst/>
          </a:prstGeom>
          <a:noFill/>
        </p:spPr>
        <p:txBody>
          <a:bodyPr wrap="none" rtlCol="0">
            <a:spAutoFit/>
          </a:bodyPr>
          <a:lstStyle/>
          <a:p>
            <a:r>
              <a:rPr kumimoji="1" lang="ja-JP" altLang="en-US" sz="3200" b="1" dirty="0"/>
              <a:t>初診日＋</a:t>
            </a:r>
            <a:r>
              <a:rPr kumimoji="1" lang="en-US" altLang="ja-JP" sz="3200" b="1" dirty="0"/>
              <a:t>8</a:t>
            </a:r>
            <a:r>
              <a:rPr kumimoji="1" lang="ja-JP" altLang="en-US" sz="3200" b="1" dirty="0"/>
              <a:t>日</a:t>
            </a:r>
          </a:p>
        </p:txBody>
      </p:sp>
      <p:grpSp>
        <p:nvGrpSpPr>
          <p:cNvPr id="53" name="グループ化 52">
            <a:extLst>
              <a:ext uri="{FF2B5EF4-FFF2-40B4-BE49-F238E27FC236}">
                <a16:creationId xmlns:a16="http://schemas.microsoft.com/office/drawing/2014/main" id="{CD49DC09-F847-7A0F-A2EC-3605438692E1}"/>
              </a:ext>
            </a:extLst>
          </p:cNvPr>
          <p:cNvGrpSpPr/>
          <p:nvPr/>
        </p:nvGrpSpPr>
        <p:grpSpPr>
          <a:xfrm>
            <a:off x="659389" y="1548110"/>
            <a:ext cx="2687587" cy="1987438"/>
            <a:chOff x="3268912" y="1274314"/>
            <a:chExt cx="2687587" cy="1987438"/>
          </a:xfrm>
        </p:grpSpPr>
        <p:sp>
          <p:nvSpPr>
            <p:cNvPr id="41" name="四角形: 角を丸くする 40">
              <a:extLst>
                <a:ext uri="{FF2B5EF4-FFF2-40B4-BE49-F238E27FC236}">
                  <a16:creationId xmlns:a16="http://schemas.microsoft.com/office/drawing/2014/main" id="{016292FF-318B-2FA3-FDC1-98394229C445}"/>
                </a:ext>
              </a:extLst>
            </p:cNvPr>
            <p:cNvSpPr/>
            <p:nvPr/>
          </p:nvSpPr>
          <p:spPr>
            <a:xfrm>
              <a:off x="3268912" y="1274314"/>
              <a:ext cx="2687587" cy="1987438"/>
            </a:xfrm>
            <a:prstGeom prst="roundRect">
              <a:avLst>
                <a:gd name="adj" fmla="val 50000"/>
              </a:avLst>
            </a:prstGeom>
            <a:solidFill>
              <a:srgbClr val="FFFF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FCCF5E6-1CDE-B68F-1D54-9A0C300731EC}"/>
                </a:ext>
              </a:extLst>
            </p:cNvPr>
            <p:cNvSpPr txBox="1"/>
            <p:nvPr/>
          </p:nvSpPr>
          <p:spPr>
            <a:xfrm>
              <a:off x="3536766" y="1767003"/>
              <a:ext cx="2031325" cy="1200329"/>
            </a:xfrm>
            <a:prstGeom prst="rect">
              <a:avLst/>
            </a:prstGeom>
            <a:noFill/>
          </p:spPr>
          <p:txBody>
            <a:bodyPr wrap="none" rtlCol="0">
              <a:spAutoFit/>
            </a:bodyPr>
            <a:lstStyle/>
            <a:p>
              <a:pPr algn="ctr"/>
              <a:r>
                <a:rPr kumimoji="1" lang="ja-JP" altLang="en-US" sz="3600" b="1" dirty="0"/>
                <a:t>口腔ケア</a:t>
              </a:r>
            </a:p>
            <a:p>
              <a:pPr algn="ctr"/>
              <a:r>
                <a:rPr kumimoji="1" lang="ja-JP" altLang="en-US" sz="3600" b="1" dirty="0"/>
                <a:t>希望</a:t>
              </a:r>
              <a:endParaRPr kumimoji="1" lang="en-US" altLang="ja-JP" sz="3600" b="1" dirty="0"/>
            </a:p>
          </p:txBody>
        </p:sp>
      </p:grpSp>
      <p:grpSp>
        <p:nvGrpSpPr>
          <p:cNvPr id="48" name="グループ化 47">
            <a:extLst>
              <a:ext uri="{FF2B5EF4-FFF2-40B4-BE49-F238E27FC236}">
                <a16:creationId xmlns:a16="http://schemas.microsoft.com/office/drawing/2014/main" id="{C211A844-1B5C-C631-A781-94922AA469CD}"/>
              </a:ext>
            </a:extLst>
          </p:cNvPr>
          <p:cNvGrpSpPr/>
          <p:nvPr/>
        </p:nvGrpSpPr>
        <p:grpSpPr>
          <a:xfrm>
            <a:off x="6058406" y="4364782"/>
            <a:ext cx="2749471" cy="1987438"/>
            <a:chOff x="9074427" y="1169430"/>
            <a:chExt cx="2749471" cy="1987438"/>
          </a:xfrm>
        </p:grpSpPr>
        <p:sp>
          <p:nvSpPr>
            <p:cNvPr id="47" name="四角形: 角を丸くする 46">
              <a:extLst>
                <a:ext uri="{FF2B5EF4-FFF2-40B4-BE49-F238E27FC236}">
                  <a16:creationId xmlns:a16="http://schemas.microsoft.com/office/drawing/2014/main" id="{18ADECB0-9085-2595-4EBE-C3141C03332C}"/>
                </a:ext>
              </a:extLst>
            </p:cNvPr>
            <p:cNvSpPr/>
            <p:nvPr/>
          </p:nvSpPr>
          <p:spPr>
            <a:xfrm>
              <a:off x="9080641" y="1169430"/>
              <a:ext cx="2687587" cy="1987438"/>
            </a:xfrm>
            <a:prstGeom prst="roundRect">
              <a:avLst>
                <a:gd name="adj" fmla="val 50000"/>
              </a:avLst>
            </a:prstGeom>
            <a:solidFill>
              <a:schemeClr val="accent2">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E4EB625-CDF5-2B03-881F-F0CCC4521BAC}"/>
                </a:ext>
              </a:extLst>
            </p:cNvPr>
            <p:cNvSpPr txBox="1"/>
            <p:nvPr/>
          </p:nvSpPr>
          <p:spPr>
            <a:xfrm>
              <a:off x="9074427" y="1455895"/>
              <a:ext cx="2749471" cy="1323439"/>
            </a:xfrm>
            <a:prstGeom prst="rect">
              <a:avLst/>
            </a:prstGeom>
            <a:noFill/>
          </p:spPr>
          <p:txBody>
            <a:bodyPr wrap="none" rtlCol="0">
              <a:spAutoFit/>
            </a:bodyPr>
            <a:lstStyle/>
            <a:p>
              <a:pPr algn="ctr"/>
              <a:r>
                <a:rPr kumimoji="1" lang="ja-JP" altLang="en-US" sz="4000" b="1" dirty="0"/>
                <a:t>両手</a:t>
              </a:r>
            </a:p>
            <a:p>
              <a:pPr algn="ctr"/>
              <a:r>
                <a:rPr kumimoji="1" lang="ja-JP" altLang="en-US" sz="4000" b="1" dirty="0"/>
                <a:t>バンド抑制</a:t>
              </a:r>
            </a:p>
          </p:txBody>
        </p:sp>
      </p:grpSp>
      <p:grpSp>
        <p:nvGrpSpPr>
          <p:cNvPr id="57" name="グループ化 56">
            <a:extLst>
              <a:ext uri="{FF2B5EF4-FFF2-40B4-BE49-F238E27FC236}">
                <a16:creationId xmlns:a16="http://schemas.microsoft.com/office/drawing/2014/main" id="{3DB22D38-BDEF-69AC-FA86-26F248C07487}"/>
              </a:ext>
            </a:extLst>
          </p:cNvPr>
          <p:cNvGrpSpPr/>
          <p:nvPr/>
        </p:nvGrpSpPr>
        <p:grpSpPr>
          <a:xfrm>
            <a:off x="532219" y="4361727"/>
            <a:ext cx="2687587" cy="1987438"/>
            <a:chOff x="274525" y="4478109"/>
            <a:chExt cx="2687587" cy="1987438"/>
          </a:xfrm>
        </p:grpSpPr>
        <p:sp>
          <p:nvSpPr>
            <p:cNvPr id="49" name="四角形: 角を丸くする 48">
              <a:extLst>
                <a:ext uri="{FF2B5EF4-FFF2-40B4-BE49-F238E27FC236}">
                  <a16:creationId xmlns:a16="http://schemas.microsoft.com/office/drawing/2014/main" id="{604CF0D0-CD03-B5D2-EFBE-C955004F9C2E}"/>
                </a:ext>
              </a:extLst>
            </p:cNvPr>
            <p:cNvSpPr/>
            <p:nvPr/>
          </p:nvSpPr>
          <p:spPr>
            <a:xfrm>
              <a:off x="274525" y="4478109"/>
              <a:ext cx="2687587" cy="1987438"/>
            </a:xfrm>
            <a:prstGeom prst="roundRect">
              <a:avLst>
                <a:gd name="adj" fmla="val 50000"/>
              </a:avLst>
            </a:prstGeom>
            <a:solidFill>
              <a:schemeClr val="accent1">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2D4584CF-CDA7-7502-265B-50AD7C71ABB7}"/>
                </a:ext>
              </a:extLst>
            </p:cNvPr>
            <p:cNvSpPr txBox="1"/>
            <p:nvPr/>
          </p:nvSpPr>
          <p:spPr>
            <a:xfrm>
              <a:off x="523326" y="4515790"/>
              <a:ext cx="2242922" cy="1938992"/>
            </a:xfrm>
            <a:prstGeom prst="rect">
              <a:avLst/>
            </a:prstGeom>
            <a:noFill/>
          </p:spPr>
          <p:txBody>
            <a:bodyPr wrap="none" rtlCol="0">
              <a:spAutoFit/>
            </a:bodyPr>
            <a:lstStyle/>
            <a:p>
              <a:pPr algn="ctr"/>
              <a:r>
                <a:rPr kumimoji="1" lang="ja-JP" altLang="en-US" sz="4000" b="1" dirty="0"/>
                <a:t>週</a:t>
              </a:r>
              <a:r>
                <a:rPr kumimoji="1" lang="en-US" altLang="ja-JP" sz="4000" b="1" dirty="0"/>
                <a:t>1</a:t>
              </a:r>
              <a:r>
                <a:rPr kumimoji="1" lang="ja-JP" altLang="en-US" sz="4000" b="1" dirty="0"/>
                <a:t>～</a:t>
              </a:r>
              <a:r>
                <a:rPr kumimoji="1" lang="en-US" altLang="ja-JP" sz="4000" b="1" dirty="0"/>
                <a:t>2</a:t>
              </a:r>
              <a:r>
                <a:rPr kumimoji="1" lang="ja-JP" altLang="en-US" sz="4000" b="1" dirty="0"/>
                <a:t>回</a:t>
              </a:r>
            </a:p>
            <a:p>
              <a:pPr algn="ctr"/>
              <a:r>
                <a:rPr kumimoji="1" lang="ja-JP" altLang="en-US" sz="4000" b="1" dirty="0"/>
                <a:t>口腔衛生</a:t>
              </a:r>
            </a:p>
            <a:p>
              <a:pPr algn="ctr"/>
              <a:r>
                <a:rPr kumimoji="1" lang="ja-JP" altLang="en-US" sz="4000" b="1" dirty="0"/>
                <a:t>管理</a:t>
              </a:r>
            </a:p>
          </p:txBody>
        </p:sp>
      </p:grpSp>
      <p:grpSp>
        <p:nvGrpSpPr>
          <p:cNvPr id="5" name="グループ化 4">
            <a:extLst>
              <a:ext uri="{FF2B5EF4-FFF2-40B4-BE49-F238E27FC236}">
                <a16:creationId xmlns:a16="http://schemas.microsoft.com/office/drawing/2014/main" id="{15B8265F-A63F-8645-C70F-76B48788ED76}"/>
              </a:ext>
            </a:extLst>
          </p:cNvPr>
          <p:cNvGrpSpPr/>
          <p:nvPr/>
        </p:nvGrpSpPr>
        <p:grpSpPr>
          <a:xfrm>
            <a:off x="3156150" y="4358713"/>
            <a:ext cx="3207322" cy="1987438"/>
            <a:chOff x="3156150" y="4358713"/>
            <a:chExt cx="3207322" cy="1987438"/>
          </a:xfrm>
        </p:grpSpPr>
        <p:sp>
          <p:nvSpPr>
            <p:cNvPr id="50" name="四角形: 角を丸くする 49">
              <a:extLst>
                <a:ext uri="{FF2B5EF4-FFF2-40B4-BE49-F238E27FC236}">
                  <a16:creationId xmlns:a16="http://schemas.microsoft.com/office/drawing/2014/main" id="{CD1538A1-7054-A411-92E7-12F60726B4BE}"/>
                </a:ext>
              </a:extLst>
            </p:cNvPr>
            <p:cNvSpPr/>
            <p:nvPr/>
          </p:nvSpPr>
          <p:spPr>
            <a:xfrm>
              <a:off x="3222236" y="4358713"/>
              <a:ext cx="2687587" cy="1987438"/>
            </a:xfrm>
            <a:prstGeom prst="roundRect">
              <a:avLst>
                <a:gd name="adj" fmla="val 50000"/>
              </a:avLst>
            </a:prstGeom>
            <a:solidFill>
              <a:schemeClr val="bg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9CD6A30F-03CD-910E-891F-BBE2FCF2687A}"/>
                </a:ext>
              </a:extLst>
            </p:cNvPr>
            <p:cNvCxnSpPr>
              <a:cxnSpLocks/>
            </p:cNvCxnSpPr>
            <p:nvPr/>
          </p:nvCxnSpPr>
          <p:spPr>
            <a:xfrm>
              <a:off x="3222236" y="5330537"/>
              <a:ext cx="28959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60D37399-E6E0-EE39-DB26-5F9AC793DF79}"/>
                </a:ext>
              </a:extLst>
            </p:cNvPr>
            <p:cNvSpPr txBox="1"/>
            <p:nvPr/>
          </p:nvSpPr>
          <p:spPr>
            <a:xfrm>
              <a:off x="3159691" y="4717632"/>
              <a:ext cx="3190077" cy="584775"/>
            </a:xfrm>
            <a:prstGeom prst="rect">
              <a:avLst/>
            </a:prstGeom>
            <a:noFill/>
          </p:spPr>
          <p:txBody>
            <a:bodyPr wrap="square" rtlCol="0">
              <a:spAutoFit/>
            </a:bodyPr>
            <a:lstStyle/>
            <a:p>
              <a:r>
                <a:rPr kumimoji="1" lang="en-US" altLang="ja-JP" sz="3200" b="1" dirty="0"/>
                <a:t>7 54321 1234567  </a:t>
              </a:r>
              <a:r>
                <a:rPr kumimoji="1" lang="ja-JP" altLang="en-US" sz="3200" b="1" dirty="0"/>
                <a:t>  </a:t>
              </a:r>
            </a:p>
          </p:txBody>
        </p:sp>
        <p:cxnSp>
          <p:nvCxnSpPr>
            <p:cNvPr id="27" name="直線コネクタ 26">
              <a:extLst>
                <a:ext uri="{FF2B5EF4-FFF2-40B4-BE49-F238E27FC236}">
                  <a16:creationId xmlns:a16="http://schemas.microsoft.com/office/drawing/2014/main" id="{3C8CAD4B-A0B7-434A-6568-90C4C2B8507B}"/>
                </a:ext>
              </a:extLst>
            </p:cNvPr>
            <p:cNvCxnSpPr>
              <a:cxnSpLocks/>
            </p:cNvCxnSpPr>
            <p:nvPr/>
          </p:nvCxnSpPr>
          <p:spPr>
            <a:xfrm flipH="1" flipV="1">
              <a:off x="4642512" y="4707651"/>
              <a:ext cx="6852" cy="125461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F4FE0FBF-A133-A5AB-5112-E59F2D4CD2E8}"/>
                </a:ext>
              </a:extLst>
            </p:cNvPr>
            <p:cNvSpPr txBox="1"/>
            <p:nvPr/>
          </p:nvSpPr>
          <p:spPr>
            <a:xfrm>
              <a:off x="3156150" y="5328691"/>
              <a:ext cx="1374177" cy="584775"/>
            </a:xfrm>
            <a:prstGeom prst="rect">
              <a:avLst/>
            </a:prstGeom>
            <a:noFill/>
          </p:spPr>
          <p:txBody>
            <a:bodyPr wrap="square" rtlCol="0">
              <a:spAutoFit/>
            </a:bodyPr>
            <a:lstStyle/>
            <a:p>
              <a:r>
                <a:rPr kumimoji="1" lang="en-US" altLang="ja-JP" sz="3200" b="1" dirty="0"/>
                <a:t> 65432</a:t>
              </a:r>
              <a:endParaRPr kumimoji="1" lang="ja-JP" altLang="en-US" sz="3200" b="1" dirty="0"/>
            </a:p>
          </p:txBody>
        </p:sp>
        <p:sp>
          <p:nvSpPr>
            <p:cNvPr id="39" name="テキスト ボックス 38">
              <a:extLst>
                <a:ext uri="{FF2B5EF4-FFF2-40B4-BE49-F238E27FC236}">
                  <a16:creationId xmlns:a16="http://schemas.microsoft.com/office/drawing/2014/main" id="{6D65E0F1-698E-7240-976C-8934DB704AF7}"/>
                </a:ext>
              </a:extLst>
            </p:cNvPr>
            <p:cNvSpPr txBox="1"/>
            <p:nvPr/>
          </p:nvSpPr>
          <p:spPr>
            <a:xfrm>
              <a:off x="4805273" y="5311393"/>
              <a:ext cx="1558199" cy="584775"/>
            </a:xfrm>
            <a:prstGeom prst="rect">
              <a:avLst/>
            </a:prstGeom>
            <a:noFill/>
          </p:spPr>
          <p:txBody>
            <a:bodyPr wrap="square">
              <a:spAutoFit/>
            </a:bodyPr>
            <a:lstStyle/>
            <a:p>
              <a:r>
                <a:rPr kumimoji="1" lang="en-US" altLang="ja-JP" sz="3200" b="1" dirty="0"/>
                <a:t>23456</a:t>
              </a:r>
              <a:endParaRPr lang="ja-JP" altLang="en-US" sz="3200" dirty="0"/>
            </a:p>
          </p:txBody>
        </p:sp>
      </p:grpSp>
      <p:sp>
        <p:nvSpPr>
          <p:cNvPr id="61" name="四角形: 角を丸くする 60">
            <a:extLst>
              <a:ext uri="{FF2B5EF4-FFF2-40B4-BE49-F238E27FC236}">
                <a16:creationId xmlns:a16="http://schemas.microsoft.com/office/drawing/2014/main" id="{B1BDE91D-1746-71C5-D643-DDDBBD745FF2}"/>
              </a:ext>
            </a:extLst>
          </p:cNvPr>
          <p:cNvSpPr/>
          <p:nvPr/>
        </p:nvSpPr>
        <p:spPr>
          <a:xfrm>
            <a:off x="744986" y="892980"/>
            <a:ext cx="2516392" cy="583846"/>
          </a:xfrm>
          <a:prstGeom prst="roundRect">
            <a:avLst>
              <a:gd name="adj" fmla="val 50000"/>
            </a:avLst>
          </a:prstGeom>
          <a:solidFill>
            <a:srgbClr val="FFFF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331C642-A8D0-C169-82CF-184F81BEB209}"/>
              </a:ext>
            </a:extLst>
          </p:cNvPr>
          <p:cNvSpPr txBox="1"/>
          <p:nvPr/>
        </p:nvSpPr>
        <p:spPr>
          <a:xfrm>
            <a:off x="663272" y="894978"/>
            <a:ext cx="2683704" cy="584775"/>
          </a:xfrm>
          <a:prstGeom prst="rect">
            <a:avLst/>
          </a:prstGeom>
          <a:noFill/>
          <a:scene3d>
            <a:camera prst="orthographicFront"/>
            <a:lightRig rig="threePt" dir="t"/>
          </a:scene3d>
          <a:sp3d>
            <a:bevelT/>
          </a:sp3d>
        </p:spPr>
        <p:txBody>
          <a:bodyPr wrap="square" rtlCol="0">
            <a:spAutoFit/>
          </a:bodyPr>
          <a:lstStyle/>
          <a:p>
            <a:pPr algn="ctr"/>
            <a:r>
              <a:rPr kumimoji="1" lang="ja-JP" altLang="en-US" sz="3200" b="1" dirty="0"/>
              <a:t>キーパーソン</a:t>
            </a:r>
            <a:endParaRPr kumimoji="1" lang="en-US" altLang="ja-JP" sz="3200" b="1" dirty="0"/>
          </a:p>
        </p:txBody>
      </p:sp>
      <p:grpSp>
        <p:nvGrpSpPr>
          <p:cNvPr id="65" name="グループ化 64">
            <a:extLst>
              <a:ext uri="{FF2B5EF4-FFF2-40B4-BE49-F238E27FC236}">
                <a16:creationId xmlns:a16="http://schemas.microsoft.com/office/drawing/2014/main" id="{2B190596-3E9D-1ED1-C6C4-CB891E1D0D9A}"/>
              </a:ext>
            </a:extLst>
          </p:cNvPr>
          <p:cNvGrpSpPr/>
          <p:nvPr/>
        </p:nvGrpSpPr>
        <p:grpSpPr>
          <a:xfrm>
            <a:off x="6187521" y="787958"/>
            <a:ext cx="2516392" cy="646331"/>
            <a:chOff x="6187521" y="1078901"/>
            <a:chExt cx="2516392" cy="646331"/>
          </a:xfrm>
        </p:grpSpPr>
        <p:sp>
          <p:nvSpPr>
            <p:cNvPr id="63" name="四角形: 角を丸くする 62">
              <a:extLst>
                <a:ext uri="{FF2B5EF4-FFF2-40B4-BE49-F238E27FC236}">
                  <a16:creationId xmlns:a16="http://schemas.microsoft.com/office/drawing/2014/main" id="{B46C9139-2083-4E67-2EE8-F8127334F8B5}"/>
                </a:ext>
              </a:extLst>
            </p:cNvPr>
            <p:cNvSpPr/>
            <p:nvPr/>
          </p:nvSpPr>
          <p:spPr>
            <a:xfrm>
              <a:off x="6187521" y="1109660"/>
              <a:ext cx="2516392" cy="583846"/>
            </a:xfrm>
            <a:prstGeom prst="roundRect">
              <a:avLst>
                <a:gd name="adj" fmla="val 50000"/>
              </a:avLst>
            </a:prstGeom>
            <a:solidFill>
              <a:schemeClr val="accent6">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6402279" y="1078901"/>
              <a:ext cx="2031325" cy="646331"/>
            </a:xfrm>
            <a:prstGeom prst="rect">
              <a:avLst/>
            </a:prstGeom>
            <a:noFill/>
          </p:spPr>
          <p:txBody>
            <a:bodyPr wrap="none" rtlCol="0">
              <a:spAutoFit/>
            </a:bodyPr>
            <a:lstStyle/>
            <a:p>
              <a:r>
                <a:rPr kumimoji="1" lang="ja-JP" altLang="en-US" sz="3600" b="1" dirty="0"/>
                <a:t>内科医師</a:t>
              </a:r>
            </a:p>
          </p:txBody>
        </p:sp>
      </p:grpSp>
      <p:grpSp>
        <p:nvGrpSpPr>
          <p:cNvPr id="64" name="グループ化 63">
            <a:extLst>
              <a:ext uri="{FF2B5EF4-FFF2-40B4-BE49-F238E27FC236}">
                <a16:creationId xmlns:a16="http://schemas.microsoft.com/office/drawing/2014/main" id="{3EEF16C6-A7C8-2B47-6EE0-C485B12EACA5}"/>
              </a:ext>
            </a:extLst>
          </p:cNvPr>
          <p:cNvGrpSpPr/>
          <p:nvPr/>
        </p:nvGrpSpPr>
        <p:grpSpPr>
          <a:xfrm>
            <a:off x="667084" y="3637998"/>
            <a:ext cx="2516392" cy="646331"/>
            <a:chOff x="-757425" y="3899592"/>
            <a:chExt cx="2516392" cy="646331"/>
          </a:xfrm>
        </p:grpSpPr>
        <p:sp>
          <p:nvSpPr>
            <p:cNvPr id="62" name="四角形: 角を丸くする 61">
              <a:extLst>
                <a:ext uri="{FF2B5EF4-FFF2-40B4-BE49-F238E27FC236}">
                  <a16:creationId xmlns:a16="http://schemas.microsoft.com/office/drawing/2014/main" id="{F8130E39-3133-E4B2-DD55-9BC6E89EF58E}"/>
                </a:ext>
              </a:extLst>
            </p:cNvPr>
            <p:cNvSpPr/>
            <p:nvPr/>
          </p:nvSpPr>
          <p:spPr>
            <a:xfrm>
              <a:off x="-757425" y="3921575"/>
              <a:ext cx="2516392" cy="583846"/>
            </a:xfrm>
            <a:prstGeom prst="roundRect">
              <a:avLst>
                <a:gd name="adj" fmla="val 50000"/>
              </a:avLst>
            </a:prstGeom>
            <a:solidFill>
              <a:schemeClr val="accent1">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9239052-FFAD-FF56-CF12-985D7524D72B}"/>
                </a:ext>
              </a:extLst>
            </p:cNvPr>
            <p:cNvSpPr txBox="1"/>
            <p:nvPr/>
          </p:nvSpPr>
          <p:spPr>
            <a:xfrm>
              <a:off x="-112084" y="3899592"/>
              <a:ext cx="1107996" cy="646331"/>
            </a:xfrm>
            <a:prstGeom prst="rect">
              <a:avLst/>
            </a:prstGeom>
            <a:noFill/>
          </p:spPr>
          <p:txBody>
            <a:bodyPr wrap="none" rtlCol="0">
              <a:spAutoFit/>
            </a:bodyPr>
            <a:lstStyle/>
            <a:p>
              <a:r>
                <a:rPr kumimoji="1" lang="ja-JP" altLang="en-US" sz="3600" b="1" dirty="0"/>
                <a:t>歯科</a:t>
              </a:r>
            </a:p>
          </p:txBody>
        </p:sp>
      </p:grpSp>
      <p:grpSp>
        <p:nvGrpSpPr>
          <p:cNvPr id="67" name="グループ化 66">
            <a:extLst>
              <a:ext uri="{FF2B5EF4-FFF2-40B4-BE49-F238E27FC236}">
                <a16:creationId xmlns:a16="http://schemas.microsoft.com/office/drawing/2014/main" id="{0243A20A-AF25-95BA-345F-32C3FBB6F3D1}"/>
              </a:ext>
            </a:extLst>
          </p:cNvPr>
          <p:cNvGrpSpPr/>
          <p:nvPr/>
        </p:nvGrpSpPr>
        <p:grpSpPr>
          <a:xfrm>
            <a:off x="3524637" y="3609503"/>
            <a:ext cx="2516392" cy="646331"/>
            <a:chOff x="3524637" y="3094108"/>
            <a:chExt cx="2516392" cy="646331"/>
          </a:xfrm>
        </p:grpSpPr>
        <p:sp>
          <p:nvSpPr>
            <p:cNvPr id="58" name="四角形: 角を丸くする 57">
              <a:extLst>
                <a:ext uri="{FF2B5EF4-FFF2-40B4-BE49-F238E27FC236}">
                  <a16:creationId xmlns:a16="http://schemas.microsoft.com/office/drawing/2014/main" id="{93459E97-E0B3-6704-FB8F-C1C31740A122}"/>
                </a:ext>
              </a:extLst>
            </p:cNvPr>
            <p:cNvSpPr/>
            <p:nvPr/>
          </p:nvSpPr>
          <p:spPr>
            <a:xfrm>
              <a:off x="3524637" y="3134489"/>
              <a:ext cx="2516392" cy="583846"/>
            </a:xfrm>
            <a:prstGeom prst="roundRect">
              <a:avLst>
                <a:gd name="adj" fmla="val 50000"/>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A830A31-86B7-B3BC-474B-9A1C6E46B1A7}"/>
                </a:ext>
              </a:extLst>
            </p:cNvPr>
            <p:cNvSpPr txBox="1"/>
            <p:nvPr/>
          </p:nvSpPr>
          <p:spPr>
            <a:xfrm>
              <a:off x="4116204" y="3094108"/>
              <a:ext cx="1107996" cy="646331"/>
            </a:xfrm>
            <a:prstGeom prst="rect">
              <a:avLst/>
            </a:prstGeom>
            <a:noFill/>
          </p:spPr>
          <p:txBody>
            <a:bodyPr wrap="none" rtlCol="0">
              <a:spAutoFit/>
            </a:bodyPr>
            <a:lstStyle/>
            <a:p>
              <a:r>
                <a:rPr kumimoji="1" lang="ja-JP" altLang="en-US" sz="3600" b="1" dirty="0"/>
                <a:t>本人</a:t>
              </a:r>
            </a:p>
          </p:txBody>
        </p:sp>
      </p:grpSp>
      <p:grpSp>
        <p:nvGrpSpPr>
          <p:cNvPr id="66" name="グループ化 65">
            <a:extLst>
              <a:ext uri="{FF2B5EF4-FFF2-40B4-BE49-F238E27FC236}">
                <a16:creationId xmlns:a16="http://schemas.microsoft.com/office/drawing/2014/main" id="{F99CC452-96A7-B9B0-888C-235FD5C763BE}"/>
              </a:ext>
            </a:extLst>
          </p:cNvPr>
          <p:cNvGrpSpPr/>
          <p:nvPr/>
        </p:nvGrpSpPr>
        <p:grpSpPr>
          <a:xfrm>
            <a:off x="6226115" y="3617498"/>
            <a:ext cx="2516392" cy="646331"/>
            <a:chOff x="6325871" y="2802854"/>
            <a:chExt cx="2516392" cy="646331"/>
          </a:xfrm>
        </p:grpSpPr>
        <p:sp>
          <p:nvSpPr>
            <p:cNvPr id="60" name="四角形: 角を丸くする 59">
              <a:extLst>
                <a:ext uri="{FF2B5EF4-FFF2-40B4-BE49-F238E27FC236}">
                  <a16:creationId xmlns:a16="http://schemas.microsoft.com/office/drawing/2014/main" id="{A26B63D6-6CBF-C09E-2DDD-7171CFCC3F1B}"/>
                </a:ext>
              </a:extLst>
            </p:cNvPr>
            <p:cNvSpPr/>
            <p:nvPr/>
          </p:nvSpPr>
          <p:spPr>
            <a:xfrm>
              <a:off x="6325871" y="2804381"/>
              <a:ext cx="2516392" cy="583846"/>
            </a:xfrm>
            <a:prstGeom prst="roundRect">
              <a:avLst>
                <a:gd name="adj" fmla="val 50000"/>
              </a:avLst>
            </a:prstGeom>
            <a:solidFill>
              <a:schemeClr val="accent2">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EAD41F-3797-36B9-3325-52470FF9EF5E}"/>
                </a:ext>
              </a:extLst>
            </p:cNvPr>
            <p:cNvSpPr txBox="1"/>
            <p:nvPr/>
          </p:nvSpPr>
          <p:spPr>
            <a:xfrm>
              <a:off x="6743307" y="2802854"/>
              <a:ext cx="1569660" cy="646331"/>
            </a:xfrm>
            <a:prstGeom prst="rect">
              <a:avLst/>
            </a:prstGeom>
            <a:noFill/>
          </p:spPr>
          <p:txBody>
            <a:bodyPr wrap="none" rtlCol="0">
              <a:spAutoFit/>
            </a:bodyPr>
            <a:lstStyle/>
            <a:p>
              <a:r>
                <a:rPr kumimoji="1" lang="ja-JP" altLang="en-US" sz="3600" b="1" dirty="0"/>
                <a:t>看護師</a:t>
              </a:r>
            </a:p>
          </p:txBody>
        </p:sp>
      </p:grpSp>
      <p:grpSp>
        <p:nvGrpSpPr>
          <p:cNvPr id="6" name="グループ化 5">
            <a:extLst>
              <a:ext uri="{FF2B5EF4-FFF2-40B4-BE49-F238E27FC236}">
                <a16:creationId xmlns:a16="http://schemas.microsoft.com/office/drawing/2014/main" id="{D3638C86-9FB7-8A92-FF27-BEB1A5138332}"/>
              </a:ext>
            </a:extLst>
          </p:cNvPr>
          <p:cNvGrpSpPr/>
          <p:nvPr/>
        </p:nvGrpSpPr>
        <p:grpSpPr>
          <a:xfrm>
            <a:off x="5955686" y="1419818"/>
            <a:ext cx="3057247" cy="1987438"/>
            <a:chOff x="5955686" y="1419818"/>
            <a:chExt cx="3057247" cy="1987438"/>
          </a:xfrm>
        </p:grpSpPr>
        <p:sp>
          <p:nvSpPr>
            <p:cNvPr id="7" name="四角形: 角を丸くする 6">
              <a:extLst>
                <a:ext uri="{FF2B5EF4-FFF2-40B4-BE49-F238E27FC236}">
                  <a16:creationId xmlns:a16="http://schemas.microsoft.com/office/drawing/2014/main" id="{73B741F4-5AE2-8FA9-AD44-E77C37E5EC89}"/>
                </a:ext>
              </a:extLst>
            </p:cNvPr>
            <p:cNvSpPr/>
            <p:nvPr/>
          </p:nvSpPr>
          <p:spPr>
            <a:xfrm>
              <a:off x="6094631" y="1419818"/>
              <a:ext cx="2687587" cy="1987438"/>
            </a:xfrm>
            <a:prstGeom prst="roundRect">
              <a:avLst>
                <a:gd name="adj" fmla="val 50000"/>
              </a:avLst>
            </a:prstGeom>
            <a:solidFill>
              <a:schemeClr val="accent6">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1C70D5E-0E35-9C78-F7C3-0AADA1C673AE}"/>
                </a:ext>
              </a:extLst>
            </p:cNvPr>
            <p:cNvSpPr txBox="1"/>
            <p:nvPr/>
          </p:nvSpPr>
          <p:spPr>
            <a:xfrm>
              <a:off x="5955686" y="1813323"/>
              <a:ext cx="3057247" cy="1077218"/>
            </a:xfrm>
            <a:prstGeom prst="rect">
              <a:avLst/>
            </a:prstGeom>
            <a:noFill/>
          </p:spPr>
          <p:txBody>
            <a:bodyPr wrap="none" rtlCol="0">
              <a:spAutoFit/>
            </a:bodyPr>
            <a:lstStyle/>
            <a:p>
              <a:pPr algn="ctr"/>
              <a:r>
                <a:rPr kumimoji="1" lang="ja-JP" altLang="en-US" sz="3200" b="1" dirty="0"/>
                <a:t>発熱・解熱</a:t>
              </a:r>
            </a:p>
            <a:p>
              <a:pPr algn="ctr"/>
              <a:r>
                <a:rPr kumimoji="1" lang="ja-JP" altLang="en-US" sz="3200" b="1" dirty="0"/>
                <a:t>繰り返している</a:t>
              </a:r>
            </a:p>
          </p:txBody>
        </p:sp>
      </p:grpSp>
      <p:sp>
        <p:nvSpPr>
          <p:cNvPr id="10" name="テキスト ボックス 9">
            <a:extLst>
              <a:ext uri="{FF2B5EF4-FFF2-40B4-BE49-F238E27FC236}">
                <a16:creationId xmlns:a16="http://schemas.microsoft.com/office/drawing/2014/main" id="{5D0833DB-2B85-B1AB-0F07-DD55FE06C942}"/>
              </a:ext>
            </a:extLst>
          </p:cNvPr>
          <p:cNvSpPr txBox="1"/>
          <p:nvPr/>
        </p:nvSpPr>
        <p:spPr>
          <a:xfrm>
            <a:off x="3023942" y="955070"/>
            <a:ext cx="1718525" cy="523220"/>
          </a:xfrm>
          <a:prstGeom prst="rect">
            <a:avLst/>
          </a:prstGeom>
          <a:noFill/>
        </p:spPr>
        <p:txBody>
          <a:bodyPr wrap="square" rtlCol="0">
            <a:spAutoFit/>
          </a:bodyPr>
          <a:lstStyle/>
          <a:p>
            <a:r>
              <a:rPr kumimoji="1" lang="ja-JP" altLang="en-US" sz="2800" b="1" dirty="0"/>
              <a:t>（長男）</a:t>
            </a:r>
          </a:p>
        </p:txBody>
      </p:sp>
    </p:spTree>
    <p:custDataLst>
      <p:tags r:id="rId1"/>
    </p:custDataLst>
    <p:extLst>
      <p:ext uri="{BB962C8B-B14F-4D97-AF65-F5344CB8AC3E}">
        <p14:creationId xmlns:p14="http://schemas.microsoft.com/office/powerpoint/2010/main" val="482981100"/>
      </p:ext>
    </p:extLst>
  </p:cSld>
  <p:clrMapOvr>
    <a:masterClrMapping/>
  </p:clrMapOvr>
  <mc:AlternateContent xmlns:mc="http://schemas.openxmlformats.org/markup-compatibility/2006" xmlns:p14="http://schemas.microsoft.com/office/powerpoint/2010/main">
    <mc:Choice Requires="p14">
      <p:transition spd="slow" p14:dur="2000" advTm="34815"/>
    </mc:Choice>
    <mc:Fallback xmlns="">
      <p:transition spd="slow" advTm="348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4509071-EB76-982E-F114-979709E6B223}"/>
              </a:ext>
            </a:extLst>
          </p:cNvPr>
          <p:cNvSpPr/>
          <p:nvPr/>
        </p:nvSpPr>
        <p:spPr>
          <a:xfrm>
            <a:off x="205740" y="142875"/>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C443E2F-D2F6-B9E5-9DEB-703C00106B85}"/>
              </a:ext>
            </a:extLst>
          </p:cNvPr>
          <p:cNvSpPr txBox="1"/>
          <p:nvPr/>
        </p:nvSpPr>
        <p:spPr>
          <a:xfrm>
            <a:off x="331891" y="287020"/>
            <a:ext cx="2653290" cy="584775"/>
          </a:xfrm>
          <a:prstGeom prst="rect">
            <a:avLst/>
          </a:prstGeom>
          <a:noFill/>
        </p:spPr>
        <p:txBody>
          <a:bodyPr wrap="none" rtlCol="0">
            <a:spAutoFit/>
          </a:bodyPr>
          <a:lstStyle/>
          <a:p>
            <a:r>
              <a:rPr kumimoji="1" lang="ja-JP" altLang="en-US" sz="3200" b="1" dirty="0"/>
              <a:t>初診日＋</a:t>
            </a:r>
            <a:r>
              <a:rPr kumimoji="1" lang="en-US" altLang="ja-JP" sz="3200" b="1" dirty="0"/>
              <a:t>10</a:t>
            </a:r>
            <a:r>
              <a:rPr kumimoji="1" lang="ja-JP" altLang="en-US" sz="3200" b="1" dirty="0"/>
              <a:t>日</a:t>
            </a:r>
          </a:p>
        </p:txBody>
      </p:sp>
      <p:grpSp>
        <p:nvGrpSpPr>
          <p:cNvPr id="48" name="グループ化 47">
            <a:extLst>
              <a:ext uri="{FF2B5EF4-FFF2-40B4-BE49-F238E27FC236}">
                <a16:creationId xmlns:a16="http://schemas.microsoft.com/office/drawing/2014/main" id="{C211A844-1B5C-C631-A781-94922AA469CD}"/>
              </a:ext>
            </a:extLst>
          </p:cNvPr>
          <p:cNvGrpSpPr/>
          <p:nvPr/>
        </p:nvGrpSpPr>
        <p:grpSpPr>
          <a:xfrm>
            <a:off x="6058406" y="4364782"/>
            <a:ext cx="2749471" cy="1987438"/>
            <a:chOff x="9074427" y="1169430"/>
            <a:chExt cx="2749471" cy="1987438"/>
          </a:xfrm>
        </p:grpSpPr>
        <p:sp>
          <p:nvSpPr>
            <p:cNvPr id="47" name="四角形: 角を丸くする 46">
              <a:extLst>
                <a:ext uri="{FF2B5EF4-FFF2-40B4-BE49-F238E27FC236}">
                  <a16:creationId xmlns:a16="http://schemas.microsoft.com/office/drawing/2014/main" id="{18ADECB0-9085-2595-4EBE-C3141C03332C}"/>
                </a:ext>
              </a:extLst>
            </p:cNvPr>
            <p:cNvSpPr/>
            <p:nvPr/>
          </p:nvSpPr>
          <p:spPr>
            <a:xfrm>
              <a:off x="9080641" y="1169430"/>
              <a:ext cx="2687587" cy="1987438"/>
            </a:xfrm>
            <a:prstGeom prst="roundRect">
              <a:avLst>
                <a:gd name="adj" fmla="val 50000"/>
              </a:avLst>
            </a:prstGeom>
            <a:solidFill>
              <a:schemeClr val="accent2">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E4EB625-CDF5-2B03-881F-F0CCC4521BAC}"/>
                </a:ext>
              </a:extLst>
            </p:cNvPr>
            <p:cNvSpPr txBox="1"/>
            <p:nvPr/>
          </p:nvSpPr>
          <p:spPr>
            <a:xfrm>
              <a:off x="9074427" y="1455895"/>
              <a:ext cx="2749471" cy="1323439"/>
            </a:xfrm>
            <a:prstGeom prst="rect">
              <a:avLst/>
            </a:prstGeom>
            <a:noFill/>
          </p:spPr>
          <p:txBody>
            <a:bodyPr wrap="none" rtlCol="0">
              <a:spAutoFit/>
            </a:bodyPr>
            <a:lstStyle/>
            <a:p>
              <a:pPr algn="ctr"/>
              <a:r>
                <a:rPr kumimoji="1" lang="ja-JP" altLang="en-US" sz="4000" b="1" dirty="0"/>
                <a:t>強引な言動</a:t>
              </a:r>
            </a:p>
            <a:p>
              <a:pPr algn="ctr"/>
              <a:r>
                <a:rPr kumimoji="1" lang="ja-JP" altLang="en-US" sz="4000" b="1" dirty="0"/>
                <a:t>要求多い</a:t>
              </a:r>
            </a:p>
          </p:txBody>
        </p:sp>
      </p:grpSp>
      <p:sp>
        <p:nvSpPr>
          <p:cNvPr id="61" name="四角形: 角を丸くする 60">
            <a:extLst>
              <a:ext uri="{FF2B5EF4-FFF2-40B4-BE49-F238E27FC236}">
                <a16:creationId xmlns:a16="http://schemas.microsoft.com/office/drawing/2014/main" id="{B1BDE91D-1746-71C5-D643-DDDBBD745FF2}"/>
              </a:ext>
            </a:extLst>
          </p:cNvPr>
          <p:cNvSpPr/>
          <p:nvPr/>
        </p:nvSpPr>
        <p:spPr>
          <a:xfrm>
            <a:off x="744986" y="892980"/>
            <a:ext cx="2516392" cy="583846"/>
          </a:xfrm>
          <a:prstGeom prst="roundRect">
            <a:avLst>
              <a:gd name="adj" fmla="val 50000"/>
            </a:avLst>
          </a:prstGeom>
          <a:solidFill>
            <a:srgbClr val="FFFF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331C642-A8D0-C169-82CF-184F81BEB209}"/>
              </a:ext>
            </a:extLst>
          </p:cNvPr>
          <p:cNvSpPr txBox="1"/>
          <p:nvPr/>
        </p:nvSpPr>
        <p:spPr>
          <a:xfrm>
            <a:off x="663272" y="894978"/>
            <a:ext cx="2639791" cy="584775"/>
          </a:xfrm>
          <a:prstGeom prst="rect">
            <a:avLst/>
          </a:prstGeom>
          <a:noFill/>
          <a:scene3d>
            <a:camera prst="orthographicFront"/>
            <a:lightRig rig="threePt" dir="t"/>
          </a:scene3d>
          <a:sp3d>
            <a:bevelT/>
          </a:sp3d>
        </p:spPr>
        <p:txBody>
          <a:bodyPr wrap="square" rtlCol="0">
            <a:spAutoFit/>
          </a:bodyPr>
          <a:lstStyle/>
          <a:p>
            <a:pPr algn="ctr"/>
            <a:r>
              <a:rPr kumimoji="1" lang="ja-JP" altLang="en-US" sz="3200" b="1" dirty="0"/>
              <a:t>キーパーソン</a:t>
            </a:r>
            <a:endParaRPr kumimoji="1" lang="en-US" altLang="ja-JP" sz="3200" b="1" dirty="0"/>
          </a:p>
        </p:txBody>
      </p:sp>
      <p:grpSp>
        <p:nvGrpSpPr>
          <p:cNvPr id="65" name="グループ化 64">
            <a:extLst>
              <a:ext uri="{FF2B5EF4-FFF2-40B4-BE49-F238E27FC236}">
                <a16:creationId xmlns:a16="http://schemas.microsoft.com/office/drawing/2014/main" id="{2B190596-3E9D-1ED1-C6C4-CB891E1D0D9A}"/>
              </a:ext>
            </a:extLst>
          </p:cNvPr>
          <p:cNvGrpSpPr/>
          <p:nvPr/>
        </p:nvGrpSpPr>
        <p:grpSpPr>
          <a:xfrm>
            <a:off x="6187521" y="787958"/>
            <a:ext cx="2516392" cy="646331"/>
            <a:chOff x="6187521" y="1078901"/>
            <a:chExt cx="2516392" cy="646331"/>
          </a:xfrm>
        </p:grpSpPr>
        <p:sp>
          <p:nvSpPr>
            <p:cNvPr id="63" name="四角形: 角を丸くする 62">
              <a:extLst>
                <a:ext uri="{FF2B5EF4-FFF2-40B4-BE49-F238E27FC236}">
                  <a16:creationId xmlns:a16="http://schemas.microsoft.com/office/drawing/2014/main" id="{B46C9139-2083-4E67-2EE8-F8127334F8B5}"/>
                </a:ext>
              </a:extLst>
            </p:cNvPr>
            <p:cNvSpPr/>
            <p:nvPr/>
          </p:nvSpPr>
          <p:spPr>
            <a:xfrm>
              <a:off x="6187521" y="1109660"/>
              <a:ext cx="2516392" cy="583846"/>
            </a:xfrm>
            <a:prstGeom prst="roundRect">
              <a:avLst>
                <a:gd name="adj" fmla="val 50000"/>
              </a:avLst>
            </a:prstGeom>
            <a:solidFill>
              <a:schemeClr val="accent6">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6402279" y="1078901"/>
              <a:ext cx="2031325" cy="646331"/>
            </a:xfrm>
            <a:prstGeom prst="rect">
              <a:avLst/>
            </a:prstGeom>
            <a:noFill/>
          </p:spPr>
          <p:txBody>
            <a:bodyPr wrap="none" rtlCol="0">
              <a:spAutoFit/>
            </a:bodyPr>
            <a:lstStyle/>
            <a:p>
              <a:r>
                <a:rPr kumimoji="1" lang="ja-JP" altLang="en-US" sz="3600" b="1" dirty="0"/>
                <a:t>内科医師</a:t>
              </a:r>
            </a:p>
          </p:txBody>
        </p:sp>
      </p:grpSp>
      <p:grpSp>
        <p:nvGrpSpPr>
          <p:cNvPr id="64" name="グループ化 63">
            <a:extLst>
              <a:ext uri="{FF2B5EF4-FFF2-40B4-BE49-F238E27FC236}">
                <a16:creationId xmlns:a16="http://schemas.microsoft.com/office/drawing/2014/main" id="{3EEF16C6-A7C8-2B47-6EE0-C485B12EACA5}"/>
              </a:ext>
            </a:extLst>
          </p:cNvPr>
          <p:cNvGrpSpPr/>
          <p:nvPr/>
        </p:nvGrpSpPr>
        <p:grpSpPr>
          <a:xfrm>
            <a:off x="667084" y="3637998"/>
            <a:ext cx="2516392" cy="646331"/>
            <a:chOff x="-757425" y="3899592"/>
            <a:chExt cx="2516392" cy="646331"/>
          </a:xfrm>
        </p:grpSpPr>
        <p:sp>
          <p:nvSpPr>
            <p:cNvPr id="62" name="四角形: 角を丸くする 61">
              <a:extLst>
                <a:ext uri="{FF2B5EF4-FFF2-40B4-BE49-F238E27FC236}">
                  <a16:creationId xmlns:a16="http://schemas.microsoft.com/office/drawing/2014/main" id="{F8130E39-3133-E4B2-DD55-9BC6E89EF58E}"/>
                </a:ext>
              </a:extLst>
            </p:cNvPr>
            <p:cNvSpPr/>
            <p:nvPr/>
          </p:nvSpPr>
          <p:spPr>
            <a:xfrm>
              <a:off x="-757425" y="3921575"/>
              <a:ext cx="2516392" cy="583846"/>
            </a:xfrm>
            <a:prstGeom prst="roundRect">
              <a:avLst>
                <a:gd name="adj" fmla="val 50000"/>
              </a:avLst>
            </a:prstGeom>
            <a:solidFill>
              <a:schemeClr val="accent1">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9239052-FFAD-FF56-CF12-985D7524D72B}"/>
                </a:ext>
              </a:extLst>
            </p:cNvPr>
            <p:cNvSpPr txBox="1"/>
            <p:nvPr/>
          </p:nvSpPr>
          <p:spPr>
            <a:xfrm>
              <a:off x="-112084" y="3899592"/>
              <a:ext cx="1107996" cy="646331"/>
            </a:xfrm>
            <a:prstGeom prst="rect">
              <a:avLst/>
            </a:prstGeom>
            <a:noFill/>
          </p:spPr>
          <p:txBody>
            <a:bodyPr wrap="none" rtlCol="0">
              <a:spAutoFit/>
            </a:bodyPr>
            <a:lstStyle/>
            <a:p>
              <a:r>
                <a:rPr kumimoji="1" lang="ja-JP" altLang="en-US" sz="3600" b="1" dirty="0"/>
                <a:t>歯科</a:t>
              </a:r>
            </a:p>
          </p:txBody>
        </p:sp>
      </p:grpSp>
      <p:grpSp>
        <p:nvGrpSpPr>
          <p:cNvPr id="66" name="グループ化 65">
            <a:extLst>
              <a:ext uri="{FF2B5EF4-FFF2-40B4-BE49-F238E27FC236}">
                <a16:creationId xmlns:a16="http://schemas.microsoft.com/office/drawing/2014/main" id="{F99CC452-96A7-B9B0-888C-235FD5C763BE}"/>
              </a:ext>
            </a:extLst>
          </p:cNvPr>
          <p:cNvGrpSpPr/>
          <p:nvPr/>
        </p:nvGrpSpPr>
        <p:grpSpPr>
          <a:xfrm>
            <a:off x="6226115" y="3617498"/>
            <a:ext cx="2516392" cy="646331"/>
            <a:chOff x="6325871" y="2802854"/>
            <a:chExt cx="2516392" cy="646331"/>
          </a:xfrm>
        </p:grpSpPr>
        <p:sp>
          <p:nvSpPr>
            <p:cNvPr id="60" name="四角形: 角を丸くする 59">
              <a:extLst>
                <a:ext uri="{FF2B5EF4-FFF2-40B4-BE49-F238E27FC236}">
                  <a16:creationId xmlns:a16="http://schemas.microsoft.com/office/drawing/2014/main" id="{A26B63D6-6CBF-C09E-2DDD-7171CFCC3F1B}"/>
                </a:ext>
              </a:extLst>
            </p:cNvPr>
            <p:cNvSpPr/>
            <p:nvPr/>
          </p:nvSpPr>
          <p:spPr>
            <a:xfrm>
              <a:off x="6325871" y="2804381"/>
              <a:ext cx="2516392" cy="583846"/>
            </a:xfrm>
            <a:prstGeom prst="roundRect">
              <a:avLst>
                <a:gd name="adj" fmla="val 50000"/>
              </a:avLst>
            </a:prstGeom>
            <a:solidFill>
              <a:schemeClr val="accent2">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EAD41F-3797-36B9-3325-52470FF9EF5E}"/>
                </a:ext>
              </a:extLst>
            </p:cNvPr>
            <p:cNvSpPr txBox="1"/>
            <p:nvPr/>
          </p:nvSpPr>
          <p:spPr>
            <a:xfrm>
              <a:off x="6743307" y="2802854"/>
              <a:ext cx="1569660" cy="646331"/>
            </a:xfrm>
            <a:prstGeom prst="rect">
              <a:avLst/>
            </a:prstGeom>
            <a:noFill/>
          </p:spPr>
          <p:txBody>
            <a:bodyPr wrap="none" rtlCol="0">
              <a:spAutoFit/>
            </a:bodyPr>
            <a:lstStyle/>
            <a:p>
              <a:r>
                <a:rPr kumimoji="1" lang="ja-JP" altLang="en-US" sz="3600" b="1" dirty="0"/>
                <a:t>看護師</a:t>
              </a:r>
            </a:p>
          </p:txBody>
        </p:sp>
      </p:grpSp>
      <p:grpSp>
        <p:nvGrpSpPr>
          <p:cNvPr id="6" name="グループ化 5">
            <a:extLst>
              <a:ext uri="{FF2B5EF4-FFF2-40B4-BE49-F238E27FC236}">
                <a16:creationId xmlns:a16="http://schemas.microsoft.com/office/drawing/2014/main" id="{E898D8C3-8F7B-69B4-B51A-1307BBE87832}"/>
              </a:ext>
            </a:extLst>
          </p:cNvPr>
          <p:cNvGrpSpPr/>
          <p:nvPr/>
        </p:nvGrpSpPr>
        <p:grpSpPr>
          <a:xfrm>
            <a:off x="120745" y="1548110"/>
            <a:ext cx="4028668" cy="1987438"/>
            <a:chOff x="120745" y="1548110"/>
            <a:chExt cx="4028668" cy="1987438"/>
          </a:xfrm>
        </p:grpSpPr>
        <p:sp>
          <p:nvSpPr>
            <p:cNvPr id="41" name="四角形: 角を丸くする 40">
              <a:extLst>
                <a:ext uri="{FF2B5EF4-FFF2-40B4-BE49-F238E27FC236}">
                  <a16:creationId xmlns:a16="http://schemas.microsoft.com/office/drawing/2014/main" id="{016292FF-318B-2FA3-FDC1-98394229C445}"/>
                </a:ext>
              </a:extLst>
            </p:cNvPr>
            <p:cNvSpPr/>
            <p:nvPr/>
          </p:nvSpPr>
          <p:spPr>
            <a:xfrm>
              <a:off x="659389" y="1548110"/>
              <a:ext cx="2687587" cy="1987438"/>
            </a:xfrm>
            <a:prstGeom prst="roundRect">
              <a:avLst>
                <a:gd name="adj" fmla="val 50000"/>
              </a:avLst>
            </a:prstGeom>
            <a:solidFill>
              <a:srgbClr val="FFFF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6FC68B1-AC40-AEE1-7AED-3A006257AE01}"/>
                </a:ext>
              </a:extLst>
            </p:cNvPr>
            <p:cNvSpPr txBox="1"/>
            <p:nvPr/>
          </p:nvSpPr>
          <p:spPr>
            <a:xfrm>
              <a:off x="120745" y="1602661"/>
              <a:ext cx="4028668" cy="1754326"/>
            </a:xfrm>
            <a:prstGeom prst="rect">
              <a:avLst/>
            </a:prstGeom>
            <a:noFill/>
          </p:spPr>
          <p:txBody>
            <a:bodyPr wrap="none" rtlCol="0">
              <a:spAutoFit/>
            </a:bodyPr>
            <a:lstStyle/>
            <a:p>
              <a:pPr algn="ctr"/>
              <a:r>
                <a:rPr kumimoji="1" lang="ja-JP" altLang="en-US" sz="3600" b="1" dirty="0"/>
                <a:t>「死んでも</a:t>
              </a:r>
            </a:p>
            <a:p>
              <a:pPr algn="ctr"/>
              <a:r>
                <a:rPr kumimoji="1" lang="ja-JP" altLang="en-US" sz="3600" b="1" dirty="0"/>
                <a:t>いいから口から</a:t>
              </a:r>
            </a:p>
            <a:p>
              <a:pPr algn="ctr"/>
              <a:r>
                <a:rPr kumimoji="1" lang="ja-JP" altLang="en-US" sz="3600" b="1" dirty="0"/>
                <a:t>食べさせてくれ</a:t>
              </a:r>
              <a:r>
                <a:rPr kumimoji="1" lang="en-US" altLang="ja-JP" sz="3600" b="1" dirty="0"/>
                <a:t>!</a:t>
              </a:r>
              <a:r>
                <a:rPr kumimoji="1" lang="ja-JP" altLang="en-US" sz="3600" b="1" dirty="0"/>
                <a:t>」</a:t>
              </a:r>
            </a:p>
          </p:txBody>
        </p:sp>
      </p:grpSp>
      <p:grpSp>
        <p:nvGrpSpPr>
          <p:cNvPr id="11" name="グループ化 10">
            <a:extLst>
              <a:ext uri="{FF2B5EF4-FFF2-40B4-BE49-F238E27FC236}">
                <a16:creationId xmlns:a16="http://schemas.microsoft.com/office/drawing/2014/main" id="{3EE1BCA1-3189-B3D3-5C25-D6962830744A}"/>
              </a:ext>
            </a:extLst>
          </p:cNvPr>
          <p:cNvGrpSpPr/>
          <p:nvPr/>
        </p:nvGrpSpPr>
        <p:grpSpPr>
          <a:xfrm>
            <a:off x="6094631" y="1419818"/>
            <a:ext cx="2687587" cy="1987438"/>
            <a:chOff x="6094631" y="1419818"/>
            <a:chExt cx="2687587" cy="1987438"/>
          </a:xfrm>
        </p:grpSpPr>
        <p:sp>
          <p:nvSpPr>
            <p:cNvPr id="9" name="四角形: 角を丸くする 8">
              <a:extLst>
                <a:ext uri="{FF2B5EF4-FFF2-40B4-BE49-F238E27FC236}">
                  <a16:creationId xmlns:a16="http://schemas.microsoft.com/office/drawing/2014/main" id="{8F0882E3-3DB7-3B6D-9E01-9C98BF0C0F06}"/>
                </a:ext>
              </a:extLst>
            </p:cNvPr>
            <p:cNvSpPr/>
            <p:nvPr/>
          </p:nvSpPr>
          <p:spPr>
            <a:xfrm>
              <a:off x="6094631" y="1419818"/>
              <a:ext cx="2687587" cy="1987438"/>
            </a:xfrm>
            <a:prstGeom prst="roundRect">
              <a:avLst>
                <a:gd name="adj" fmla="val 50000"/>
              </a:avLst>
            </a:prstGeom>
            <a:solidFill>
              <a:schemeClr val="accent6">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FB2423D-9688-3F77-1536-9F4749373C0F}"/>
                </a:ext>
              </a:extLst>
            </p:cNvPr>
            <p:cNvSpPr txBox="1"/>
            <p:nvPr/>
          </p:nvSpPr>
          <p:spPr>
            <a:xfrm>
              <a:off x="6366055" y="1813323"/>
              <a:ext cx="2236510" cy="1323439"/>
            </a:xfrm>
            <a:prstGeom prst="rect">
              <a:avLst/>
            </a:prstGeom>
            <a:noFill/>
          </p:spPr>
          <p:txBody>
            <a:bodyPr wrap="none" rtlCol="0">
              <a:spAutoFit/>
            </a:bodyPr>
            <a:lstStyle/>
            <a:p>
              <a:pPr algn="ctr"/>
              <a:r>
                <a:rPr kumimoji="1" lang="ja-JP" altLang="en-US" sz="4000" b="1" dirty="0"/>
                <a:t>問答</a:t>
              </a:r>
            </a:p>
            <a:p>
              <a:pPr algn="ctr"/>
              <a:r>
                <a:rPr kumimoji="1" lang="ja-JP" altLang="en-US" sz="4000" b="1" dirty="0"/>
                <a:t>繰り返す</a:t>
              </a:r>
            </a:p>
          </p:txBody>
        </p:sp>
      </p:grpSp>
      <p:grpSp>
        <p:nvGrpSpPr>
          <p:cNvPr id="20" name="グループ化 19">
            <a:extLst>
              <a:ext uri="{FF2B5EF4-FFF2-40B4-BE49-F238E27FC236}">
                <a16:creationId xmlns:a16="http://schemas.microsoft.com/office/drawing/2014/main" id="{546F3A0C-CE19-0E5D-2556-04CEA01568D8}"/>
              </a:ext>
            </a:extLst>
          </p:cNvPr>
          <p:cNvGrpSpPr/>
          <p:nvPr/>
        </p:nvGrpSpPr>
        <p:grpSpPr>
          <a:xfrm>
            <a:off x="532219" y="4361727"/>
            <a:ext cx="2687587" cy="1987438"/>
            <a:chOff x="532219" y="4361727"/>
            <a:chExt cx="2687587" cy="1987438"/>
          </a:xfrm>
        </p:grpSpPr>
        <p:sp>
          <p:nvSpPr>
            <p:cNvPr id="49" name="四角形: 角を丸くする 48">
              <a:extLst>
                <a:ext uri="{FF2B5EF4-FFF2-40B4-BE49-F238E27FC236}">
                  <a16:creationId xmlns:a16="http://schemas.microsoft.com/office/drawing/2014/main" id="{604CF0D0-CD03-B5D2-EFBE-C955004F9C2E}"/>
                </a:ext>
              </a:extLst>
            </p:cNvPr>
            <p:cNvSpPr/>
            <p:nvPr/>
          </p:nvSpPr>
          <p:spPr>
            <a:xfrm>
              <a:off x="532219" y="4361727"/>
              <a:ext cx="2687587" cy="1987438"/>
            </a:xfrm>
            <a:prstGeom prst="roundRect">
              <a:avLst>
                <a:gd name="adj" fmla="val 50000"/>
              </a:avLst>
            </a:prstGeom>
            <a:solidFill>
              <a:schemeClr val="accent1">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9E6F815-C51D-2296-C7C0-75D7A37D910A}"/>
                </a:ext>
              </a:extLst>
            </p:cNvPr>
            <p:cNvSpPr txBox="1"/>
            <p:nvPr/>
          </p:nvSpPr>
          <p:spPr>
            <a:xfrm>
              <a:off x="770469" y="4569069"/>
              <a:ext cx="2236510" cy="1323439"/>
            </a:xfrm>
            <a:prstGeom prst="rect">
              <a:avLst/>
            </a:prstGeom>
            <a:noFill/>
          </p:spPr>
          <p:txBody>
            <a:bodyPr wrap="none" rtlCol="0">
              <a:spAutoFit/>
            </a:bodyPr>
            <a:lstStyle/>
            <a:p>
              <a:pPr algn="ctr"/>
              <a:r>
                <a:rPr kumimoji="1" lang="ja-JP" altLang="en-US" sz="4000" b="1" dirty="0"/>
                <a:t>保湿</a:t>
              </a:r>
            </a:p>
            <a:p>
              <a:pPr algn="ctr"/>
              <a:r>
                <a:rPr kumimoji="1" lang="ja-JP" altLang="en-US" sz="4000" b="1" dirty="0"/>
                <a:t>口腔ケア</a:t>
              </a:r>
            </a:p>
          </p:txBody>
        </p:sp>
      </p:grpSp>
      <p:grpSp>
        <p:nvGrpSpPr>
          <p:cNvPr id="23" name="グループ化 22">
            <a:extLst>
              <a:ext uri="{FF2B5EF4-FFF2-40B4-BE49-F238E27FC236}">
                <a16:creationId xmlns:a16="http://schemas.microsoft.com/office/drawing/2014/main" id="{1F47F5BE-692D-C32B-8408-4026527ACCDF}"/>
              </a:ext>
            </a:extLst>
          </p:cNvPr>
          <p:cNvGrpSpPr/>
          <p:nvPr/>
        </p:nvGrpSpPr>
        <p:grpSpPr>
          <a:xfrm>
            <a:off x="3458056" y="3733854"/>
            <a:ext cx="2687587" cy="2645471"/>
            <a:chOff x="3458056" y="3733854"/>
            <a:chExt cx="2687587" cy="2645471"/>
          </a:xfrm>
        </p:grpSpPr>
        <p:grpSp>
          <p:nvGrpSpPr>
            <p:cNvPr id="14" name="グループ化 13">
              <a:extLst>
                <a:ext uri="{FF2B5EF4-FFF2-40B4-BE49-F238E27FC236}">
                  <a16:creationId xmlns:a16="http://schemas.microsoft.com/office/drawing/2014/main" id="{5973D4CF-3DC0-CC48-CEA0-AF7F53955EF3}"/>
                </a:ext>
              </a:extLst>
            </p:cNvPr>
            <p:cNvGrpSpPr/>
            <p:nvPr/>
          </p:nvGrpSpPr>
          <p:grpSpPr>
            <a:xfrm>
              <a:off x="3458056" y="3733854"/>
              <a:ext cx="2687587" cy="1987438"/>
              <a:chOff x="3222236" y="4358713"/>
              <a:chExt cx="2687587" cy="1987438"/>
            </a:xfrm>
          </p:grpSpPr>
          <p:sp>
            <p:nvSpPr>
              <p:cNvPr id="50" name="四角形: 角を丸くする 49">
                <a:extLst>
                  <a:ext uri="{FF2B5EF4-FFF2-40B4-BE49-F238E27FC236}">
                    <a16:creationId xmlns:a16="http://schemas.microsoft.com/office/drawing/2014/main" id="{CD1538A1-7054-A411-92E7-12F60726B4BE}"/>
                  </a:ext>
                </a:extLst>
              </p:cNvPr>
              <p:cNvSpPr/>
              <p:nvPr/>
            </p:nvSpPr>
            <p:spPr>
              <a:xfrm>
                <a:off x="3222236" y="4358713"/>
                <a:ext cx="2687587" cy="1987438"/>
              </a:xfrm>
              <a:prstGeom prst="roundRect">
                <a:avLst>
                  <a:gd name="adj" fmla="val 50000"/>
                </a:avLst>
              </a:prstGeom>
              <a:solidFill>
                <a:schemeClr val="bg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FD6348E-CDE7-9E6E-C396-2907C785C456}"/>
                  </a:ext>
                </a:extLst>
              </p:cNvPr>
              <p:cNvSpPr txBox="1"/>
              <p:nvPr/>
            </p:nvSpPr>
            <p:spPr>
              <a:xfrm>
                <a:off x="3453745" y="4998489"/>
                <a:ext cx="2236510" cy="707886"/>
              </a:xfrm>
              <a:prstGeom prst="rect">
                <a:avLst/>
              </a:prstGeom>
              <a:noFill/>
            </p:spPr>
            <p:txBody>
              <a:bodyPr wrap="none" rtlCol="0">
                <a:spAutoFit/>
              </a:bodyPr>
              <a:lstStyle/>
              <a:p>
                <a:r>
                  <a:rPr kumimoji="1" lang="ja-JP" altLang="en-US" sz="4000" b="1" dirty="0"/>
                  <a:t>痰・ムセ</a:t>
                </a:r>
              </a:p>
            </p:txBody>
          </p:sp>
        </p:grpSp>
        <p:pic>
          <p:nvPicPr>
            <p:cNvPr id="22" name="図 21">
              <a:extLst>
                <a:ext uri="{FF2B5EF4-FFF2-40B4-BE49-F238E27FC236}">
                  <a16:creationId xmlns:a16="http://schemas.microsoft.com/office/drawing/2014/main" id="{CF1124E3-A4BD-D317-C4E0-1A3A22A91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471" y="5063258"/>
              <a:ext cx="1754756" cy="1316067"/>
            </a:xfrm>
            <a:prstGeom prst="rect">
              <a:avLst/>
            </a:prstGeom>
            <a:scene3d>
              <a:camera prst="orthographicFront"/>
              <a:lightRig rig="threePt" dir="t"/>
            </a:scene3d>
            <a:sp3d>
              <a:bevelT/>
            </a:sp3d>
          </p:spPr>
        </p:pic>
      </p:grpSp>
      <p:grpSp>
        <p:nvGrpSpPr>
          <p:cNvPr id="67" name="グループ化 66">
            <a:extLst>
              <a:ext uri="{FF2B5EF4-FFF2-40B4-BE49-F238E27FC236}">
                <a16:creationId xmlns:a16="http://schemas.microsoft.com/office/drawing/2014/main" id="{0243A20A-AF25-95BA-345F-32C3FBB6F3D1}"/>
              </a:ext>
            </a:extLst>
          </p:cNvPr>
          <p:cNvGrpSpPr/>
          <p:nvPr/>
        </p:nvGrpSpPr>
        <p:grpSpPr>
          <a:xfrm>
            <a:off x="3524637" y="3609503"/>
            <a:ext cx="2516392" cy="646331"/>
            <a:chOff x="3524637" y="3094108"/>
            <a:chExt cx="2516392" cy="646331"/>
          </a:xfrm>
        </p:grpSpPr>
        <p:sp>
          <p:nvSpPr>
            <p:cNvPr id="58" name="四角形: 角を丸くする 57">
              <a:extLst>
                <a:ext uri="{FF2B5EF4-FFF2-40B4-BE49-F238E27FC236}">
                  <a16:creationId xmlns:a16="http://schemas.microsoft.com/office/drawing/2014/main" id="{93459E97-E0B3-6704-FB8F-C1C31740A122}"/>
                </a:ext>
              </a:extLst>
            </p:cNvPr>
            <p:cNvSpPr/>
            <p:nvPr/>
          </p:nvSpPr>
          <p:spPr>
            <a:xfrm>
              <a:off x="3524637" y="3134489"/>
              <a:ext cx="2516392" cy="583846"/>
            </a:xfrm>
            <a:prstGeom prst="roundRect">
              <a:avLst>
                <a:gd name="adj" fmla="val 50000"/>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A830A31-86B7-B3BC-474B-9A1C6E46B1A7}"/>
                </a:ext>
              </a:extLst>
            </p:cNvPr>
            <p:cNvSpPr txBox="1"/>
            <p:nvPr/>
          </p:nvSpPr>
          <p:spPr>
            <a:xfrm>
              <a:off x="4116204" y="3094108"/>
              <a:ext cx="1107996" cy="646331"/>
            </a:xfrm>
            <a:prstGeom prst="rect">
              <a:avLst/>
            </a:prstGeom>
            <a:noFill/>
          </p:spPr>
          <p:txBody>
            <a:bodyPr wrap="none" rtlCol="0">
              <a:spAutoFit/>
            </a:bodyPr>
            <a:lstStyle/>
            <a:p>
              <a:r>
                <a:rPr kumimoji="1" lang="ja-JP" altLang="en-US" sz="3600" b="1" dirty="0"/>
                <a:t>本人</a:t>
              </a:r>
            </a:p>
          </p:txBody>
        </p:sp>
      </p:grpSp>
    </p:spTree>
    <p:custDataLst>
      <p:tags r:id="rId1"/>
    </p:custDataLst>
    <p:extLst>
      <p:ext uri="{BB962C8B-B14F-4D97-AF65-F5344CB8AC3E}">
        <p14:creationId xmlns:p14="http://schemas.microsoft.com/office/powerpoint/2010/main" val="3687278059"/>
      </p:ext>
    </p:extLst>
  </p:cSld>
  <p:clrMapOvr>
    <a:masterClrMapping/>
  </p:clrMapOvr>
  <mc:AlternateContent xmlns:mc="http://schemas.openxmlformats.org/markup-compatibility/2006" xmlns:p14="http://schemas.microsoft.com/office/powerpoint/2010/main">
    <mc:Choice Requires="p14">
      <p:transition spd="slow" p14:dur="2000" advTm="30458"/>
    </mc:Choice>
    <mc:Fallback xmlns="">
      <p:transition spd="slow" advTm="30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4509071-EB76-982E-F114-979709E6B223}"/>
              </a:ext>
            </a:extLst>
          </p:cNvPr>
          <p:cNvSpPr/>
          <p:nvPr/>
        </p:nvSpPr>
        <p:spPr>
          <a:xfrm>
            <a:off x="205740" y="142875"/>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C443E2F-D2F6-B9E5-9DEB-703C00106B85}"/>
              </a:ext>
            </a:extLst>
          </p:cNvPr>
          <p:cNvSpPr txBox="1"/>
          <p:nvPr/>
        </p:nvSpPr>
        <p:spPr>
          <a:xfrm>
            <a:off x="331891" y="287020"/>
            <a:ext cx="2855269" cy="584775"/>
          </a:xfrm>
          <a:prstGeom prst="rect">
            <a:avLst/>
          </a:prstGeom>
          <a:noFill/>
        </p:spPr>
        <p:txBody>
          <a:bodyPr wrap="none" rtlCol="0">
            <a:spAutoFit/>
          </a:bodyPr>
          <a:lstStyle/>
          <a:p>
            <a:r>
              <a:rPr kumimoji="1" lang="ja-JP" altLang="en-US" sz="3200" b="1" dirty="0"/>
              <a:t>初診日＋</a:t>
            </a:r>
            <a:r>
              <a:rPr kumimoji="1" lang="en-US" altLang="ja-JP" sz="3200" b="1" dirty="0"/>
              <a:t>2</a:t>
            </a:r>
            <a:r>
              <a:rPr kumimoji="1" lang="ja-JP" altLang="en-US" sz="3200" b="1" dirty="0"/>
              <a:t>週間</a:t>
            </a:r>
          </a:p>
        </p:txBody>
      </p:sp>
      <p:grpSp>
        <p:nvGrpSpPr>
          <p:cNvPr id="48" name="グループ化 47">
            <a:extLst>
              <a:ext uri="{FF2B5EF4-FFF2-40B4-BE49-F238E27FC236}">
                <a16:creationId xmlns:a16="http://schemas.microsoft.com/office/drawing/2014/main" id="{C211A844-1B5C-C631-A781-94922AA469CD}"/>
              </a:ext>
            </a:extLst>
          </p:cNvPr>
          <p:cNvGrpSpPr/>
          <p:nvPr/>
        </p:nvGrpSpPr>
        <p:grpSpPr>
          <a:xfrm>
            <a:off x="6156060" y="4547662"/>
            <a:ext cx="2687587" cy="1987438"/>
            <a:chOff x="9080641" y="1169430"/>
            <a:chExt cx="2687587" cy="1987438"/>
          </a:xfrm>
        </p:grpSpPr>
        <p:sp>
          <p:nvSpPr>
            <p:cNvPr id="47" name="四角形: 角を丸くする 46">
              <a:extLst>
                <a:ext uri="{FF2B5EF4-FFF2-40B4-BE49-F238E27FC236}">
                  <a16:creationId xmlns:a16="http://schemas.microsoft.com/office/drawing/2014/main" id="{18ADECB0-9085-2595-4EBE-C3141C03332C}"/>
                </a:ext>
              </a:extLst>
            </p:cNvPr>
            <p:cNvSpPr/>
            <p:nvPr/>
          </p:nvSpPr>
          <p:spPr>
            <a:xfrm>
              <a:off x="9080641" y="1169430"/>
              <a:ext cx="2687587" cy="1987438"/>
            </a:xfrm>
            <a:prstGeom prst="roundRect">
              <a:avLst>
                <a:gd name="adj" fmla="val 50000"/>
              </a:avLst>
            </a:prstGeom>
            <a:solidFill>
              <a:schemeClr val="accent2">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E4EB625-CDF5-2B03-881F-F0CCC4521BAC}"/>
                </a:ext>
              </a:extLst>
            </p:cNvPr>
            <p:cNvSpPr txBox="1"/>
            <p:nvPr/>
          </p:nvSpPr>
          <p:spPr>
            <a:xfrm>
              <a:off x="9202668" y="1455895"/>
              <a:ext cx="2492990" cy="1261884"/>
            </a:xfrm>
            <a:prstGeom prst="rect">
              <a:avLst/>
            </a:prstGeom>
            <a:noFill/>
          </p:spPr>
          <p:txBody>
            <a:bodyPr wrap="none" rtlCol="0">
              <a:spAutoFit/>
            </a:bodyPr>
            <a:lstStyle/>
            <a:p>
              <a:pPr algn="ctr"/>
              <a:r>
                <a:rPr kumimoji="1" lang="en-US" altLang="ja-JP" sz="4000" b="1" dirty="0"/>
                <a:t>1</a:t>
              </a:r>
              <a:r>
                <a:rPr kumimoji="1" lang="ja-JP" altLang="en-US" sz="4000" b="1" dirty="0"/>
                <a:t>日</a:t>
              </a:r>
              <a:r>
                <a:rPr kumimoji="1" lang="en-US" altLang="ja-JP" sz="4000" b="1" dirty="0"/>
                <a:t>2</a:t>
              </a:r>
              <a:r>
                <a:rPr kumimoji="1" lang="ja-JP" altLang="en-US" sz="2800" b="1" dirty="0"/>
                <a:t>・</a:t>
              </a:r>
              <a:r>
                <a:rPr kumimoji="1" lang="en-US" altLang="ja-JP" sz="4000" b="1" dirty="0"/>
                <a:t>3</a:t>
              </a:r>
              <a:r>
                <a:rPr kumimoji="1" lang="ja-JP" altLang="en-US" sz="4000" b="1" dirty="0"/>
                <a:t>回</a:t>
              </a:r>
            </a:p>
            <a:p>
              <a:pPr algn="ctr"/>
              <a:r>
                <a:rPr kumimoji="1" lang="ja-JP" altLang="en-US" sz="3600" b="1" dirty="0"/>
                <a:t>面会に来る</a:t>
              </a:r>
            </a:p>
          </p:txBody>
        </p:sp>
      </p:grpSp>
      <p:sp>
        <p:nvSpPr>
          <p:cNvPr id="61" name="四角形: 角を丸くする 60">
            <a:extLst>
              <a:ext uri="{FF2B5EF4-FFF2-40B4-BE49-F238E27FC236}">
                <a16:creationId xmlns:a16="http://schemas.microsoft.com/office/drawing/2014/main" id="{B1BDE91D-1746-71C5-D643-DDDBBD745FF2}"/>
              </a:ext>
            </a:extLst>
          </p:cNvPr>
          <p:cNvSpPr/>
          <p:nvPr/>
        </p:nvSpPr>
        <p:spPr>
          <a:xfrm>
            <a:off x="744986" y="892980"/>
            <a:ext cx="2516392" cy="583846"/>
          </a:xfrm>
          <a:prstGeom prst="roundRect">
            <a:avLst>
              <a:gd name="adj" fmla="val 50000"/>
            </a:avLst>
          </a:prstGeom>
          <a:solidFill>
            <a:srgbClr val="FFFF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331C642-A8D0-C169-82CF-184F81BEB209}"/>
              </a:ext>
            </a:extLst>
          </p:cNvPr>
          <p:cNvSpPr txBox="1"/>
          <p:nvPr/>
        </p:nvSpPr>
        <p:spPr>
          <a:xfrm>
            <a:off x="663272" y="894978"/>
            <a:ext cx="2639791" cy="584775"/>
          </a:xfrm>
          <a:prstGeom prst="rect">
            <a:avLst/>
          </a:prstGeom>
          <a:noFill/>
          <a:scene3d>
            <a:camera prst="orthographicFront"/>
            <a:lightRig rig="threePt" dir="t"/>
          </a:scene3d>
          <a:sp3d>
            <a:bevelT/>
          </a:sp3d>
        </p:spPr>
        <p:txBody>
          <a:bodyPr wrap="square" rtlCol="0">
            <a:spAutoFit/>
          </a:bodyPr>
          <a:lstStyle/>
          <a:p>
            <a:pPr algn="ctr"/>
            <a:r>
              <a:rPr kumimoji="1" lang="ja-JP" altLang="en-US" sz="3200" b="1" dirty="0"/>
              <a:t>キーパーソン</a:t>
            </a:r>
            <a:endParaRPr kumimoji="1" lang="en-US" altLang="ja-JP" sz="3200" b="1" dirty="0"/>
          </a:p>
        </p:txBody>
      </p:sp>
      <p:grpSp>
        <p:nvGrpSpPr>
          <p:cNvPr id="65" name="グループ化 64">
            <a:extLst>
              <a:ext uri="{FF2B5EF4-FFF2-40B4-BE49-F238E27FC236}">
                <a16:creationId xmlns:a16="http://schemas.microsoft.com/office/drawing/2014/main" id="{2B190596-3E9D-1ED1-C6C4-CB891E1D0D9A}"/>
              </a:ext>
            </a:extLst>
          </p:cNvPr>
          <p:cNvGrpSpPr/>
          <p:nvPr/>
        </p:nvGrpSpPr>
        <p:grpSpPr>
          <a:xfrm>
            <a:off x="6187521" y="787958"/>
            <a:ext cx="2516392" cy="646331"/>
            <a:chOff x="6187521" y="1078901"/>
            <a:chExt cx="2516392" cy="646331"/>
          </a:xfrm>
        </p:grpSpPr>
        <p:sp>
          <p:nvSpPr>
            <p:cNvPr id="63" name="四角形: 角を丸くする 62">
              <a:extLst>
                <a:ext uri="{FF2B5EF4-FFF2-40B4-BE49-F238E27FC236}">
                  <a16:creationId xmlns:a16="http://schemas.microsoft.com/office/drawing/2014/main" id="{B46C9139-2083-4E67-2EE8-F8127334F8B5}"/>
                </a:ext>
              </a:extLst>
            </p:cNvPr>
            <p:cNvSpPr/>
            <p:nvPr/>
          </p:nvSpPr>
          <p:spPr>
            <a:xfrm>
              <a:off x="6187521" y="1109660"/>
              <a:ext cx="2516392" cy="583846"/>
            </a:xfrm>
            <a:prstGeom prst="roundRect">
              <a:avLst>
                <a:gd name="adj" fmla="val 50000"/>
              </a:avLst>
            </a:prstGeom>
            <a:solidFill>
              <a:schemeClr val="accent6">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6402279" y="1078901"/>
              <a:ext cx="2031325" cy="646331"/>
            </a:xfrm>
            <a:prstGeom prst="rect">
              <a:avLst/>
            </a:prstGeom>
            <a:noFill/>
          </p:spPr>
          <p:txBody>
            <a:bodyPr wrap="none" rtlCol="0">
              <a:spAutoFit/>
            </a:bodyPr>
            <a:lstStyle/>
            <a:p>
              <a:r>
                <a:rPr kumimoji="1" lang="ja-JP" altLang="en-US" sz="3600" b="1" dirty="0"/>
                <a:t>内科医師</a:t>
              </a:r>
            </a:p>
          </p:txBody>
        </p:sp>
      </p:grpSp>
      <p:grpSp>
        <p:nvGrpSpPr>
          <p:cNvPr id="64" name="グループ化 63">
            <a:extLst>
              <a:ext uri="{FF2B5EF4-FFF2-40B4-BE49-F238E27FC236}">
                <a16:creationId xmlns:a16="http://schemas.microsoft.com/office/drawing/2014/main" id="{3EEF16C6-A7C8-2B47-6EE0-C485B12EACA5}"/>
              </a:ext>
            </a:extLst>
          </p:cNvPr>
          <p:cNvGrpSpPr/>
          <p:nvPr/>
        </p:nvGrpSpPr>
        <p:grpSpPr>
          <a:xfrm>
            <a:off x="667084" y="3637998"/>
            <a:ext cx="2516392" cy="646331"/>
            <a:chOff x="-757425" y="3899592"/>
            <a:chExt cx="2516392" cy="646331"/>
          </a:xfrm>
        </p:grpSpPr>
        <p:sp>
          <p:nvSpPr>
            <p:cNvPr id="62" name="四角形: 角を丸くする 61">
              <a:extLst>
                <a:ext uri="{FF2B5EF4-FFF2-40B4-BE49-F238E27FC236}">
                  <a16:creationId xmlns:a16="http://schemas.microsoft.com/office/drawing/2014/main" id="{F8130E39-3133-E4B2-DD55-9BC6E89EF58E}"/>
                </a:ext>
              </a:extLst>
            </p:cNvPr>
            <p:cNvSpPr/>
            <p:nvPr/>
          </p:nvSpPr>
          <p:spPr>
            <a:xfrm>
              <a:off x="-757425" y="3921575"/>
              <a:ext cx="2516392" cy="583846"/>
            </a:xfrm>
            <a:prstGeom prst="roundRect">
              <a:avLst>
                <a:gd name="adj" fmla="val 50000"/>
              </a:avLst>
            </a:prstGeom>
            <a:solidFill>
              <a:schemeClr val="accent1">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9239052-FFAD-FF56-CF12-985D7524D72B}"/>
                </a:ext>
              </a:extLst>
            </p:cNvPr>
            <p:cNvSpPr txBox="1"/>
            <p:nvPr/>
          </p:nvSpPr>
          <p:spPr>
            <a:xfrm>
              <a:off x="-112084" y="3899592"/>
              <a:ext cx="1107996" cy="646331"/>
            </a:xfrm>
            <a:prstGeom prst="rect">
              <a:avLst/>
            </a:prstGeom>
            <a:noFill/>
          </p:spPr>
          <p:txBody>
            <a:bodyPr wrap="none" rtlCol="0">
              <a:spAutoFit/>
            </a:bodyPr>
            <a:lstStyle/>
            <a:p>
              <a:r>
                <a:rPr kumimoji="1" lang="ja-JP" altLang="en-US" sz="3600" b="1" dirty="0"/>
                <a:t>歯科</a:t>
              </a:r>
            </a:p>
          </p:txBody>
        </p:sp>
      </p:grpSp>
      <p:grpSp>
        <p:nvGrpSpPr>
          <p:cNvPr id="66" name="グループ化 65">
            <a:extLst>
              <a:ext uri="{FF2B5EF4-FFF2-40B4-BE49-F238E27FC236}">
                <a16:creationId xmlns:a16="http://schemas.microsoft.com/office/drawing/2014/main" id="{F99CC452-96A7-B9B0-888C-235FD5C763BE}"/>
              </a:ext>
            </a:extLst>
          </p:cNvPr>
          <p:cNvGrpSpPr/>
          <p:nvPr/>
        </p:nvGrpSpPr>
        <p:grpSpPr>
          <a:xfrm>
            <a:off x="6226115" y="3617498"/>
            <a:ext cx="2516392" cy="646331"/>
            <a:chOff x="6325871" y="2802854"/>
            <a:chExt cx="2516392" cy="646331"/>
          </a:xfrm>
        </p:grpSpPr>
        <p:sp>
          <p:nvSpPr>
            <p:cNvPr id="60" name="四角形: 角を丸くする 59">
              <a:extLst>
                <a:ext uri="{FF2B5EF4-FFF2-40B4-BE49-F238E27FC236}">
                  <a16:creationId xmlns:a16="http://schemas.microsoft.com/office/drawing/2014/main" id="{A26B63D6-6CBF-C09E-2DDD-7171CFCC3F1B}"/>
                </a:ext>
              </a:extLst>
            </p:cNvPr>
            <p:cNvSpPr/>
            <p:nvPr/>
          </p:nvSpPr>
          <p:spPr>
            <a:xfrm>
              <a:off x="6325871" y="2804381"/>
              <a:ext cx="2516392" cy="583846"/>
            </a:xfrm>
            <a:prstGeom prst="roundRect">
              <a:avLst>
                <a:gd name="adj" fmla="val 50000"/>
              </a:avLst>
            </a:prstGeom>
            <a:solidFill>
              <a:schemeClr val="accent2">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EAD41F-3797-36B9-3325-52470FF9EF5E}"/>
                </a:ext>
              </a:extLst>
            </p:cNvPr>
            <p:cNvSpPr txBox="1"/>
            <p:nvPr/>
          </p:nvSpPr>
          <p:spPr>
            <a:xfrm>
              <a:off x="6743307" y="2802854"/>
              <a:ext cx="1569660" cy="646331"/>
            </a:xfrm>
            <a:prstGeom prst="rect">
              <a:avLst/>
            </a:prstGeom>
            <a:noFill/>
          </p:spPr>
          <p:txBody>
            <a:bodyPr wrap="none" rtlCol="0">
              <a:spAutoFit/>
            </a:bodyPr>
            <a:lstStyle/>
            <a:p>
              <a:r>
                <a:rPr kumimoji="1" lang="ja-JP" altLang="en-US" sz="3600" b="1" dirty="0"/>
                <a:t>看護師</a:t>
              </a:r>
            </a:p>
          </p:txBody>
        </p:sp>
      </p:grpSp>
      <p:grpSp>
        <p:nvGrpSpPr>
          <p:cNvPr id="11" name="グループ化 10">
            <a:extLst>
              <a:ext uri="{FF2B5EF4-FFF2-40B4-BE49-F238E27FC236}">
                <a16:creationId xmlns:a16="http://schemas.microsoft.com/office/drawing/2014/main" id="{3EE1BCA1-3189-B3D3-5C25-D6962830744A}"/>
              </a:ext>
            </a:extLst>
          </p:cNvPr>
          <p:cNvGrpSpPr/>
          <p:nvPr/>
        </p:nvGrpSpPr>
        <p:grpSpPr>
          <a:xfrm>
            <a:off x="6006983" y="1419818"/>
            <a:ext cx="2954655" cy="1987438"/>
            <a:chOff x="6006983" y="1419818"/>
            <a:chExt cx="2954655" cy="1987438"/>
          </a:xfrm>
        </p:grpSpPr>
        <p:sp>
          <p:nvSpPr>
            <p:cNvPr id="9" name="四角形: 角を丸くする 8">
              <a:extLst>
                <a:ext uri="{FF2B5EF4-FFF2-40B4-BE49-F238E27FC236}">
                  <a16:creationId xmlns:a16="http://schemas.microsoft.com/office/drawing/2014/main" id="{8F0882E3-3DB7-3B6D-9E01-9C98BF0C0F06}"/>
                </a:ext>
              </a:extLst>
            </p:cNvPr>
            <p:cNvSpPr/>
            <p:nvPr/>
          </p:nvSpPr>
          <p:spPr>
            <a:xfrm>
              <a:off x="6094631" y="1419818"/>
              <a:ext cx="2687587" cy="1987438"/>
            </a:xfrm>
            <a:prstGeom prst="roundRect">
              <a:avLst>
                <a:gd name="adj" fmla="val 50000"/>
              </a:avLst>
            </a:prstGeom>
            <a:solidFill>
              <a:schemeClr val="accent6">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FB2423D-9688-3F77-1536-9F4749373C0F}"/>
                </a:ext>
              </a:extLst>
            </p:cNvPr>
            <p:cNvSpPr txBox="1"/>
            <p:nvPr/>
          </p:nvSpPr>
          <p:spPr>
            <a:xfrm>
              <a:off x="6006983" y="1813323"/>
              <a:ext cx="2954655" cy="1200329"/>
            </a:xfrm>
            <a:prstGeom prst="rect">
              <a:avLst/>
            </a:prstGeom>
            <a:noFill/>
          </p:spPr>
          <p:txBody>
            <a:bodyPr wrap="none" rtlCol="0">
              <a:spAutoFit/>
            </a:bodyPr>
            <a:lstStyle/>
            <a:p>
              <a:pPr algn="ctr"/>
              <a:r>
                <a:rPr kumimoji="1" lang="ja-JP" altLang="en-US" sz="3600" b="1" dirty="0"/>
                <a:t>無理</a:t>
              </a:r>
            </a:p>
            <a:p>
              <a:pPr algn="ctr"/>
              <a:r>
                <a:rPr kumimoji="1" lang="ja-JP" altLang="en-US" sz="3600" b="1" dirty="0"/>
                <a:t>なんだよなー</a:t>
              </a:r>
            </a:p>
          </p:txBody>
        </p:sp>
      </p:grpSp>
      <p:grpSp>
        <p:nvGrpSpPr>
          <p:cNvPr id="20" name="グループ化 19">
            <a:extLst>
              <a:ext uri="{FF2B5EF4-FFF2-40B4-BE49-F238E27FC236}">
                <a16:creationId xmlns:a16="http://schemas.microsoft.com/office/drawing/2014/main" id="{546F3A0C-CE19-0E5D-2556-04CEA01568D8}"/>
              </a:ext>
            </a:extLst>
          </p:cNvPr>
          <p:cNvGrpSpPr/>
          <p:nvPr/>
        </p:nvGrpSpPr>
        <p:grpSpPr>
          <a:xfrm>
            <a:off x="425539" y="4361727"/>
            <a:ext cx="2687587" cy="1987438"/>
            <a:chOff x="532219" y="4361727"/>
            <a:chExt cx="2687587" cy="1987438"/>
          </a:xfrm>
        </p:grpSpPr>
        <p:sp>
          <p:nvSpPr>
            <p:cNvPr id="49" name="四角形: 角を丸くする 48">
              <a:extLst>
                <a:ext uri="{FF2B5EF4-FFF2-40B4-BE49-F238E27FC236}">
                  <a16:creationId xmlns:a16="http://schemas.microsoft.com/office/drawing/2014/main" id="{604CF0D0-CD03-B5D2-EFBE-C955004F9C2E}"/>
                </a:ext>
              </a:extLst>
            </p:cNvPr>
            <p:cNvSpPr/>
            <p:nvPr/>
          </p:nvSpPr>
          <p:spPr>
            <a:xfrm>
              <a:off x="532219" y="4361727"/>
              <a:ext cx="2687587" cy="1987438"/>
            </a:xfrm>
            <a:prstGeom prst="roundRect">
              <a:avLst>
                <a:gd name="adj" fmla="val 50000"/>
              </a:avLst>
            </a:prstGeom>
            <a:solidFill>
              <a:schemeClr val="accent1">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9E6F815-C51D-2296-C7C0-75D7A37D910A}"/>
                </a:ext>
              </a:extLst>
            </p:cNvPr>
            <p:cNvSpPr txBox="1"/>
            <p:nvPr/>
          </p:nvSpPr>
          <p:spPr>
            <a:xfrm>
              <a:off x="642229" y="4569069"/>
              <a:ext cx="2492990" cy="1754326"/>
            </a:xfrm>
            <a:prstGeom prst="rect">
              <a:avLst/>
            </a:prstGeom>
            <a:noFill/>
          </p:spPr>
          <p:txBody>
            <a:bodyPr wrap="none" rtlCol="0">
              <a:spAutoFit/>
            </a:bodyPr>
            <a:lstStyle/>
            <a:p>
              <a:pPr algn="ctr"/>
              <a:r>
                <a:rPr kumimoji="1" lang="ja-JP" altLang="en-US" sz="3600" b="1" dirty="0"/>
                <a:t>サクション</a:t>
              </a:r>
            </a:p>
            <a:p>
              <a:pPr algn="ctr"/>
              <a:r>
                <a:rPr kumimoji="1" lang="ja-JP" altLang="en-US" sz="3600" b="1" dirty="0"/>
                <a:t>にて</a:t>
              </a:r>
            </a:p>
            <a:p>
              <a:pPr algn="ctr"/>
              <a:r>
                <a:rPr kumimoji="1" lang="ja-JP" altLang="en-US" sz="3600" b="1" dirty="0"/>
                <a:t>吸引・清拭</a:t>
              </a:r>
              <a:endParaRPr kumimoji="1" lang="ja-JP" altLang="en-US" sz="4000" b="1" dirty="0"/>
            </a:p>
          </p:txBody>
        </p:sp>
      </p:grpSp>
      <p:grpSp>
        <p:nvGrpSpPr>
          <p:cNvPr id="67" name="グループ化 66">
            <a:extLst>
              <a:ext uri="{FF2B5EF4-FFF2-40B4-BE49-F238E27FC236}">
                <a16:creationId xmlns:a16="http://schemas.microsoft.com/office/drawing/2014/main" id="{0243A20A-AF25-95BA-345F-32C3FBB6F3D1}"/>
              </a:ext>
            </a:extLst>
          </p:cNvPr>
          <p:cNvGrpSpPr/>
          <p:nvPr/>
        </p:nvGrpSpPr>
        <p:grpSpPr>
          <a:xfrm>
            <a:off x="3524637" y="3609503"/>
            <a:ext cx="2516392" cy="646331"/>
            <a:chOff x="3524637" y="3094108"/>
            <a:chExt cx="2516392" cy="646331"/>
          </a:xfrm>
        </p:grpSpPr>
        <p:sp>
          <p:nvSpPr>
            <p:cNvPr id="58" name="四角形: 角を丸くする 57">
              <a:extLst>
                <a:ext uri="{FF2B5EF4-FFF2-40B4-BE49-F238E27FC236}">
                  <a16:creationId xmlns:a16="http://schemas.microsoft.com/office/drawing/2014/main" id="{93459E97-E0B3-6704-FB8F-C1C31740A122}"/>
                </a:ext>
              </a:extLst>
            </p:cNvPr>
            <p:cNvSpPr/>
            <p:nvPr/>
          </p:nvSpPr>
          <p:spPr>
            <a:xfrm>
              <a:off x="3524637" y="3134489"/>
              <a:ext cx="2516392" cy="583846"/>
            </a:xfrm>
            <a:prstGeom prst="roundRect">
              <a:avLst>
                <a:gd name="adj" fmla="val 50000"/>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A830A31-86B7-B3BC-474B-9A1C6E46B1A7}"/>
                </a:ext>
              </a:extLst>
            </p:cNvPr>
            <p:cNvSpPr txBox="1"/>
            <p:nvPr/>
          </p:nvSpPr>
          <p:spPr>
            <a:xfrm>
              <a:off x="4116204" y="3094108"/>
              <a:ext cx="1107996" cy="646331"/>
            </a:xfrm>
            <a:prstGeom prst="rect">
              <a:avLst/>
            </a:prstGeom>
            <a:noFill/>
          </p:spPr>
          <p:txBody>
            <a:bodyPr wrap="none" rtlCol="0">
              <a:spAutoFit/>
            </a:bodyPr>
            <a:lstStyle/>
            <a:p>
              <a:r>
                <a:rPr kumimoji="1" lang="ja-JP" altLang="en-US" sz="3600" b="1" dirty="0"/>
                <a:t>本人</a:t>
              </a:r>
            </a:p>
          </p:txBody>
        </p:sp>
      </p:grpSp>
      <p:grpSp>
        <p:nvGrpSpPr>
          <p:cNvPr id="24" name="グループ化 23">
            <a:extLst>
              <a:ext uri="{FF2B5EF4-FFF2-40B4-BE49-F238E27FC236}">
                <a16:creationId xmlns:a16="http://schemas.microsoft.com/office/drawing/2014/main" id="{EFE52723-BCC0-EE48-0D8B-A418D5C086AD}"/>
              </a:ext>
            </a:extLst>
          </p:cNvPr>
          <p:cNvGrpSpPr/>
          <p:nvPr/>
        </p:nvGrpSpPr>
        <p:grpSpPr>
          <a:xfrm>
            <a:off x="-609600" y="1498012"/>
            <a:ext cx="6050280" cy="2062103"/>
            <a:chOff x="-609600" y="1498012"/>
            <a:chExt cx="6050280" cy="2062103"/>
          </a:xfrm>
        </p:grpSpPr>
        <p:grpSp>
          <p:nvGrpSpPr>
            <p:cNvPr id="6" name="グループ化 5">
              <a:extLst>
                <a:ext uri="{FF2B5EF4-FFF2-40B4-BE49-F238E27FC236}">
                  <a16:creationId xmlns:a16="http://schemas.microsoft.com/office/drawing/2014/main" id="{E898D8C3-8F7B-69B4-B51A-1307BBE87832}"/>
                </a:ext>
              </a:extLst>
            </p:cNvPr>
            <p:cNvGrpSpPr/>
            <p:nvPr/>
          </p:nvGrpSpPr>
          <p:grpSpPr>
            <a:xfrm>
              <a:off x="659389" y="1548110"/>
              <a:ext cx="2642655" cy="1900203"/>
              <a:chOff x="659389" y="1548110"/>
              <a:chExt cx="2687587" cy="1987438"/>
            </a:xfrm>
          </p:grpSpPr>
          <p:sp>
            <p:nvSpPr>
              <p:cNvPr id="41" name="四角形: 角を丸くする 40">
                <a:extLst>
                  <a:ext uri="{FF2B5EF4-FFF2-40B4-BE49-F238E27FC236}">
                    <a16:creationId xmlns:a16="http://schemas.microsoft.com/office/drawing/2014/main" id="{016292FF-318B-2FA3-FDC1-98394229C445}"/>
                  </a:ext>
                </a:extLst>
              </p:cNvPr>
              <p:cNvSpPr/>
              <p:nvPr/>
            </p:nvSpPr>
            <p:spPr>
              <a:xfrm>
                <a:off x="659389" y="1548110"/>
                <a:ext cx="2687587" cy="1987438"/>
              </a:xfrm>
              <a:prstGeom prst="roundRect">
                <a:avLst>
                  <a:gd name="adj" fmla="val 50000"/>
                </a:avLst>
              </a:prstGeom>
              <a:solidFill>
                <a:srgbClr val="FFFF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6FC68B1-AC40-AEE1-7AED-3A006257AE01}"/>
                  </a:ext>
                </a:extLst>
              </p:cNvPr>
              <p:cNvSpPr txBox="1"/>
              <p:nvPr/>
            </p:nvSpPr>
            <p:spPr>
              <a:xfrm>
                <a:off x="2042710" y="1602661"/>
                <a:ext cx="184730" cy="646331"/>
              </a:xfrm>
              <a:prstGeom prst="rect">
                <a:avLst/>
              </a:prstGeom>
              <a:noFill/>
            </p:spPr>
            <p:txBody>
              <a:bodyPr wrap="none" rtlCol="0">
                <a:spAutoFit/>
              </a:bodyPr>
              <a:lstStyle/>
              <a:p>
                <a:pPr algn="ctr"/>
                <a:endParaRPr kumimoji="1" lang="ja-JP" altLang="en-US" sz="3600" b="1" dirty="0"/>
              </a:p>
            </p:txBody>
          </p:sp>
        </p:grpSp>
        <p:sp>
          <p:nvSpPr>
            <p:cNvPr id="12" name="テキスト ボックス 11">
              <a:extLst>
                <a:ext uri="{FF2B5EF4-FFF2-40B4-BE49-F238E27FC236}">
                  <a16:creationId xmlns:a16="http://schemas.microsoft.com/office/drawing/2014/main" id="{C50DEA66-8697-64FD-81FA-9DDCAB9E02DF}"/>
                </a:ext>
              </a:extLst>
            </p:cNvPr>
            <p:cNvSpPr txBox="1"/>
            <p:nvPr/>
          </p:nvSpPr>
          <p:spPr>
            <a:xfrm>
              <a:off x="-609600" y="1498012"/>
              <a:ext cx="6050280" cy="2062103"/>
            </a:xfrm>
            <a:prstGeom prst="rect">
              <a:avLst/>
            </a:prstGeom>
            <a:noFill/>
          </p:spPr>
          <p:txBody>
            <a:bodyPr wrap="square">
              <a:spAutoFit/>
            </a:bodyPr>
            <a:lstStyle/>
            <a:p>
              <a:pPr algn="ctr"/>
              <a:r>
                <a:rPr kumimoji="1" lang="ja-JP" altLang="en-US" sz="3200" b="1" dirty="0"/>
                <a:t>「</a:t>
              </a:r>
              <a:r>
                <a:rPr kumimoji="1" lang="en-US" altLang="ja-JP" sz="3200" b="1" dirty="0"/>
                <a:t>1</a:t>
              </a:r>
              <a:r>
                <a:rPr kumimoji="1" lang="ja-JP" altLang="en-US" sz="3200" b="1" dirty="0"/>
                <a:t>ヶ月も口から</a:t>
              </a:r>
            </a:p>
            <a:p>
              <a:pPr algn="ctr"/>
              <a:r>
                <a:rPr kumimoji="1" lang="ja-JP" altLang="en-US" sz="3200" b="1" dirty="0"/>
                <a:t>食べさせなければ</a:t>
              </a:r>
            </a:p>
            <a:p>
              <a:pPr algn="ctr"/>
              <a:r>
                <a:rPr kumimoji="1" lang="ja-JP" altLang="en-US" sz="3200" b="1" dirty="0"/>
                <a:t>食べられなくなるのは</a:t>
              </a:r>
            </a:p>
            <a:p>
              <a:pPr algn="ctr"/>
              <a:r>
                <a:rPr kumimoji="1" lang="ja-JP" altLang="en-US" sz="3200" b="1" dirty="0"/>
                <a:t>当たり前だ</a:t>
              </a:r>
              <a:r>
                <a:rPr kumimoji="1" lang="en-US" altLang="ja-JP" sz="3200" b="1" dirty="0"/>
                <a:t>!</a:t>
              </a:r>
              <a:r>
                <a:rPr kumimoji="1" lang="ja-JP" altLang="en-US" sz="3200" b="1" dirty="0"/>
                <a:t>」</a:t>
              </a:r>
            </a:p>
          </p:txBody>
        </p:sp>
      </p:grpSp>
      <p:grpSp>
        <p:nvGrpSpPr>
          <p:cNvPr id="32" name="グループ化 31">
            <a:extLst>
              <a:ext uri="{FF2B5EF4-FFF2-40B4-BE49-F238E27FC236}">
                <a16:creationId xmlns:a16="http://schemas.microsoft.com/office/drawing/2014/main" id="{BA2DFDCB-EFB9-5885-FE5A-D11D24827DE2}"/>
              </a:ext>
            </a:extLst>
          </p:cNvPr>
          <p:cNvGrpSpPr/>
          <p:nvPr/>
        </p:nvGrpSpPr>
        <p:grpSpPr>
          <a:xfrm>
            <a:off x="3191263" y="4111374"/>
            <a:ext cx="3220803" cy="1987438"/>
            <a:chOff x="3441919" y="-2412712"/>
            <a:chExt cx="3220803" cy="1987438"/>
          </a:xfrm>
        </p:grpSpPr>
        <p:sp>
          <p:nvSpPr>
            <p:cNvPr id="50" name="四角形: 角を丸くする 49">
              <a:extLst>
                <a:ext uri="{FF2B5EF4-FFF2-40B4-BE49-F238E27FC236}">
                  <a16:creationId xmlns:a16="http://schemas.microsoft.com/office/drawing/2014/main" id="{CD1538A1-7054-A411-92E7-12F60726B4BE}"/>
                </a:ext>
              </a:extLst>
            </p:cNvPr>
            <p:cNvSpPr/>
            <p:nvPr/>
          </p:nvSpPr>
          <p:spPr>
            <a:xfrm>
              <a:off x="3714692" y="-2412712"/>
              <a:ext cx="2687587" cy="1987438"/>
            </a:xfrm>
            <a:prstGeom prst="roundRect">
              <a:avLst>
                <a:gd name="adj" fmla="val 50000"/>
              </a:avLst>
            </a:prstGeom>
            <a:solidFill>
              <a:schemeClr val="bg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2FD6CA36-B4A1-C8AC-EDB4-60D30FAE3376}"/>
                </a:ext>
              </a:extLst>
            </p:cNvPr>
            <p:cNvSpPr txBox="1"/>
            <p:nvPr/>
          </p:nvSpPr>
          <p:spPr>
            <a:xfrm>
              <a:off x="3441919" y="-2070271"/>
              <a:ext cx="2954655" cy="646331"/>
            </a:xfrm>
            <a:prstGeom prst="rect">
              <a:avLst/>
            </a:prstGeom>
            <a:noFill/>
          </p:spPr>
          <p:txBody>
            <a:bodyPr wrap="none" rtlCol="0">
              <a:spAutoFit/>
            </a:bodyPr>
            <a:lstStyle/>
            <a:p>
              <a:r>
                <a:rPr kumimoji="1" lang="ja-JP" altLang="en-US" sz="3600" b="1" dirty="0"/>
                <a:t>ブラキシズム</a:t>
              </a:r>
            </a:p>
          </p:txBody>
        </p:sp>
        <p:grpSp>
          <p:nvGrpSpPr>
            <p:cNvPr id="27" name="グループ化 26">
              <a:extLst>
                <a:ext uri="{FF2B5EF4-FFF2-40B4-BE49-F238E27FC236}">
                  <a16:creationId xmlns:a16="http://schemas.microsoft.com/office/drawing/2014/main" id="{FDC1B111-EB0D-9F73-C5A3-B59548823446}"/>
                </a:ext>
              </a:extLst>
            </p:cNvPr>
            <p:cNvGrpSpPr/>
            <p:nvPr/>
          </p:nvGrpSpPr>
          <p:grpSpPr>
            <a:xfrm>
              <a:off x="3458056" y="-1455059"/>
              <a:ext cx="2348720" cy="707886"/>
              <a:chOff x="7189175" y="860746"/>
              <a:chExt cx="2348720" cy="707886"/>
            </a:xfrm>
          </p:grpSpPr>
          <p:cxnSp>
            <p:nvCxnSpPr>
              <p:cNvPr id="28" name="直線コネクタ 27">
                <a:extLst>
                  <a:ext uri="{FF2B5EF4-FFF2-40B4-BE49-F238E27FC236}">
                    <a16:creationId xmlns:a16="http://schemas.microsoft.com/office/drawing/2014/main" id="{D8948F69-90AF-5E1A-A32A-531D9EE27A0F}"/>
                  </a:ext>
                </a:extLst>
              </p:cNvPr>
              <p:cNvCxnSpPr>
                <a:cxnSpLocks/>
              </p:cNvCxnSpPr>
              <p:nvPr/>
            </p:nvCxnSpPr>
            <p:spPr>
              <a:xfrm>
                <a:off x="7269719" y="1514452"/>
                <a:ext cx="18376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684B03AB-1F7A-2384-2473-C88798624807}"/>
                  </a:ext>
                </a:extLst>
              </p:cNvPr>
              <p:cNvSpPr txBox="1"/>
              <p:nvPr/>
            </p:nvSpPr>
            <p:spPr>
              <a:xfrm>
                <a:off x="7189175" y="860746"/>
                <a:ext cx="2348720" cy="707886"/>
              </a:xfrm>
              <a:prstGeom prst="rect">
                <a:avLst/>
              </a:prstGeom>
              <a:noFill/>
            </p:spPr>
            <p:txBody>
              <a:bodyPr wrap="none" rtlCol="0">
                <a:spAutoFit/>
              </a:bodyPr>
              <a:lstStyle/>
              <a:p>
                <a:r>
                  <a:rPr kumimoji="1" lang="en-US" altLang="ja-JP" sz="4000" b="1" dirty="0"/>
                  <a:t> 3 2       2</a:t>
                </a:r>
                <a:r>
                  <a:rPr kumimoji="1" lang="ja-JP" altLang="en-US" sz="4000" b="1" dirty="0"/>
                  <a:t>   </a:t>
                </a:r>
              </a:p>
            </p:txBody>
          </p:sp>
          <p:cxnSp>
            <p:nvCxnSpPr>
              <p:cNvPr id="30" name="直線コネクタ 29">
                <a:extLst>
                  <a:ext uri="{FF2B5EF4-FFF2-40B4-BE49-F238E27FC236}">
                    <a16:creationId xmlns:a16="http://schemas.microsoft.com/office/drawing/2014/main" id="{1BC387E3-2052-6C7D-827C-B8B8A950EC87}"/>
                  </a:ext>
                </a:extLst>
              </p:cNvPr>
              <p:cNvCxnSpPr>
                <a:cxnSpLocks/>
              </p:cNvCxnSpPr>
              <p:nvPr/>
            </p:nvCxnSpPr>
            <p:spPr>
              <a:xfrm flipV="1">
                <a:off x="8416418" y="1003948"/>
                <a:ext cx="0" cy="5105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E48E98F4-3414-9803-D959-9D288F23BB27}"/>
                </a:ext>
              </a:extLst>
            </p:cNvPr>
            <p:cNvSpPr txBox="1"/>
            <p:nvPr/>
          </p:nvSpPr>
          <p:spPr>
            <a:xfrm>
              <a:off x="5554726" y="-1398829"/>
              <a:ext cx="1107996" cy="646331"/>
            </a:xfrm>
            <a:prstGeom prst="rect">
              <a:avLst/>
            </a:prstGeom>
            <a:noFill/>
          </p:spPr>
          <p:txBody>
            <a:bodyPr wrap="none" rtlCol="0">
              <a:spAutoFit/>
            </a:bodyPr>
            <a:lstStyle/>
            <a:p>
              <a:r>
                <a:rPr kumimoji="1" lang="ja-JP" altLang="en-US" sz="3600" b="1" dirty="0"/>
                <a:t>動揺</a:t>
              </a:r>
            </a:p>
          </p:txBody>
        </p:sp>
      </p:grpSp>
    </p:spTree>
    <p:custDataLst>
      <p:tags r:id="rId1"/>
    </p:custDataLst>
    <p:extLst>
      <p:ext uri="{BB962C8B-B14F-4D97-AF65-F5344CB8AC3E}">
        <p14:creationId xmlns:p14="http://schemas.microsoft.com/office/powerpoint/2010/main" val="838336225"/>
      </p:ext>
    </p:extLst>
  </p:cSld>
  <p:clrMapOvr>
    <a:masterClrMapping/>
  </p:clrMapOvr>
  <mc:AlternateContent xmlns:mc="http://schemas.openxmlformats.org/markup-compatibility/2006" xmlns:p14="http://schemas.microsoft.com/office/powerpoint/2010/main">
    <mc:Choice Requires="p14">
      <p:transition spd="slow" p14:dur="2000" advTm="27369"/>
    </mc:Choice>
    <mc:Fallback xmlns="">
      <p:transition spd="slow" advTm="273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84509071-EB76-982E-F114-979709E6B223}"/>
              </a:ext>
            </a:extLst>
          </p:cNvPr>
          <p:cNvSpPr/>
          <p:nvPr/>
        </p:nvSpPr>
        <p:spPr>
          <a:xfrm>
            <a:off x="205740" y="142875"/>
            <a:ext cx="8732520" cy="6572250"/>
          </a:xfrm>
          <a:prstGeom prst="roundRect">
            <a:avLst>
              <a:gd name="adj" fmla="val 3386"/>
            </a:avLst>
          </a:prstGeom>
          <a:solidFill>
            <a:schemeClr val="accent4">
              <a:lumMod val="20000"/>
              <a:lumOff val="8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C443E2F-D2F6-B9E5-9DEB-703C00106B85}"/>
              </a:ext>
            </a:extLst>
          </p:cNvPr>
          <p:cNvSpPr txBox="1"/>
          <p:nvPr/>
        </p:nvSpPr>
        <p:spPr>
          <a:xfrm>
            <a:off x="331891" y="287020"/>
            <a:ext cx="2855269" cy="584775"/>
          </a:xfrm>
          <a:prstGeom prst="rect">
            <a:avLst/>
          </a:prstGeom>
          <a:noFill/>
        </p:spPr>
        <p:txBody>
          <a:bodyPr wrap="none" rtlCol="0">
            <a:spAutoFit/>
          </a:bodyPr>
          <a:lstStyle/>
          <a:p>
            <a:r>
              <a:rPr kumimoji="1" lang="ja-JP" altLang="en-US" sz="3200" b="1" dirty="0"/>
              <a:t>初診日＋</a:t>
            </a:r>
            <a:r>
              <a:rPr kumimoji="1" lang="en-US" altLang="ja-JP" sz="3200" b="1" dirty="0"/>
              <a:t>3</a:t>
            </a:r>
            <a:r>
              <a:rPr kumimoji="1" lang="ja-JP" altLang="en-US" sz="3200" b="1" dirty="0"/>
              <a:t>週間</a:t>
            </a:r>
          </a:p>
        </p:txBody>
      </p:sp>
      <p:sp>
        <p:nvSpPr>
          <p:cNvPr id="61" name="四角形: 角を丸くする 60">
            <a:extLst>
              <a:ext uri="{FF2B5EF4-FFF2-40B4-BE49-F238E27FC236}">
                <a16:creationId xmlns:a16="http://schemas.microsoft.com/office/drawing/2014/main" id="{B1BDE91D-1746-71C5-D643-DDDBBD745FF2}"/>
              </a:ext>
            </a:extLst>
          </p:cNvPr>
          <p:cNvSpPr/>
          <p:nvPr/>
        </p:nvSpPr>
        <p:spPr>
          <a:xfrm>
            <a:off x="744986" y="892980"/>
            <a:ext cx="2516392" cy="583846"/>
          </a:xfrm>
          <a:prstGeom prst="roundRect">
            <a:avLst>
              <a:gd name="adj" fmla="val 50000"/>
            </a:avLst>
          </a:prstGeom>
          <a:solidFill>
            <a:srgbClr val="FFFF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331C642-A8D0-C169-82CF-184F81BEB209}"/>
              </a:ext>
            </a:extLst>
          </p:cNvPr>
          <p:cNvSpPr txBox="1"/>
          <p:nvPr/>
        </p:nvSpPr>
        <p:spPr>
          <a:xfrm>
            <a:off x="663272" y="894978"/>
            <a:ext cx="2639791" cy="584775"/>
          </a:xfrm>
          <a:prstGeom prst="rect">
            <a:avLst/>
          </a:prstGeom>
          <a:noFill/>
          <a:scene3d>
            <a:camera prst="orthographicFront"/>
            <a:lightRig rig="threePt" dir="t"/>
          </a:scene3d>
          <a:sp3d>
            <a:bevelT/>
          </a:sp3d>
        </p:spPr>
        <p:txBody>
          <a:bodyPr wrap="square" rtlCol="0">
            <a:spAutoFit/>
          </a:bodyPr>
          <a:lstStyle/>
          <a:p>
            <a:pPr algn="ctr"/>
            <a:r>
              <a:rPr kumimoji="1" lang="ja-JP" altLang="en-US" sz="3200" b="1" dirty="0"/>
              <a:t>キーパーソン</a:t>
            </a:r>
            <a:endParaRPr kumimoji="1" lang="en-US" altLang="ja-JP" sz="3200" b="1" dirty="0"/>
          </a:p>
        </p:txBody>
      </p:sp>
      <p:grpSp>
        <p:nvGrpSpPr>
          <p:cNvPr id="65" name="グループ化 64">
            <a:extLst>
              <a:ext uri="{FF2B5EF4-FFF2-40B4-BE49-F238E27FC236}">
                <a16:creationId xmlns:a16="http://schemas.microsoft.com/office/drawing/2014/main" id="{2B190596-3E9D-1ED1-C6C4-CB891E1D0D9A}"/>
              </a:ext>
            </a:extLst>
          </p:cNvPr>
          <p:cNvGrpSpPr/>
          <p:nvPr/>
        </p:nvGrpSpPr>
        <p:grpSpPr>
          <a:xfrm>
            <a:off x="6187521" y="787958"/>
            <a:ext cx="2516392" cy="646331"/>
            <a:chOff x="6187521" y="1078901"/>
            <a:chExt cx="2516392" cy="646331"/>
          </a:xfrm>
        </p:grpSpPr>
        <p:sp>
          <p:nvSpPr>
            <p:cNvPr id="63" name="四角形: 角を丸くする 62">
              <a:extLst>
                <a:ext uri="{FF2B5EF4-FFF2-40B4-BE49-F238E27FC236}">
                  <a16:creationId xmlns:a16="http://schemas.microsoft.com/office/drawing/2014/main" id="{B46C9139-2083-4E67-2EE8-F8127334F8B5}"/>
                </a:ext>
              </a:extLst>
            </p:cNvPr>
            <p:cNvSpPr/>
            <p:nvPr/>
          </p:nvSpPr>
          <p:spPr>
            <a:xfrm>
              <a:off x="6187521" y="1109660"/>
              <a:ext cx="2516392" cy="583846"/>
            </a:xfrm>
            <a:prstGeom prst="roundRect">
              <a:avLst>
                <a:gd name="adj" fmla="val 50000"/>
              </a:avLst>
            </a:prstGeom>
            <a:solidFill>
              <a:schemeClr val="accent6">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4887B3A-7883-DC00-2742-B48CBB8C433F}"/>
                </a:ext>
              </a:extLst>
            </p:cNvPr>
            <p:cNvSpPr txBox="1"/>
            <p:nvPr/>
          </p:nvSpPr>
          <p:spPr>
            <a:xfrm>
              <a:off x="6402279" y="1078901"/>
              <a:ext cx="2031325" cy="646331"/>
            </a:xfrm>
            <a:prstGeom prst="rect">
              <a:avLst/>
            </a:prstGeom>
            <a:noFill/>
          </p:spPr>
          <p:txBody>
            <a:bodyPr wrap="none" rtlCol="0">
              <a:spAutoFit/>
            </a:bodyPr>
            <a:lstStyle/>
            <a:p>
              <a:r>
                <a:rPr kumimoji="1" lang="ja-JP" altLang="en-US" sz="3600" b="1" dirty="0"/>
                <a:t>内科医師</a:t>
              </a:r>
            </a:p>
          </p:txBody>
        </p:sp>
      </p:grpSp>
      <p:grpSp>
        <p:nvGrpSpPr>
          <p:cNvPr id="64" name="グループ化 63">
            <a:extLst>
              <a:ext uri="{FF2B5EF4-FFF2-40B4-BE49-F238E27FC236}">
                <a16:creationId xmlns:a16="http://schemas.microsoft.com/office/drawing/2014/main" id="{3EEF16C6-A7C8-2B47-6EE0-C485B12EACA5}"/>
              </a:ext>
            </a:extLst>
          </p:cNvPr>
          <p:cNvGrpSpPr/>
          <p:nvPr/>
        </p:nvGrpSpPr>
        <p:grpSpPr>
          <a:xfrm>
            <a:off x="667084" y="3637998"/>
            <a:ext cx="2516392" cy="646331"/>
            <a:chOff x="-757425" y="3899592"/>
            <a:chExt cx="2516392" cy="646331"/>
          </a:xfrm>
        </p:grpSpPr>
        <p:sp>
          <p:nvSpPr>
            <p:cNvPr id="62" name="四角形: 角を丸くする 61">
              <a:extLst>
                <a:ext uri="{FF2B5EF4-FFF2-40B4-BE49-F238E27FC236}">
                  <a16:creationId xmlns:a16="http://schemas.microsoft.com/office/drawing/2014/main" id="{F8130E39-3133-E4B2-DD55-9BC6E89EF58E}"/>
                </a:ext>
              </a:extLst>
            </p:cNvPr>
            <p:cNvSpPr/>
            <p:nvPr/>
          </p:nvSpPr>
          <p:spPr>
            <a:xfrm>
              <a:off x="-757425" y="3921575"/>
              <a:ext cx="2516392" cy="583846"/>
            </a:xfrm>
            <a:prstGeom prst="roundRect">
              <a:avLst>
                <a:gd name="adj" fmla="val 50000"/>
              </a:avLst>
            </a:prstGeom>
            <a:solidFill>
              <a:schemeClr val="accent1">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9239052-FFAD-FF56-CF12-985D7524D72B}"/>
                </a:ext>
              </a:extLst>
            </p:cNvPr>
            <p:cNvSpPr txBox="1"/>
            <p:nvPr/>
          </p:nvSpPr>
          <p:spPr>
            <a:xfrm>
              <a:off x="-112084" y="3899592"/>
              <a:ext cx="1107996" cy="646331"/>
            </a:xfrm>
            <a:prstGeom prst="rect">
              <a:avLst/>
            </a:prstGeom>
            <a:noFill/>
          </p:spPr>
          <p:txBody>
            <a:bodyPr wrap="none" rtlCol="0">
              <a:spAutoFit/>
            </a:bodyPr>
            <a:lstStyle/>
            <a:p>
              <a:r>
                <a:rPr kumimoji="1" lang="ja-JP" altLang="en-US" sz="3600" b="1" dirty="0"/>
                <a:t>歯科</a:t>
              </a:r>
            </a:p>
          </p:txBody>
        </p:sp>
      </p:grpSp>
      <p:grpSp>
        <p:nvGrpSpPr>
          <p:cNvPr id="66" name="グループ化 65">
            <a:extLst>
              <a:ext uri="{FF2B5EF4-FFF2-40B4-BE49-F238E27FC236}">
                <a16:creationId xmlns:a16="http://schemas.microsoft.com/office/drawing/2014/main" id="{F99CC452-96A7-B9B0-888C-235FD5C763BE}"/>
              </a:ext>
            </a:extLst>
          </p:cNvPr>
          <p:cNvGrpSpPr/>
          <p:nvPr/>
        </p:nvGrpSpPr>
        <p:grpSpPr>
          <a:xfrm>
            <a:off x="6226115" y="3617498"/>
            <a:ext cx="2516392" cy="646331"/>
            <a:chOff x="6325871" y="2802854"/>
            <a:chExt cx="2516392" cy="646331"/>
          </a:xfrm>
        </p:grpSpPr>
        <p:sp>
          <p:nvSpPr>
            <p:cNvPr id="60" name="四角形: 角を丸くする 59">
              <a:extLst>
                <a:ext uri="{FF2B5EF4-FFF2-40B4-BE49-F238E27FC236}">
                  <a16:creationId xmlns:a16="http://schemas.microsoft.com/office/drawing/2014/main" id="{A26B63D6-6CBF-C09E-2DDD-7171CFCC3F1B}"/>
                </a:ext>
              </a:extLst>
            </p:cNvPr>
            <p:cNvSpPr/>
            <p:nvPr/>
          </p:nvSpPr>
          <p:spPr>
            <a:xfrm>
              <a:off x="6325871" y="2804381"/>
              <a:ext cx="2516392" cy="583846"/>
            </a:xfrm>
            <a:prstGeom prst="roundRect">
              <a:avLst>
                <a:gd name="adj" fmla="val 50000"/>
              </a:avLst>
            </a:prstGeom>
            <a:solidFill>
              <a:schemeClr val="accent2">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EAD41F-3797-36B9-3325-52470FF9EF5E}"/>
                </a:ext>
              </a:extLst>
            </p:cNvPr>
            <p:cNvSpPr txBox="1"/>
            <p:nvPr/>
          </p:nvSpPr>
          <p:spPr>
            <a:xfrm>
              <a:off x="6743307" y="2802854"/>
              <a:ext cx="1569660" cy="646331"/>
            </a:xfrm>
            <a:prstGeom prst="rect">
              <a:avLst/>
            </a:prstGeom>
            <a:noFill/>
          </p:spPr>
          <p:txBody>
            <a:bodyPr wrap="none" rtlCol="0">
              <a:spAutoFit/>
            </a:bodyPr>
            <a:lstStyle/>
            <a:p>
              <a:r>
                <a:rPr kumimoji="1" lang="ja-JP" altLang="en-US" sz="3600" b="1" dirty="0"/>
                <a:t>看護師</a:t>
              </a:r>
            </a:p>
          </p:txBody>
        </p:sp>
      </p:grpSp>
      <p:grpSp>
        <p:nvGrpSpPr>
          <p:cNvPr id="11" name="グループ化 10">
            <a:extLst>
              <a:ext uri="{FF2B5EF4-FFF2-40B4-BE49-F238E27FC236}">
                <a16:creationId xmlns:a16="http://schemas.microsoft.com/office/drawing/2014/main" id="{3EE1BCA1-3189-B3D3-5C25-D6962830744A}"/>
              </a:ext>
            </a:extLst>
          </p:cNvPr>
          <p:cNvGrpSpPr/>
          <p:nvPr/>
        </p:nvGrpSpPr>
        <p:grpSpPr>
          <a:xfrm>
            <a:off x="6094631" y="1419818"/>
            <a:ext cx="2687587" cy="1987438"/>
            <a:chOff x="6094631" y="1419818"/>
            <a:chExt cx="2687587" cy="1987438"/>
          </a:xfrm>
        </p:grpSpPr>
        <p:sp>
          <p:nvSpPr>
            <p:cNvPr id="9" name="四角形: 角を丸くする 8">
              <a:extLst>
                <a:ext uri="{FF2B5EF4-FFF2-40B4-BE49-F238E27FC236}">
                  <a16:creationId xmlns:a16="http://schemas.microsoft.com/office/drawing/2014/main" id="{8F0882E3-3DB7-3B6D-9E01-9C98BF0C0F06}"/>
                </a:ext>
              </a:extLst>
            </p:cNvPr>
            <p:cNvSpPr/>
            <p:nvPr/>
          </p:nvSpPr>
          <p:spPr>
            <a:xfrm>
              <a:off x="6094631" y="1419818"/>
              <a:ext cx="2687587" cy="1987438"/>
            </a:xfrm>
            <a:prstGeom prst="roundRect">
              <a:avLst>
                <a:gd name="adj" fmla="val 50000"/>
              </a:avLst>
            </a:prstGeom>
            <a:solidFill>
              <a:schemeClr val="accent6">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FB2423D-9688-3F77-1536-9F4749373C0F}"/>
                </a:ext>
              </a:extLst>
            </p:cNvPr>
            <p:cNvSpPr txBox="1"/>
            <p:nvPr/>
          </p:nvSpPr>
          <p:spPr>
            <a:xfrm>
              <a:off x="6237815" y="1813323"/>
              <a:ext cx="2492990" cy="1200329"/>
            </a:xfrm>
            <a:prstGeom prst="rect">
              <a:avLst/>
            </a:prstGeom>
            <a:noFill/>
          </p:spPr>
          <p:txBody>
            <a:bodyPr wrap="none" rtlCol="0">
              <a:spAutoFit/>
            </a:bodyPr>
            <a:lstStyle/>
            <a:p>
              <a:pPr algn="ctr"/>
              <a:r>
                <a:rPr kumimoji="1" lang="ja-JP" altLang="en-US" sz="3600" b="1" dirty="0"/>
                <a:t>誤嚥性肺炎</a:t>
              </a:r>
            </a:p>
            <a:p>
              <a:pPr algn="ctr"/>
              <a:r>
                <a:rPr kumimoji="1" lang="ja-JP" altLang="en-US" sz="3600" b="1" dirty="0"/>
                <a:t>検査</a:t>
              </a:r>
              <a:endParaRPr kumimoji="1" lang="ja-JP" altLang="en-US" sz="4000" b="1" dirty="0"/>
            </a:p>
          </p:txBody>
        </p:sp>
      </p:grpSp>
      <p:grpSp>
        <p:nvGrpSpPr>
          <p:cNvPr id="20" name="グループ化 19">
            <a:extLst>
              <a:ext uri="{FF2B5EF4-FFF2-40B4-BE49-F238E27FC236}">
                <a16:creationId xmlns:a16="http://schemas.microsoft.com/office/drawing/2014/main" id="{546F3A0C-CE19-0E5D-2556-04CEA01568D8}"/>
              </a:ext>
            </a:extLst>
          </p:cNvPr>
          <p:cNvGrpSpPr/>
          <p:nvPr/>
        </p:nvGrpSpPr>
        <p:grpSpPr>
          <a:xfrm>
            <a:off x="253418" y="4361727"/>
            <a:ext cx="3057247" cy="1987438"/>
            <a:chOff x="360098" y="4361727"/>
            <a:chExt cx="3057247" cy="1987438"/>
          </a:xfrm>
        </p:grpSpPr>
        <p:sp>
          <p:nvSpPr>
            <p:cNvPr id="49" name="四角形: 角を丸くする 48">
              <a:extLst>
                <a:ext uri="{FF2B5EF4-FFF2-40B4-BE49-F238E27FC236}">
                  <a16:creationId xmlns:a16="http://schemas.microsoft.com/office/drawing/2014/main" id="{604CF0D0-CD03-B5D2-EFBE-C955004F9C2E}"/>
                </a:ext>
              </a:extLst>
            </p:cNvPr>
            <p:cNvSpPr/>
            <p:nvPr/>
          </p:nvSpPr>
          <p:spPr>
            <a:xfrm>
              <a:off x="532219" y="4361727"/>
              <a:ext cx="2687587" cy="1987438"/>
            </a:xfrm>
            <a:prstGeom prst="roundRect">
              <a:avLst>
                <a:gd name="adj" fmla="val 50000"/>
              </a:avLst>
            </a:prstGeom>
            <a:solidFill>
              <a:schemeClr val="accent1">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9E6F815-C51D-2296-C7C0-75D7A37D910A}"/>
                </a:ext>
              </a:extLst>
            </p:cNvPr>
            <p:cNvSpPr txBox="1"/>
            <p:nvPr/>
          </p:nvSpPr>
          <p:spPr>
            <a:xfrm>
              <a:off x="360098" y="4569069"/>
              <a:ext cx="3057247" cy="1569660"/>
            </a:xfrm>
            <a:prstGeom prst="rect">
              <a:avLst/>
            </a:prstGeom>
            <a:noFill/>
          </p:spPr>
          <p:txBody>
            <a:bodyPr wrap="none" rtlCol="0">
              <a:spAutoFit/>
            </a:bodyPr>
            <a:lstStyle/>
            <a:p>
              <a:pPr algn="ctr"/>
              <a:r>
                <a:rPr kumimoji="1" lang="ja-JP" altLang="en-US" sz="3200" b="1" dirty="0"/>
                <a:t>パルス</a:t>
              </a:r>
            </a:p>
            <a:p>
              <a:pPr algn="ctr"/>
              <a:r>
                <a:rPr kumimoji="1" lang="ja-JP" altLang="en-US" sz="3200" b="1" dirty="0"/>
                <a:t>オキシメーター</a:t>
              </a:r>
            </a:p>
            <a:p>
              <a:pPr algn="ctr"/>
              <a:r>
                <a:rPr kumimoji="1" lang="ja-JP" altLang="en-US" sz="3200" b="1" dirty="0"/>
                <a:t>使用</a:t>
              </a:r>
              <a:endParaRPr kumimoji="1" lang="ja-JP" altLang="en-US" sz="3600" b="1" dirty="0"/>
            </a:p>
          </p:txBody>
        </p:sp>
      </p:grpSp>
      <p:grpSp>
        <p:nvGrpSpPr>
          <p:cNvPr id="67" name="グループ化 66">
            <a:extLst>
              <a:ext uri="{FF2B5EF4-FFF2-40B4-BE49-F238E27FC236}">
                <a16:creationId xmlns:a16="http://schemas.microsoft.com/office/drawing/2014/main" id="{0243A20A-AF25-95BA-345F-32C3FBB6F3D1}"/>
              </a:ext>
            </a:extLst>
          </p:cNvPr>
          <p:cNvGrpSpPr/>
          <p:nvPr/>
        </p:nvGrpSpPr>
        <p:grpSpPr>
          <a:xfrm>
            <a:off x="3524637" y="3609503"/>
            <a:ext cx="2516392" cy="646331"/>
            <a:chOff x="3524637" y="3094108"/>
            <a:chExt cx="2516392" cy="646331"/>
          </a:xfrm>
        </p:grpSpPr>
        <p:sp>
          <p:nvSpPr>
            <p:cNvPr id="58" name="四角形: 角を丸くする 57">
              <a:extLst>
                <a:ext uri="{FF2B5EF4-FFF2-40B4-BE49-F238E27FC236}">
                  <a16:creationId xmlns:a16="http://schemas.microsoft.com/office/drawing/2014/main" id="{93459E97-E0B3-6704-FB8F-C1C31740A122}"/>
                </a:ext>
              </a:extLst>
            </p:cNvPr>
            <p:cNvSpPr/>
            <p:nvPr/>
          </p:nvSpPr>
          <p:spPr>
            <a:xfrm>
              <a:off x="3524637" y="3134489"/>
              <a:ext cx="2516392" cy="583846"/>
            </a:xfrm>
            <a:prstGeom prst="roundRect">
              <a:avLst>
                <a:gd name="adj" fmla="val 50000"/>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A830A31-86B7-B3BC-474B-9A1C6E46B1A7}"/>
                </a:ext>
              </a:extLst>
            </p:cNvPr>
            <p:cNvSpPr txBox="1"/>
            <p:nvPr/>
          </p:nvSpPr>
          <p:spPr>
            <a:xfrm>
              <a:off x="4116204" y="3094108"/>
              <a:ext cx="1107996" cy="646331"/>
            </a:xfrm>
            <a:prstGeom prst="rect">
              <a:avLst/>
            </a:prstGeom>
            <a:noFill/>
          </p:spPr>
          <p:txBody>
            <a:bodyPr wrap="none" rtlCol="0">
              <a:spAutoFit/>
            </a:bodyPr>
            <a:lstStyle/>
            <a:p>
              <a:r>
                <a:rPr kumimoji="1" lang="ja-JP" altLang="en-US" sz="3600" b="1" dirty="0"/>
                <a:t>本人</a:t>
              </a:r>
            </a:p>
          </p:txBody>
        </p:sp>
      </p:grpSp>
      <p:grpSp>
        <p:nvGrpSpPr>
          <p:cNvPr id="8" name="グループ化 7">
            <a:extLst>
              <a:ext uri="{FF2B5EF4-FFF2-40B4-BE49-F238E27FC236}">
                <a16:creationId xmlns:a16="http://schemas.microsoft.com/office/drawing/2014/main" id="{CD5F0CFA-92AA-860C-75AB-8FFC4B882A64}"/>
              </a:ext>
            </a:extLst>
          </p:cNvPr>
          <p:cNvGrpSpPr/>
          <p:nvPr/>
        </p:nvGrpSpPr>
        <p:grpSpPr>
          <a:xfrm>
            <a:off x="-924658" y="1548110"/>
            <a:ext cx="6050280" cy="1900203"/>
            <a:chOff x="-924658" y="1548110"/>
            <a:chExt cx="6050280" cy="1900203"/>
          </a:xfrm>
        </p:grpSpPr>
        <p:grpSp>
          <p:nvGrpSpPr>
            <p:cNvPr id="6" name="グループ化 5">
              <a:extLst>
                <a:ext uri="{FF2B5EF4-FFF2-40B4-BE49-F238E27FC236}">
                  <a16:creationId xmlns:a16="http://schemas.microsoft.com/office/drawing/2014/main" id="{E898D8C3-8F7B-69B4-B51A-1307BBE87832}"/>
                </a:ext>
              </a:extLst>
            </p:cNvPr>
            <p:cNvGrpSpPr/>
            <p:nvPr/>
          </p:nvGrpSpPr>
          <p:grpSpPr>
            <a:xfrm>
              <a:off x="659389" y="1548110"/>
              <a:ext cx="2642655" cy="1900203"/>
              <a:chOff x="659389" y="1548110"/>
              <a:chExt cx="2687587" cy="1987438"/>
            </a:xfrm>
          </p:grpSpPr>
          <p:sp>
            <p:nvSpPr>
              <p:cNvPr id="41" name="四角形: 角を丸くする 40">
                <a:extLst>
                  <a:ext uri="{FF2B5EF4-FFF2-40B4-BE49-F238E27FC236}">
                    <a16:creationId xmlns:a16="http://schemas.microsoft.com/office/drawing/2014/main" id="{016292FF-318B-2FA3-FDC1-98394229C445}"/>
                  </a:ext>
                </a:extLst>
              </p:cNvPr>
              <p:cNvSpPr/>
              <p:nvPr/>
            </p:nvSpPr>
            <p:spPr>
              <a:xfrm>
                <a:off x="659389" y="1548110"/>
                <a:ext cx="2687587" cy="1987438"/>
              </a:xfrm>
              <a:prstGeom prst="roundRect">
                <a:avLst>
                  <a:gd name="adj" fmla="val 50000"/>
                </a:avLst>
              </a:prstGeom>
              <a:solidFill>
                <a:srgbClr val="FFFF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6FC68B1-AC40-AEE1-7AED-3A006257AE01}"/>
                  </a:ext>
                </a:extLst>
              </p:cNvPr>
              <p:cNvSpPr txBox="1"/>
              <p:nvPr/>
            </p:nvSpPr>
            <p:spPr>
              <a:xfrm>
                <a:off x="2042710" y="1602661"/>
                <a:ext cx="184730" cy="646331"/>
              </a:xfrm>
              <a:prstGeom prst="rect">
                <a:avLst/>
              </a:prstGeom>
              <a:noFill/>
            </p:spPr>
            <p:txBody>
              <a:bodyPr wrap="none" rtlCol="0">
                <a:spAutoFit/>
              </a:bodyPr>
              <a:lstStyle/>
              <a:p>
                <a:pPr algn="ctr"/>
                <a:endParaRPr kumimoji="1" lang="ja-JP" altLang="en-US" sz="3600" b="1" dirty="0"/>
              </a:p>
            </p:txBody>
          </p:sp>
        </p:grpSp>
        <p:sp>
          <p:nvSpPr>
            <p:cNvPr id="12" name="テキスト ボックス 11">
              <a:extLst>
                <a:ext uri="{FF2B5EF4-FFF2-40B4-BE49-F238E27FC236}">
                  <a16:creationId xmlns:a16="http://schemas.microsoft.com/office/drawing/2014/main" id="{C50DEA66-8697-64FD-81FA-9DDCAB9E02DF}"/>
                </a:ext>
              </a:extLst>
            </p:cNvPr>
            <p:cNvSpPr txBox="1"/>
            <p:nvPr/>
          </p:nvSpPr>
          <p:spPr>
            <a:xfrm>
              <a:off x="-924658" y="1741555"/>
              <a:ext cx="6050280" cy="1569660"/>
            </a:xfrm>
            <a:prstGeom prst="rect">
              <a:avLst/>
            </a:prstGeom>
            <a:noFill/>
          </p:spPr>
          <p:txBody>
            <a:bodyPr wrap="square">
              <a:spAutoFit/>
            </a:bodyPr>
            <a:lstStyle/>
            <a:p>
              <a:pPr algn="ctr"/>
              <a:r>
                <a:rPr kumimoji="1" lang="ja-JP" altLang="en-US" sz="3200" b="1" dirty="0"/>
                <a:t>プリン一口</a:t>
              </a:r>
            </a:p>
            <a:p>
              <a:pPr algn="ctr"/>
              <a:r>
                <a:rPr kumimoji="1" lang="ja-JP" altLang="en-US" sz="3200" b="1" dirty="0"/>
                <a:t>あげるも</a:t>
              </a:r>
            </a:p>
            <a:p>
              <a:pPr algn="ctr"/>
              <a:r>
                <a:rPr kumimoji="1" lang="ja-JP" altLang="en-US" sz="3200" b="1" dirty="0"/>
                <a:t>飲み込まず</a:t>
              </a:r>
            </a:p>
          </p:txBody>
        </p:sp>
      </p:grpSp>
      <p:grpSp>
        <p:nvGrpSpPr>
          <p:cNvPr id="14" name="グループ化 13">
            <a:extLst>
              <a:ext uri="{FF2B5EF4-FFF2-40B4-BE49-F238E27FC236}">
                <a16:creationId xmlns:a16="http://schemas.microsoft.com/office/drawing/2014/main" id="{5AA03D76-0F28-F769-4CDF-1FD29139D474}"/>
              </a:ext>
            </a:extLst>
          </p:cNvPr>
          <p:cNvGrpSpPr/>
          <p:nvPr/>
        </p:nvGrpSpPr>
        <p:grpSpPr>
          <a:xfrm>
            <a:off x="5955686" y="4408910"/>
            <a:ext cx="3057247" cy="2246769"/>
            <a:chOff x="5955686" y="4408910"/>
            <a:chExt cx="3057247" cy="2246769"/>
          </a:xfrm>
        </p:grpSpPr>
        <p:sp>
          <p:nvSpPr>
            <p:cNvPr id="47" name="四角形: 角を丸くする 46">
              <a:extLst>
                <a:ext uri="{FF2B5EF4-FFF2-40B4-BE49-F238E27FC236}">
                  <a16:creationId xmlns:a16="http://schemas.microsoft.com/office/drawing/2014/main" id="{18ADECB0-9085-2595-4EBE-C3141C03332C}"/>
                </a:ext>
              </a:extLst>
            </p:cNvPr>
            <p:cNvSpPr/>
            <p:nvPr/>
          </p:nvSpPr>
          <p:spPr>
            <a:xfrm>
              <a:off x="6156060" y="4547662"/>
              <a:ext cx="2687587" cy="1987438"/>
            </a:xfrm>
            <a:prstGeom prst="roundRect">
              <a:avLst>
                <a:gd name="adj" fmla="val 50000"/>
              </a:avLst>
            </a:prstGeom>
            <a:solidFill>
              <a:schemeClr val="accent2">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CD3AFF8-9165-0FFE-34DF-468E17A4DF2E}"/>
                </a:ext>
              </a:extLst>
            </p:cNvPr>
            <p:cNvSpPr txBox="1"/>
            <p:nvPr/>
          </p:nvSpPr>
          <p:spPr>
            <a:xfrm>
              <a:off x="5955686" y="4408910"/>
              <a:ext cx="3057247" cy="2246769"/>
            </a:xfrm>
            <a:prstGeom prst="rect">
              <a:avLst/>
            </a:prstGeom>
            <a:noFill/>
          </p:spPr>
          <p:txBody>
            <a:bodyPr wrap="none" rtlCol="0">
              <a:spAutoFit/>
            </a:bodyPr>
            <a:lstStyle/>
            <a:p>
              <a:pPr algn="ctr"/>
              <a:r>
                <a:rPr kumimoji="1" lang="ja-JP" altLang="en-US" sz="2800" b="1" dirty="0"/>
                <a:t>スポンジブラシを</a:t>
              </a:r>
            </a:p>
            <a:p>
              <a:pPr algn="ctr"/>
              <a:r>
                <a:rPr kumimoji="1" lang="ja-JP" altLang="en-US" sz="2800" b="1" dirty="0"/>
                <a:t>咬み切られ</a:t>
              </a:r>
            </a:p>
            <a:p>
              <a:pPr algn="ctr"/>
              <a:r>
                <a:rPr kumimoji="1" lang="ja-JP" altLang="en-US" sz="2800" b="1" dirty="0"/>
                <a:t>挿管器具で</a:t>
              </a:r>
            </a:p>
            <a:p>
              <a:pPr algn="ctr"/>
              <a:r>
                <a:rPr kumimoji="1" lang="ja-JP" altLang="en-US" sz="2800" b="1" dirty="0"/>
                <a:t>取り出した</a:t>
              </a:r>
            </a:p>
            <a:p>
              <a:pPr algn="ctr"/>
              <a:endParaRPr kumimoji="1" lang="ja-JP" altLang="en-US" sz="2800" b="1" dirty="0"/>
            </a:p>
          </p:txBody>
        </p:sp>
      </p:grpSp>
      <p:grpSp>
        <p:nvGrpSpPr>
          <p:cNvPr id="38" name="グループ化 37">
            <a:extLst>
              <a:ext uri="{FF2B5EF4-FFF2-40B4-BE49-F238E27FC236}">
                <a16:creationId xmlns:a16="http://schemas.microsoft.com/office/drawing/2014/main" id="{202CC810-96FF-6F1C-6088-3E25DB485BC1}"/>
              </a:ext>
            </a:extLst>
          </p:cNvPr>
          <p:cNvGrpSpPr/>
          <p:nvPr/>
        </p:nvGrpSpPr>
        <p:grpSpPr>
          <a:xfrm>
            <a:off x="3395862" y="4431014"/>
            <a:ext cx="2687587" cy="1987438"/>
            <a:chOff x="7800206" y="7341383"/>
            <a:chExt cx="2687587" cy="1987438"/>
          </a:xfrm>
        </p:grpSpPr>
        <p:sp>
          <p:nvSpPr>
            <p:cNvPr id="50" name="四角形: 角を丸くする 49">
              <a:extLst>
                <a:ext uri="{FF2B5EF4-FFF2-40B4-BE49-F238E27FC236}">
                  <a16:creationId xmlns:a16="http://schemas.microsoft.com/office/drawing/2014/main" id="{CD1538A1-7054-A411-92E7-12F60726B4BE}"/>
                </a:ext>
              </a:extLst>
            </p:cNvPr>
            <p:cNvSpPr/>
            <p:nvPr/>
          </p:nvSpPr>
          <p:spPr>
            <a:xfrm>
              <a:off x="7800206" y="7341383"/>
              <a:ext cx="2687587" cy="1987438"/>
            </a:xfrm>
            <a:prstGeom prst="roundRect">
              <a:avLst>
                <a:gd name="adj" fmla="val 50000"/>
              </a:avLst>
            </a:prstGeom>
            <a:solidFill>
              <a:schemeClr val="bg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43696376-AD04-2DA0-DA6C-DC0B3162820B}"/>
                </a:ext>
              </a:extLst>
            </p:cNvPr>
            <p:cNvCxnSpPr>
              <a:cxnSpLocks/>
            </p:cNvCxnSpPr>
            <p:nvPr/>
          </p:nvCxnSpPr>
          <p:spPr>
            <a:xfrm>
              <a:off x="8763500" y="8612162"/>
              <a:ext cx="43140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7149C2F0-B986-2C4F-F675-0ED37D8B8ACF}"/>
                </a:ext>
              </a:extLst>
            </p:cNvPr>
            <p:cNvCxnSpPr>
              <a:cxnSpLocks/>
            </p:cNvCxnSpPr>
            <p:nvPr/>
          </p:nvCxnSpPr>
          <p:spPr>
            <a:xfrm flipH="1" flipV="1">
              <a:off x="9187177" y="8143990"/>
              <a:ext cx="7732" cy="4681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グループ化 32">
              <a:extLst>
                <a:ext uri="{FF2B5EF4-FFF2-40B4-BE49-F238E27FC236}">
                  <a16:creationId xmlns:a16="http://schemas.microsoft.com/office/drawing/2014/main" id="{81E186B8-90BB-200F-EE90-AE41A4D687CA}"/>
                </a:ext>
              </a:extLst>
            </p:cNvPr>
            <p:cNvGrpSpPr/>
            <p:nvPr/>
          </p:nvGrpSpPr>
          <p:grpSpPr>
            <a:xfrm>
              <a:off x="8742820" y="8035965"/>
              <a:ext cx="1582774" cy="653079"/>
              <a:chOff x="8211076" y="1696258"/>
              <a:chExt cx="1582774" cy="653079"/>
            </a:xfrm>
          </p:grpSpPr>
          <p:sp>
            <p:nvSpPr>
              <p:cNvPr id="34" name="テキスト ボックス 33">
                <a:extLst>
                  <a:ext uri="{FF2B5EF4-FFF2-40B4-BE49-F238E27FC236}">
                    <a16:creationId xmlns:a16="http://schemas.microsoft.com/office/drawing/2014/main" id="{5C687FF5-16B2-17B0-1B72-B30260F27744}"/>
                  </a:ext>
                </a:extLst>
              </p:cNvPr>
              <p:cNvSpPr txBox="1"/>
              <p:nvPr/>
            </p:nvSpPr>
            <p:spPr>
              <a:xfrm>
                <a:off x="8211076" y="1696258"/>
                <a:ext cx="404243" cy="646331"/>
              </a:xfrm>
              <a:prstGeom prst="rect">
                <a:avLst/>
              </a:prstGeom>
              <a:noFill/>
            </p:spPr>
            <p:txBody>
              <a:bodyPr wrap="square" rtlCol="0">
                <a:spAutoFit/>
              </a:bodyPr>
              <a:lstStyle/>
              <a:p>
                <a:r>
                  <a:rPr kumimoji="1" lang="en-US" altLang="ja-JP" sz="3600" b="1" dirty="0"/>
                  <a:t>3</a:t>
                </a:r>
                <a:r>
                  <a:rPr kumimoji="1" lang="ja-JP" altLang="en-US" sz="3600" b="1" dirty="0"/>
                  <a:t>  </a:t>
                </a:r>
                <a:endParaRPr kumimoji="1" lang="ja-JP" altLang="en-US" sz="4000" b="1" dirty="0"/>
              </a:p>
            </p:txBody>
          </p:sp>
          <p:sp>
            <p:nvSpPr>
              <p:cNvPr id="35" name="テキスト ボックス 34">
                <a:extLst>
                  <a:ext uri="{FF2B5EF4-FFF2-40B4-BE49-F238E27FC236}">
                    <a16:creationId xmlns:a16="http://schemas.microsoft.com/office/drawing/2014/main" id="{C30D6E3F-2E00-1A16-6E86-C010E151C24B}"/>
                  </a:ext>
                </a:extLst>
              </p:cNvPr>
              <p:cNvSpPr txBox="1"/>
              <p:nvPr/>
            </p:nvSpPr>
            <p:spPr>
              <a:xfrm>
                <a:off x="8788447" y="1764562"/>
                <a:ext cx="1005403" cy="584775"/>
              </a:xfrm>
              <a:prstGeom prst="rect">
                <a:avLst/>
              </a:prstGeom>
              <a:noFill/>
            </p:spPr>
            <p:txBody>
              <a:bodyPr wrap="none" rtlCol="0">
                <a:spAutoFit/>
              </a:bodyPr>
              <a:lstStyle/>
              <a:p>
                <a:r>
                  <a:rPr kumimoji="1" lang="ja-JP" altLang="en-US" sz="3200" b="1" dirty="0"/>
                  <a:t>抜歯</a:t>
                </a:r>
              </a:p>
            </p:txBody>
          </p:sp>
        </p:grpSp>
      </p:grpSp>
      <p:grpSp>
        <p:nvGrpSpPr>
          <p:cNvPr id="30" name="グループ化 29">
            <a:extLst>
              <a:ext uri="{FF2B5EF4-FFF2-40B4-BE49-F238E27FC236}">
                <a16:creationId xmlns:a16="http://schemas.microsoft.com/office/drawing/2014/main" id="{ACF18206-CF31-6CB3-8655-A80FE2B5B27B}"/>
              </a:ext>
            </a:extLst>
          </p:cNvPr>
          <p:cNvGrpSpPr/>
          <p:nvPr/>
        </p:nvGrpSpPr>
        <p:grpSpPr>
          <a:xfrm>
            <a:off x="5865492" y="4284329"/>
            <a:ext cx="3036666" cy="2272178"/>
            <a:chOff x="6035572" y="4284329"/>
            <a:chExt cx="2879111" cy="2272178"/>
          </a:xfrm>
        </p:grpSpPr>
        <p:sp>
          <p:nvSpPr>
            <p:cNvPr id="29" name="楕円 28">
              <a:extLst>
                <a:ext uri="{FF2B5EF4-FFF2-40B4-BE49-F238E27FC236}">
                  <a16:creationId xmlns:a16="http://schemas.microsoft.com/office/drawing/2014/main" id="{F8C89C62-7253-6E39-FA7D-E74C5631DF43}"/>
                </a:ext>
              </a:extLst>
            </p:cNvPr>
            <p:cNvSpPr/>
            <p:nvPr/>
          </p:nvSpPr>
          <p:spPr>
            <a:xfrm>
              <a:off x="6035572" y="4284329"/>
              <a:ext cx="2879111" cy="841267"/>
            </a:xfrm>
            <a:prstGeom prst="ellipse">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F0AC7EA6-BE20-458A-B317-6A91A0AD1DED}"/>
                </a:ext>
              </a:extLst>
            </p:cNvPr>
            <p:cNvGrpSpPr/>
            <p:nvPr/>
          </p:nvGrpSpPr>
          <p:grpSpPr>
            <a:xfrm>
              <a:off x="6166526" y="4569069"/>
              <a:ext cx="2687587" cy="1987438"/>
              <a:chOff x="9341620" y="3083352"/>
              <a:chExt cx="2687587" cy="1987438"/>
            </a:xfrm>
          </p:grpSpPr>
          <p:sp>
            <p:nvSpPr>
              <p:cNvPr id="26" name="四角形: 角を丸くする 25">
                <a:extLst>
                  <a:ext uri="{FF2B5EF4-FFF2-40B4-BE49-F238E27FC236}">
                    <a16:creationId xmlns:a16="http://schemas.microsoft.com/office/drawing/2014/main" id="{547FC830-0C1E-09C3-9A53-CC2E6F5CD188}"/>
                  </a:ext>
                </a:extLst>
              </p:cNvPr>
              <p:cNvSpPr/>
              <p:nvPr/>
            </p:nvSpPr>
            <p:spPr>
              <a:xfrm>
                <a:off x="9341620" y="3083352"/>
                <a:ext cx="2687587" cy="1987438"/>
              </a:xfrm>
              <a:prstGeom prst="roundRect">
                <a:avLst>
                  <a:gd name="adj" fmla="val 50000"/>
                </a:avLst>
              </a:prstGeom>
              <a:solidFill>
                <a:schemeClr val="accent2">
                  <a:lumMod val="40000"/>
                  <a:lumOff val="6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BF9F1BA-E9A0-B07C-DE07-07D07D2698E3}"/>
                  </a:ext>
                </a:extLst>
              </p:cNvPr>
              <p:cNvSpPr txBox="1"/>
              <p:nvPr/>
            </p:nvSpPr>
            <p:spPr>
              <a:xfrm>
                <a:off x="9540782" y="3747904"/>
                <a:ext cx="2436726" cy="523220"/>
              </a:xfrm>
              <a:prstGeom prst="rect">
                <a:avLst/>
              </a:prstGeom>
              <a:noFill/>
            </p:spPr>
            <p:txBody>
              <a:bodyPr wrap="square">
                <a:spAutoFit/>
              </a:bodyPr>
              <a:lstStyle/>
              <a:p>
                <a:r>
                  <a:rPr kumimoji="1" lang="ja-JP" altLang="en-US" sz="2800" b="1" dirty="0">
                    <a:solidFill>
                      <a:srgbClr val="FF0000"/>
                    </a:solidFill>
                  </a:rPr>
                  <a:t>口腔ケア中止</a:t>
                </a:r>
              </a:p>
            </p:txBody>
          </p:sp>
        </p:grpSp>
      </p:grpSp>
      <p:sp>
        <p:nvSpPr>
          <p:cNvPr id="24" name="テキスト ボックス 23">
            <a:extLst>
              <a:ext uri="{FF2B5EF4-FFF2-40B4-BE49-F238E27FC236}">
                <a16:creationId xmlns:a16="http://schemas.microsoft.com/office/drawing/2014/main" id="{A29EECC8-8B4E-9557-D9B0-79EFEA8CC955}"/>
              </a:ext>
            </a:extLst>
          </p:cNvPr>
          <p:cNvSpPr txBox="1"/>
          <p:nvPr/>
        </p:nvSpPr>
        <p:spPr>
          <a:xfrm>
            <a:off x="3321653" y="5193900"/>
            <a:ext cx="1036984" cy="584775"/>
          </a:xfrm>
          <a:prstGeom prst="rect">
            <a:avLst/>
          </a:prstGeom>
          <a:noFill/>
        </p:spPr>
        <p:txBody>
          <a:bodyPr wrap="square" rtlCol="0">
            <a:spAutoFit/>
          </a:bodyPr>
          <a:lstStyle/>
          <a:p>
            <a:r>
              <a:rPr kumimoji="1" lang="ja-JP" altLang="en-US" sz="3200" b="1" dirty="0"/>
              <a:t>血餅</a:t>
            </a:r>
            <a:endParaRPr kumimoji="1" lang="ja-JP" altLang="en-US" sz="3200" dirty="0"/>
          </a:p>
        </p:txBody>
      </p:sp>
    </p:spTree>
    <p:custDataLst>
      <p:tags r:id="rId1"/>
    </p:custDataLst>
    <p:extLst>
      <p:ext uri="{BB962C8B-B14F-4D97-AF65-F5344CB8AC3E}">
        <p14:creationId xmlns:p14="http://schemas.microsoft.com/office/powerpoint/2010/main" val="2796742405"/>
      </p:ext>
    </p:extLst>
  </p:cSld>
  <p:clrMapOvr>
    <a:masterClrMapping/>
  </p:clrMapOvr>
  <mc:AlternateContent xmlns:mc="http://schemas.openxmlformats.org/markup-compatibility/2006" xmlns:p14="http://schemas.microsoft.com/office/powerpoint/2010/main">
    <mc:Choice Requires="p14">
      <p:transition spd="slow" p14:dur="2000" advTm="33668"/>
    </mc:Choice>
    <mc:Fallback xmlns="">
      <p:transition spd="slow" advTm="336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5.6|6.8|5.4|4.3"/>
</p:tagLst>
</file>

<file path=ppt/tags/tag2.xml><?xml version="1.0" encoding="utf-8"?>
<p:tagLst xmlns:a="http://schemas.openxmlformats.org/drawingml/2006/main" xmlns:r="http://schemas.openxmlformats.org/officeDocument/2006/relationships" xmlns:p="http://schemas.openxmlformats.org/presentationml/2006/main">
  <p:tag name="TIMING" val="|1.8|8.5|4|4.9|4"/>
</p:tagLst>
</file>

<file path=ppt/tags/tag3.xml><?xml version="1.0" encoding="utf-8"?>
<p:tagLst xmlns:a="http://schemas.openxmlformats.org/drawingml/2006/main" xmlns:r="http://schemas.openxmlformats.org/officeDocument/2006/relationships" xmlns:p="http://schemas.openxmlformats.org/presentationml/2006/main">
  <p:tag name="TIMING" val="|24|0.5|0.8|0.6|0.6"/>
</p:tagLst>
</file>

<file path=ppt/tags/tag4.xml><?xml version="1.0" encoding="utf-8"?>
<p:tagLst xmlns:a="http://schemas.openxmlformats.org/drawingml/2006/main" xmlns:r="http://schemas.openxmlformats.org/officeDocument/2006/relationships" xmlns:p="http://schemas.openxmlformats.org/presentationml/2006/main">
  <p:tag name="TIMING" val="|2.7|11.6|7.8|2.8|3.7"/>
</p:tagLst>
</file>

<file path=ppt/tags/tag5.xml><?xml version="1.0" encoding="utf-8"?>
<p:tagLst xmlns:a="http://schemas.openxmlformats.org/drawingml/2006/main" xmlns:r="http://schemas.openxmlformats.org/officeDocument/2006/relationships" xmlns:p="http://schemas.openxmlformats.org/presentationml/2006/main">
  <p:tag name="TIMING" val="|4|6.5|5|5.9|5.3"/>
</p:tagLst>
</file>

<file path=ppt/tags/tag6.xml><?xml version="1.0" encoding="utf-8"?>
<p:tagLst xmlns:a="http://schemas.openxmlformats.org/drawingml/2006/main" xmlns:r="http://schemas.openxmlformats.org/officeDocument/2006/relationships" xmlns:p="http://schemas.openxmlformats.org/presentationml/2006/main">
  <p:tag name="TIMING" val="|3.9|3.3|4.9|5.3|5.4"/>
</p:tagLst>
</file>

<file path=ppt/tags/tag7.xml><?xml version="1.0" encoding="utf-8"?>
<p:tagLst xmlns:a="http://schemas.openxmlformats.org/drawingml/2006/main" xmlns:r="http://schemas.openxmlformats.org/officeDocument/2006/relationships" xmlns:p="http://schemas.openxmlformats.org/presentationml/2006/main">
  <p:tag name="TIMING" val="|2.2|8|3|5.2|3.3|4.7"/>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6506</TotalTime>
  <Words>1710</Words>
  <Application>Microsoft Office PowerPoint</Application>
  <PresentationFormat>画面に合わせる (4:3)</PresentationFormat>
  <Paragraphs>388</Paragraphs>
  <Slides>14</Slides>
  <Notes>14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小野 利昭</dc:creator>
  <cp:lastModifiedBy>伸一 永野</cp:lastModifiedBy>
  <cp:revision>55</cp:revision>
  <cp:lastPrinted>2023-09-22T02:20:13Z</cp:lastPrinted>
  <dcterms:created xsi:type="dcterms:W3CDTF">2023-09-03T12:15:46Z</dcterms:created>
  <dcterms:modified xsi:type="dcterms:W3CDTF">2023-09-22T02:22:24Z</dcterms:modified>
</cp:coreProperties>
</file>