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73" r:id="rId5"/>
    <p:sldId id="274" r:id="rId6"/>
    <p:sldId id="259" r:id="rId7"/>
    <p:sldId id="260" r:id="rId8"/>
    <p:sldId id="261" r:id="rId9"/>
    <p:sldId id="262" r:id="rId10"/>
    <p:sldId id="263" r:id="rId11"/>
    <p:sldId id="264" r:id="rId12"/>
    <p:sldId id="275" r:id="rId13"/>
    <p:sldId id="265" r:id="rId14"/>
    <p:sldId id="268" r:id="rId15"/>
    <p:sldId id="276" r:id="rId16"/>
    <p:sldId id="277" r:id="rId17"/>
    <p:sldId id="269" r:id="rId18"/>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1" autoAdjust="0"/>
    <p:restoredTop sz="61583" autoAdjust="0"/>
  </p:normalViewPr>
  <p:slideViewPr>
    <p:cSldViewPr snapToGrid="0">
      <p:cViewPr varScale="1">
        <p:scale>
          <a:sx n="64" d="100"/>
          <a:sy n="64" d="100"/>
        </p:scale>
        <p:origin x="48"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Tokyo-svr2\&#20849;&#26377;\&#21508;&#37096;22&#24180;&#24230;\&#22320;&#22495;&#21307;&#30274;&#37096;\2022&#24180;&#24230;&#23376;&#12393;&#12418;&#21307;&#30274;&#36027;&#21161;&#25104;&#21046;&#24230;&#12398;&#20214;\&#9733;&#9632;&#24066;&#30010;&#26449;&#36899;&#32097;&#12522;&#12473;&#12488;&#12288;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Tokyo-svr2\&#20849;&#26377;\&#21508;&#37096;22&#24180;&#24230;\&#22320;&#22495;&#21307;&#30274;&#37096;\2022&#24180;&#24230;&#23376;&#12393;&#12418;&#21307;&#30274;&#36027;&#21161;&#25104;&#21046;&#24230;&#12398;&#20214;\&#9733;&#9632;&#24066;&#30010;&#26449;&#36899;&#32097;&#12522;&#12473;&#1248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ja-JP" sz="2000">
                <a:latin typeface="ＭＳ Ｐゴシック" panose="020B0600070205080204" pitchFamily="50" charset="-128"/>
                <a:ea typeface="ＭＳ Ｐゴシック" panose="020B0600070205080204" pitchFamily="50" charset="-128"/>
              </a:rPr>
              <a:t>市町村独自の子ども医療費助成制度の実施予定</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29270338332698564"/>
          <c:y val="0.16183124693111439"/>
          <c:w val="0.38964760750743499"/>
          <c:h val="0.8056735952575995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F5-4480-B48A-23B3580FA6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F5-4480-B48A-23B3580FA6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F5-4480-B48A-23B3580FA6AC}"/>
              </c:ext>
            </c:extLst>
          </c:dPt>
          <c:dLbls>
            <c:dLbl>
              <c:idx val="0"/>
              <c:layout>
                <c:manualLayout>
                  <c:x val="0.15225543485235482"/>
                  <c:y val="0.24066780189520082"/>
                </c:manualLayout>
              </c:layout>
              <c:tx>
                <c:rich>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fld id="{15A5C39C-FBFD-4EC7-9B2A-4F4BDC9B8167}" type="CATEGORYNAME">
                      <a:rPr lang="ja-JP" altLang="en-US" sz="1600" smtClean="0">
                        <a:latin typeface="ＭＳ Ｐゴシック" panose="020B0600070205080204" pitchFamily="50" charset="-128"/>
                        <a:ea typeface="ＭＳ Ｐゴシック" panose="020B0600070205080204" pitchFamily="50" charset="-128"/>
                      </a:rPr>
                      <a:pPr>
                        <a:defRPr sz="1600">
                          <a:latin typeface="ＭＳ Ｐゴシック" panose="020B0600070205080204" pitchFamily="50" charset="-128"/>
                          <a:ea typeface="ＭＳ Ｐゴシック" panose="020B0600070205080204" pitchFamily="50" charset="-128"/>
                        </a:defRPr>
                      </a:pPr>
                      <a:t>[分類名]</a:t>
                    </a:fld>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2</a:t>
                    </a:r>
                    <a:r>
                      <a:rPr lang="ja-JP" altLang="en-US" sz="1600" dirty="0" smtClean="0">
                        <a:latin typeface="ＭＳ Ｐゴシック" panose="020B0600070205080204" pitchFamily="50" charset="-128"/>
                        <a:ea typeface="ＭＳ Ｐゴシック" panose="020B0600070205080204" pitchFamily="50" charset="-128"/>
                      </a:rPr>
                      <a:t>件</a:t>
                    </a:r>
                  </a:p>
                </c:rich>
              </c:tx>
              <c:spPr>
                <a:xfrm>
                  <a:off x="5415557" y="629484"/>
                  <a:ext cx="1928571" cy="253170"/>
                </a:xfrm>
                <a:solidFill>
                  <a:sysClr val="window" lastClr="FFFFFF"/>
                </a:solidFill>
                <a:ln w="9525" cap="flat" cmpd="sng" algn="ctr">
                  <a:solidFill>
                    <a:sysClr val="windowText" lastClr="000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98722"/>
                        <a:gd name="adj2" fmla="val -41582"/>
                      </a:avLst>
                    </a:prstGeom>
                    <a:noFill/>
                    <a:ln>
                      <a:noFill/>
                    </a:ln>
                  </c15:spPr>
                  <c15:layout>
                    <c:manualLayout>
                      <c:w val="0.28486092822014997"/>
                      <c:h val="0.18962608423782584"/>
                    </c:manualLayout>
                  </c15:layout>
                  <c15:dlblFieldTable/>
                  <c15:showDataLabelsRange val="0"/>
                </c:ext>
                <c:ext xmlns:c16="http://schemas.microsoft.com/office/drawing/2014/chart" uri="{C3380CC4-5D6E-409C-BE32-E72D297353CC}">
                  <c16:uniqueId val="{00000001-38F5-4480-B48A-23B3580FA6AC}"/>
                </c:ext>
              </c:extLst>
            </c:dLbl>
            <c:dLbl>
              <c:idx val="1"/>
              <c:layout>
                <c:manualLayout>
                  <c:x val="-7.7389931774317536E-2"/>
                  <c:y val="-0.11117059151116923"/>
                </c:manualLayout>
              </c:layout>
              <c:tx>
                <c:rich>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fld id="{618DA4ED-1840-4AB0-BED5-A74D7D0F6A6E}" type="CATEGORYNAME">
                      <a:rPr lang="ja-JP" altLang="en-US" sz="1600" smtClean="0">
                        <a:latin typeface="ＭＳ Ｐゴシック" panose="020B0600070205080204" pitchFamily="50" charset="-128"/>
                        <a:ea typeface="ＭＳ Ｐゴシック" panose="020B0600070205080204" pitchFamily="50" charset="-128"/>
                      </a:rPr>
                      <a:pPr>
                        <a:defRPr sz="1600">
                          <a:latin typeface="ＭＳ Ｐゴシック" panose="020B0600070205080204" pitchFamily="50" charset="-128"/>
                          <a:ea typeface="ＭＳ Ｐゴシック" panose="020B0600070205080204" pitchFamily="50" charset="-128"/>
                        </a:defRPr>
                      </a:pPr>
                      <a:t>[分類名]</a:t>
                    </a:fld>
                    <a:r>
                      <a:rPr lang="ja-JP" altLang="en-US" sz="1600" baseline="0" dirty="0">
                        <a:latin typeface="ＭＳ Ｐゴシック" panose="020B0600070205080204" pitchFamily="50" charset="-128"/>
                        <a:ea typeface="ＭＳ Ｐゴシック" panose="020B0600070205080204" pitchFamily="50" charset="-128"/>
                      </a:rPr>
                      <a:t>　</a:t>
                    </a:r>
                    <a:r>
                      <a:rPr lang="en-US" altLang="ja-JP" sz="1600" baseline="0" dirty="0" smtClean="0">
                        <a:latin typeface="ＭＳ Ｐゴシック" panose="020B0600070205080204" pitchFamily="50" charset="-128"/>
                        <a:ea typeface="ＭＳ Ｐゴシック" panose="020B0600070205080204" pitchFamily="50" charset="-128"/>
                      </a:rPr>
                      <a:t>21</a:t>
                    </a:r>
                    <a:r>
                      <a:rPr lang="ja-JP" altLang="en-US" sz="1600" baseline="0" dirty="0" smtClean="0">
                        <a:latin typeface="ＭＳ Ｐゴシック" panose="020B0600070205080204" pitchFamily="50" charset="-128"/>
                        <a:ea typeface="ＭＳ Ｐゴシック" panose="020B0600070205080204" pitchFamily="50" charset="-128"/>
                      </a:rPr>
                      <a:t>件</a:t>
                    </a:r>
                  </a:p>
                </c:rich>
              </c:tx>
              <c:spPr>
                <a:xfrm>
                  <a:off x="152399" y="1855089"/>
                  <a:ext cx="1844177" cy="273296"/>
                </a:xfrm>
                <a:solidFill>
                  <a:sysClr val="window" lastClr="FFFFFF"/>
                </a:solidFill>
                <a:ln w="9525" cap="flat" cmpd="sng" algn="ctr">
                  <a:solidFill>
                    <a:sysClr val="windowText" lastClr="000000"/>
                  </a:solidFill>
                  <a:prstDash val="solid"/>
                  <a:round/>
                  <a:headEnd type="none" w="med" len="med"/>
                  <a:tailEnd type="none" w="med" len="med"/>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0302"/>
                        <a:gd name="adj2" fmla="val -196662"/>
                      </a:avLst>
                    </a:prstGeom>
                    <a:noFill/>
                    <a:ln>
                      <a:noFill/>
                    </a:ln>
                  </c15:spPr>
                  <c15:layout>
                    <c:manualLayout>
                      <c:w val="0.36452422969313136"/>
                      <c:h val="0.15981584400984761"/>
                    </c:manualLayout>
                  </c15:layout>
                  <c15:dlblFieldTable/>
                  <c15:showDataLabelsRange val="0"/>
                </c:ext>
                <c:ext xmlns:c16="http://schemas.microsoft.com/office/drawing/2014/chart" uri="{C3380CC4-5D6E-409C-BE32-E72D297353CC}">
                  <c16:uniqueId val="{00000003-38F5-4480-B48A-23B3580FA6AC}"/>
                </c:ext>
              </c:extLst>
            </c:dLbl>
            <c:dLbl>
              <c:idx val="2"/>
              <c:delete val="1"/>
              <c:extLst>
                <c:ext xmlns:c15="http://schemas.microsoft.com/office/drawing/2012/chart" uri="{CE6537A1-D6FC-4f65-9D91-7224C49458BB}"/>
                <c:ext xmlns:c16="http://schemas.microsoft.com/office/drawing/2014/chart" uri="{C3380CC4-5D6E-409C-BE32-E72D297353CC}">
                  <c16:uniqueId val="{00000005-38F5-4480-B48A-23B3580FA6AC}"/>
                </c:ext>
              </c:extLst>
            </c:dLbl>
            <c:spPr>
              <a:solidFill>
                <a:sysClr val="window" lastClr="FFFFFF"/>
              </a:solidFill>
              <a:ln>
                <a:solidFill>
                  <a:sysClr val="windowText" lastClr="000000"/>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Sheet3!$A$25:$A$27</c:f>
              <c:strCache>
                <c:ptCount val="3"/>
                <c:pt idx="0">
                  <c:v>実施予定がある</c:v>
                </c:pt>
                <c:pt idx="1">
                  <c:v>実施予定はない・できない</c:v>
                </c:pt>
                <c:pt idx="2">
                  <c:v>無回答</c:v>
                </c:pt>
              </c:strCache>
            </c:strRef>
          </c:cat>
          <c:val>
            <c:numRef>
              <c:f>Sheet3!$B$25:$B$27</c:f>
              <c:numCache>
                <c:formatCode>General</c:formatCode>
                <c:ptCount val="3"/>
                <c:pt idx="0">
                  <c:v>2</c:v>
                </c:pt>
                <c:pt idx="1">
                  <c:v>21</c:v>
                </c:pt>
                <c:pt idx="2">
                  <c:v>0</c:v>
                </c:pt>
              </c:numCache>
            </c:numRef>
          </c:val>
          <c:extLst>
            <c:ext xmlns:c16="http://schemas.microsoft.com/office/drawing/2014/chart" uri="{C3380CC4-5D6E-409C-BE32-E72D297353CC}">
              <c16:uniqueId val="{00000006-38F5-4480-B48A-23B3580FA6A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ja-JP"/>
              <a:t>実施予定はない、できない理由（複数回答）</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5344735025692153"/>
          <c:y val="0.10312047702678144"/>
          <c:w val="0.61727126313367586"/>
          <c:h val="0.83067748268033115"/>
        </c:manualLayout>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Sheet3!$A$2:$A$8</c:f>
              <c:strCache>
                <c:ptCount val="7"/>
                <c:pt idx="0">
                  <c:v>①助成制度の実施をしたいができていない</c:v>
                </c:pt>
                <c:pt idx="1">
                  <c:v>②財源的に厳しい</c:v>
                </c:pt>
                <c:pt idx="2">
                  <c:v>③子どもの数が多く、支出増分をまかなえない</c:v>
                </c:pt>
                <c:pt idx="3">
                  <c:v>④マル青の補助終了以降に発生する負担があるため</c:v>
                </c:pt>
                <c:pt idx="4">
                  <c:v>⑤受診抑制に影響なく、助成制度の必要性を感じない</c:v>
                </c:pt>
                <c:pt idx="5">
                  <c:v>⑥事務負担が増える</c:v>
                </c:pt>
                <c:pt idx="6">
                  <c:v>⑦その他</c:v>
                </c:pt>
              </c:strCache>
            </c:strRef>
          </c:cat>
          <c:val>
            <c:numRef>
              <c:f>Sheet3!$B$2:$B$8</c:f>
              <c:numCache>
                <c:formatCode>General</c:formatCode>
                <c:ptCount val="7"/>
                <c:pt idx="0">
                  <c:v>1</c:v>
                </c:pt>
                <c:pt idx="1">
                  <c:v>14</c:v>
                </c:pt>
                <c:pt idx="2">
                  <c:v>1</c:v>
                </c:pt>
                <c:pt idx="3">
                  <c:v>5</c:v>
                </c:pt>
                <c:pt idx="4">
                  <c:v>2</c:v>
                </c:pt>
                <c:pt idx="5">
                  <c:v>1</c:v>
                </c:pt>
                <c:pt idx="6">
                  <c:v>7</c:v>
                </c:pt>
              </c:numCache>
            </c:numRef>
          </c:val>
          <c:extLst>
            <c:ext xmlns:c16="http://schemas.microsoft.com/office/drawing/2014/chart" uri="{C3380CC4-5D6E-409C-BE32-E72D297353CC}">
              <c16:uniqueId val="{00000000-DFB2-4C0E-B66C-A8F43D71F2F0}"/>
            </c:ext>
          </c:extLst>
        </c:ser>
        <c:dLbls>
          <c:dLblPos val="ctr"/>
          <c:showLegendKey val="0"/>
          <c:showVal val="1"/>
          <c:showCatName val="0"/>
          <c:showSerName val="0"/>
          <c:showPercent val="0"/>
          <c:showBubbleSize val="0"/>
        </c:dLbls>
        <c:gapWidth val="79"/>
        <c:overlap val="100"/>
        <c:axId val="1026484671"/>
        <c:axId val="1026485087"/>
      </c:barChart>
      <c:catAx>
        <c:axId val="1026484671"/>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ja-JP"/>
          </a:p>
        </c:txPr>
        <c:crossAx val="1026485087"/>
        <c:crosses val="autoZero"/>
        <c:auto val="1"/>
        <c:lblAlgn val="ctr"/>
        <c:lblOffset val="100"/>
        <c:noMultiLvlLbl val="0"/>
      </c:catAx>
      <c:valAx>
        <c:axId val="1026485087"/>
        <c:scaling>
          <c:orientation val="minMax"/>
        </c:scaling>
        <c:delete val="1"/>
        <c:axPos val="t"/>
        <c:numFmt formatCode="General" sourceLinked="1"/>
        <c:majorTickMark val="none"/>
        <c:minorTickMark val="none"/>
        <c:tickLblPos val="high"/>
        <c:crossAx val="10264846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solidFill>
                <a:latin typeface="+mn-lt"/>
                <a:ea typeface="+mn-ea"/>
                <a:cs typeface="+mn-cs"/>
              </a:defRPr>
            </a:pPr>
            <a:r>
              <a:rPr lang="ja-JP">
                <a:solidFill>
                  <a:schemeClr val="tx1"/>
                </a:solidFill>
              </a:rPr>
              <a:t>要望についてどのように感じるか</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solidFill>
              <a:latin typeface="+mn-lt"/>
              <a:ea typeface="+mn-ea"/>
              <a:cs typeface="+mn-cs"/>
            </a:defRPr>
          </a:pPr>
          <a:endParaRPr lang="ja-JP"/>
        </a:p>
      </c:txPr>
    </c:title>
    <c:autoTitleDeleted val="0"/>
    <c:plotArea>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Sheet3!$A$45:$A$49</c:f>
              <c:strCache>
                <c:ptCount val="5"/>
                <c:pt idx="0">
                  <c:v>①すでに東京都に要望している</c:v>
                </c:pt>
                <c:pt idx="1">
                  <c:v>②今後、自治体としても東京都に要望したい</c:v>
                </c:pt>
                <c:pt idx="2">
                  <c:v>③賛同はするが、東京都に要望をするほどではない</c:v>
                </c:pt>
                <c:pt idx="3">
                  <c:v>④東京都に要望は必要ない</c:v>
                </c:pt>
                <c:pt idx="4">
                  <c:v>⑤その他</c:v>
                </c:pt>
              </c:strCache>
            </c:strRef>
          </c:cat>
          <c:val>
            <c:numRef>
              <c:f>Sheet3!$B$45:$B$49</c:f>
              <c:numCache>
                <c:formatCode>General</c:formatCode>
                <c:ptCount val="5"/>
                <c:pt idx="0">
                  <c:v>14</c:v>
                </c:pt>
                <c:pt idx="1">
                  <c:v>3</c:v>
                </c:pt>
                <c:pt idx="2">
                  <c:v>1</c:v>
                </c:pt>
                <c:pt idx="3">
                  <c:v>2</c:v>
                </c:pt>
                <c:pt idx="4">
                  <c:v>3</c:v>
                </c:pt>
              </c:numCache>
            </c:numRef>
          </c:val>
          <c:extLst>
            <c:ext xmlns:c16="http://schemas.microsoft.com/office/drawing/2014/chart" uri="{C3380CC4-5D6E-409C-BE32-E72D297353CC}">
              <c16:uniqueId val="{00000000-0D32-4905-A5D9-97CDE20E51A4}"/>
            </c:ext>
          </c:extLst>
        </c:ser>
        <c:dLbls>
          <c:dLblPos val="ctr"/>
          <c:showLegendKey val="0"/>
          <c:showVal val="1"/>
          <c:showCatName val="0"/>
          <c:showSerName val="0"/>
          <c:showPercent val="0"/>
          <c:showBubbleSize val="0"/>
        </c:dLbls>
        <c:gapWidth val="79"/>
        <c:overlap val="100"/>
        <c:axId val="1026484671"/>
        <c:axId val="1026485087"/>
      </c:barChart>
      <c:catAx>
        <c:axId val="1026484671"/>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solidFill>
                <a:latin typeface="+mn-lt"/>
                <a:ea typeface="+mn-ea"/>
                <a:cs typeface="+mn-cs"/>
              </a:defRPr>
            </a:pPr>
            <a:endParaRPr lang="ja-JP"/>
          </a:p>
        </c:txPr>
        <c:crossAx val="1026485087"/>
        <c:crosses val="autoZero"/>
        <c:auto val="1"/>
        <c:lblAlgn val="ctr"/>
        <c:lblOffset val="100"/>
        <c:noMultiLvlLbl val="0"/>
      </c:catAx>
      <c:valAx>
        <c:axId val="1026485087"/>
        <c:scaling>
          <c:orientation val="minMax"/>
        </c:scaling>
        <c:delete val="1"/>
        <c:axPos val="t"/>
        <c:numFmt formatCode="General" sourceLinked="1"/>
        <c:majorTickMark val="none"/>
        <c:minorTickMark val="none"/>
        <c:tickLblPos val="high"/>
        <c:crossAx val="1026484671"/>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704" cy="513366"/>
          </a:xfrm>
          <a:prstGeom prst="rect">
            <a:avLst/>
          </a:prstGeom>
        </p:spPr>
        <p:txBody>
          <a:bodyPr vert="horz" lIns="94696" tIns="47348" rIns="94696" bIns="47348"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703" y="0"/>
            <a:ext cx="3078703" cy="513366"/>
          </a:xfrm>
          <a:prstGeom prst="rect">
            <a:avLst/>
          </a:prstGeom>
        </p:spPr>
        <p:txBody>
          <a:bodyPr vert="horz" lIns="94696" tIns="47348" rIns="94696" bIns="47348" rtlCol="0"/>
          <a:lstStyle>
            <a:lvl1pPr algn="r">
              <a:defRPr sz="1200"/>
            </a:lvl1pPr>
          </a:lstStyle>
          <a:p>
            <a:fld id="{3996A808-D612-4B93-91F2-087A9593A23B}" type="datetimeFigureOut">
              <a:rPr kumimoji="1" lang="ja-JP" altLang="en-US" smtClean="0"/>
              <a:t>2023/9/22</a:t>
            </a:fld>
            <a:endParaRPr kumimoji="1" lang="ja-JP" altLang="en-US"/>
          </a:p>
        </p:txBody>
      </p:sp>
      <p:sp>
        <p:nvSpPr>
          <p:cNvPr id="4" name="スライド イメージ プレースホルダー 3"/>
          <p:cNvSpPr>
            <a:spLocks noGrp="1" noRot="1" noChangeAspect="1"/>
          </p:cNvSpPr>
          <p:nvPr>
            <p:ph type="sldImg" idx="2"/>
          </p:nvPr>
        </p:nvSpPr>
        <p:spPr>
          <a:xfrm>
            <a:off x="1250950" y="1279525"/>
            <a:ext cx="4603750" cy="3452813"/>
          </a:xfrm>
          <a:prstGeom prst="rect">
            <a:avLst/>
          </a:prstGeom>
          <a:noFill/>
          <a:ln w="12700">
            <a:solidFill>
              <a:prstClr val="black"/>
            </a:solidFill>
          </a:ln>
        </p:spPr>
        <p:txBody>
          <a:bodyPr vert="horz" lIns="94696" tIns="47348" rIns="94696" bIns="47348" rtlCol="0" anchor="ctr"/>
          <a:lstStyle/>
          <a:p>
            <a:endParaRPr lang="ja-JP" altLang="en-US"/>
          </a:p>
        </p:txBody>
      </p:sp>
      <p:sp>
        <p:nvSpPr>
          <p:cNvPr id="5" name="ノート プレースホルダー 4"/>
          <p:cNvSpPr>
            <a:spLocks noGrp="1"/>
          </p:cNvSpPr>
          <p:nvPr>
            <p:ph type="body" sz="quarter" idx="3"/>
          </p:nvPr>
        </p:nvSpPr>
        <p:spPr>
          <a:xfrm>
            <a:off x="711236" y="4926022"/>
            <a:ext cx="5683250" cy="4030082"/>
          </a:xfrm>
          <a:prstGeom prst="rect">
            <a:avLst/>
          </a:prstGeom>
        </p:spPr>
        <p:txBody>
          <a:bodyPr vert="horz" lIns="94696" tIns="47348" rIns="94696" bIns="4734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249"/>
            <a:ext cx="3078704" cy="513366"/>
          </a:xfrm>
          <a:prstGeom prst="rect">
            <a:avLst/>
          </a:prstGeom>
        </p:spPr>
        <p:txBody>
          <a:bodyPr vert="horz" lIns="94696" tIns="47348" rIns="94696" bIns="4734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703" y="9721249"/>
            <a:ext cx="3078703" cy="513366"/>
          </a:xfrm>
          <a:prstGeom prst="rect">
            <a:avLst/>
          </a:prstGeom>
        </p:spPr>
        <p:txBody>
          <a:bodyPr vert="horz" lIns="94696" tIns="47348" rIns="94696" bIns="47348" rtlCol="0" anchor="b"/>
          <a:lstStyle>
            <a:lvl1pPr algn="r">
              <a:defRPr sz="1200"/>
            </a:lvl1pPr>
          </a:lstStyle>
          <a:p>
            <a:fld id="{50EA3A64-F160-4E5E-A491-D161A2F43B80}" type="slidenum">
              <a:rPr kumimoji="1" lang="ja-JP" altLang="en-US" smtClean="0"/>
              <a:t>‹#›</a:t>
            </a:fld>
            <a:endParaRPr kumimoji="1" lang="ja-JP" altLang="en-US"/>
          </a:p>
        </p:txBody>
      </p:sp>
    </p:spTree>
    <p:extLst>
      <p:ext uri="{BB962C8B-B14F-4D97-AF65-F5344CB8AC3E}">
        <p14:creationId xmlns:p14="http://schemas.microsoft.com/office/powerpoint/2010/main" val="22762265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r>
              <a:rPr lang="en-US" altLang="ja-JP" dirty="0"/>
              <a:t>2022</a:t>
            </a:r>
            <a:r>
              <a:rPr lang="ja-JP" altLang="en-US" dirty="0"/>
              <a:t>年</a:t>
            </a:r>
            <a:r>
              <a:rPr lang="en-US" altLang="ja-JP" dirty="0"/>
              <a:t>12</a:t>
            </a:r>
            <a:r>
              <a:rPr lang="ja-JP" altLang="en-US" dirty="0"/>
              <a:t>月に実施した</a:t>
            </a:r>
            <a:endParaRPr lang="en-US" altLang="ja-JP" dirty="0"/>
          </a:p>
          <a:p>
            <a:r>
              <a:rPr lang="ja-JP" altLang="en-US" dirty="0"/>
              <a:t>子ども医療費の助成制度実施に関する</a:t>
            </a:r>
            <a:r>
              <a:rPr lang="en-US" altLang="ja-JP" dirty="0"/>
              <a:t/>
            </a:r>
            <a:br>
              <a:rPr lang="en-US" altLang="ja-JP" dirty="0"/>
            </a:br>
            <a:r>
              <a:rPr lang="ja-JP" altLang="en-US" dirty="0"/>
              <a:t>アンケートについて報告させていただきます</a:t>
            </a:r>
            <a:endParaRPr lang="en-US" altLang="ja-JP" dirty="0"/>
          </a:p>
          <a:p>
            <a:r>
              <a:rPr kumimoji="1" lang="ja-JP" altLang="en-US" dirty="0" smtClean="0"/>
              <a:t>東京歯科保険医協会で</a:t>
            </a:r>
            <a:endParaRPr kumimoji="1" lang="en-US" altLang="ja-JP" dirty="0" smtClean="0"/>
          </a:p>
          <a:p>
            <a:r>
              <a:rPr kumimoji="1" lang="ja-JP" altLang="en-US" dirty="0" smtClean="0"/>
              <a:t>地域医療部担当理事を務めます</a:t>
            </a:r>
            <a:endParaRPr kumimoji="1" lang="en-US" altLang="ja-JP" dirty="0" smtClean="0"/>
          </a:p>
          <a:p>
            <a:r>
              <a:rPr kumimoji="1" lang="ja-JP" altLang="en-US" dirty="0" smtClean="0"/>
              <a:t>橋本と申します。</a:t>
            </a:r>
            <a:endParaRPr kumimoji="1" lang="en-US" altLang="ja-JP" dirty="0" smtClean="0"/>
          </a:p>
          <a:p>
            <a:r>
              <a:rPr kumimoji="1" lang="ja-JP" altLang="en-US" dirty="0" smtClean="0"/>
              <a:t>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a:t>
            </a:fld>
            <a:endParaRPr kumimoji="1" lang="ja-JP" altLang="en-US"/>
          </a:p>
        </p:txBody>
      </p:sp>
    </p:spTree>
    <p:extLst>
      <p:ext uri="{BB962C8B-B14F-4D97-AF65-F5344CB8AC3E}">
        <p14:creationId xmlns:p14="http://schemas.microsoft.com/office/powerpoint/2010/main" val="66406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設問２については</a:t>
            </a:r>
            <a:endParaRPr kumimoji="1" lang="en-US" altLang="ja-JP" dirty="0" smtClean="0"/>
          </a:p>
          <a:p>
            <a:r>
              <a:rPr kumimoji="1" lang="ja-JP" altLang="en-US" dirty="0" smtClean="0"/>
              <a:t>１４の自治体からすでに東京都に要望しているという回答がありました。</a:t>
            </a:r>
            <a:endParaRPr kumimoji="1" lang="en-US" altLang="ja-JP" dirty="0" smtClean="0"/>
          </a:p>
          <a:p>
            <a:r>
              <a:rPr kumimoji="1" lang="ja-JP" altLang="en-US" dirty="0" smtClean="0"/>
              <a:t>この設問では理由も聞いています。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10</a:t>
            </a:fld>
            <a:endParaRPr kumimoji="1" lang="ja-JP" altLang="en-US"/>
          </a:p>
        </p:txBody>
      </p:sp>
    </p:spTree>
    <p:extLst>
      <p:ext uri="{BB962C8B-B14F-4D97-AF65-F5344CB8AC3E}">
        <p14:creationId xmlns:p14="http://schemas.microsoft.com/office/powerpoint/2010/main" val="233644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「すでに東京都に要望している」を選んだ自治体では</a:t>
            </a:r>
            <a:endParaRPr kumimoji="1" lang="en-US" altLang="ja-JP" dirty="0" smtClean="0"/>
          </a:p>
          <a:p>
            <a:pPr defTabSz="946678">
              <a:defRPr/>
            </a:pPr>
            <a:r>
              <a:rPr lang="ja-JP" altLang="en-US" dirty="0" smtClean="0"/>
              <a:t>「東京都市長会より都内に住むすべての子どもが平等に医療サービスを受けられる機会を確保するように要望している」や</a:t>
            </a:r>
            <a:endParaRPr lang="en-US" altLang="ja-JP" dirty="0" smtClean="0"/>
          </a:p>
          <a:p>
            <a:pPr defTabSz="946678">
              <a:defRPr/>
            </a:pPr>
            <a:r>
              <a:rPr lang="ja-JP" altLang="en-US" dirty="0" smtClean="0"/>
              <a:t>毎年東京都市長会の要望であげているという自治体もありました。</a:t>
            </a:r>
            <a:endParaRPr lang="en-US" altLang="ja-JP" dirty="0" smtClean="0"/>
          </a:p>
          <a:p>
            <a:pPr defTabSz="946678">
              <a:defRPr/>
            </a:pPr>
            <a:endParaRPr lang="en-US" altLang="ja-JP" dirty="0" smtClean="0"/>
          </a:p>
          <a:p>
            <a:r>
              <a:rPr lang="ja-JP" altLang="en-US" dirty="0" smtClean="0"/>
              <a:t>また</a:t>
            </a:r>
            <a:endParaRPr lang="en-US" altLang="ja-JP" dirty="0" smtClean="0"/>
          </a:p>
          <a:p>
            <a:r>
              <a:rPr lang="ja-JP" altLang="en-US" dirty="0" smtClean="0"/>
              <a:t>・一部負担金（</a:t>
            </a:r>
            <a:r>
              <a:rPr lang="en-US" altLang="ja-JP" dirty="0" smtClean="0"/>
              <a:t>200</a:t>
            </a:r>
            <a:r>
              <a:rPr lang="ja-JP" altLang="en-US" dirty="0" smtClean="0"/>
              <a:t>円）なしの自治体もある</a:t>
            </a:r>
          </a:p>
          <a:p>
            <a:r>
              <a:rPr lang="ja-JP" altLang="en-US" dirty="0" smtClean="0"/>
              <a:t>・区部と多摩地区の格差の解消</a:t>
            </a:r>
            <a:endParaRPr lang="en-US" altLang="ja-JP" dirty="0" smtClean="0"/>
          </a:p>
          <a:p>
            <a:pPr defTabSz="946678">
              <a:defRPr/>
            </a:pPr>
            <a:r>
              <a:rPr lang="ja-JP" altLang="en-US" dirty="0" smtClean="0"/>
              <a:t>ということを理由に「今後、自治体としても東京都に要望したい」を選んだ自治体もありました。</a:t>
            </a:r>
            <a:endParaRPr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11</a:t>
            </a:fld>
            <a:endParaRPr kumimoji="1" lang="ja-JP" altLang="en-US"/>
          </a:p>
        </p:txBody>
      </p:sp>
    </p:spTree>
    <p:extLst>
      <p:ext uri="{BB962C8B-B14F-4D97-AF65-F5344CB8AC3E}">
        <p14:creationId xmlns:p14="http://schemas.microsoft.com/office/powerpoint/2010/main" val="352179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・所得制限撤廃を優先したい。</a:t>
            </a:r>
          </a:p>
          <a:p>
            <a:r>
              <a:rPr lang="ja-JP" altLang="en-US" dirty="0" smtClean="0"/>
              <a:t>・「</a:t>
            </a:r>
            <a:r>
              <a:rPr lang="en-US" altLang="ja-JP" dirty="0" smtClean="0"/>
              <a:t>1</a:t>
            </a:r>
            <a:r>
              <a:rPr lang="ja-JP" altLang="en-US" dirty="0" smtClean="0"/>
              <a:t>回の受診につき、上限</a:t>
            </a:r>
            <a:r>
              <a:rPr lang="en-US" altLang="ja-JP" dirty="0" smtClean="0"/>
              <a:t>200</a:t>
            </a:r>
            <a:r>
              <a:rPr lang="ja-JP" altLang="en-US" dirty="0" smtClean="0"/>
              <a:t>円」の自己負担は必要と考える</a:t>
            </a:r>
            <a:endParaRPr lang="en-US" altLang="ja-JP" dirty="0" smtClean="0"/>
          </a:p>
          <a:p>
            <a:endParaRPr lang="en-US" altLang="ja-JP" dirty="0" smtClean="0"/>
          </a:p>
          <a:p>
            <a:r>
              <a:rPr lang="ja-JP" altLang="en-US" dirty="0" smtClean="0"/>
              <a:t>といった理由で要望は必要ないと回答した自治体もありました。</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12</a:t>
            </a:fld>
            <a:endParaRPr kumimoji="1" lang="ja-JP" altLang="en-US"/>
          </a:p>
        </p:txBody>
      </p:sp>
    </p:spTree>
    <p:extLst>
      <p:ext uri="{BB962C8B-B14F-4D97-AF65-F5344CB8AC3E}">
        <p14:creationId xmlns:p14="http://schemas.microsoft.com/office/powerpoint/2010/main" val="377797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設問３の子どもの医療費助成制度（マル子、マル青）についての自由記載欄には</a:t>
            </a:r>
            <a:endParaRPr lang="en-US" altLang="ja-JP" dirty="0" smtClean="0"/>
          </a:p>
          <a:p>
            <a:endParaRPr kumimoji="1" lang="en-US" altLang="ja-JP" dirty="0" smtClean="0"/>
          </a:p>
          <a:p>
            <a:pPr defTabSz="946678">
              <a:defRPr/>
            </a:pPr>
            <a:r>
              <a:rPr lang="ja-JP" altLang="en-US" dirty="0" smtClean="0"/>
              <a:t>都財政の拡充（所得制限の撤廃、通院の全額助成）、マル青の財政負担について、</a:t>
            </a:r>
            <a:endParaRPr lang="en-US" altLang="ja-JP" dirty="0" smtClean="0"/>
          </a:p>
          <a:p>
            <a:pPr defTabSz="946678">
              <a:defRPr/>
            </a:pPr>
            <a:r>
              <a:rPr lang="ja-JP" altLang="en-US" dirty="0" smtClean="0"/>
              <a:t>都が恒久的に補助する仕組等、今後、子育て支援担当部長会または市長会等を通じ都へ要望していきたい。</a:t>
            </a:r>
          </a:p>
          <a:p>
            <a:endParaRPr kumimoji="1" lang="en-US" altLang="ja-JP" dirty="0" smtClean="0"/>
          </a:p>
          <a:p>
            <a:r>
              <a:rPr kumimoji="1" lang="ja-JP" altLang="en-US" dirty="0" smtClean="0"/>
              <a:t>という積極的な意見が書かれていました。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13</a:t>
            </a:fld>
            <a:endParaRPr kumimoji="1" lang="ja-JP" altLang="en-US"/>
          </a:p>
        </p:txBody>
      </p:sp>
    </p:spTree>
    <p:extLst>
      <p:ext uri="{BB962C8B-B14F-4D97-AF65-F5344CB8AC3E}">
        <p14:creationId xmlns:p14="http://schemas.microsoft.com/office/powerpoint/2010/main" val="260994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アンケート結果の活用についてです。</a:t>
            </a:r>
            <a:endParaRPr kumimoji="1" lang="en-US" altLang="ja-JP" dirty="0" smtClean="0"/>
          </a:p>
          <a:p>
            <a:endParaRPr kumimoji="1" lang="en-US" altLang="ja-JP" dirty="0" smtClean="0"/>
          </a:p>
          <a:p>
            <a:r>
              <a:rPr kumimoji="1" lang="ja-JP" altLang="en-US" dirty="0" smtClean="0"/>
              <a:t>協会ではアンケート結果をマル青の運用方法と共に地図で分かりやすくまとめて機関紙のカラー面で報告しています。</a:t>
            </a:r>
            <a:endParaRPr kumimoji="1" lang="en-US" altLang="ja-JP" dirty="0" smtClean="0"/>
          </a:p>
          <a:p>
            <a:r>
              <a:rPr kumimoji="1" lang="ja-JP" altLang="en-US" dirty="0" smtClean="0"/>
              <a:t>また</a:t>
            </a:r>
            <a:r>
              <a:rPr kumimoji="1" lang="en-US" altLang="ja-JP" dirty="0" smtClean="0"/>
              <a:t>HP</a:t>
            </a:r>
            <a:r>
              <a:rPr kumimoji="1" lang="ja-JP" altLang="en-US" dirty="0" err="1" smtClean="0"/>
              <a:t>にも</a:t>
            </a:r>
            <a:r>
              <a:rPr kumimoji="1" lang="ja-JP" altLang="en-US" dirty="0" smtClean="0"/>
              <a:t>結果を示しました。</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14</a:t>
            </a:fld>
            <a:endParaRPr kumimoji="1" lang="ja-JP" altLang="en-US"/>
          </a:p>
        </p:txBody>
      </p:sp>
    </p:spTree>
    <p:extLst>
      <p:ext uri="{BB962C8B-B14F-4D97-AF65-F5344CB8AC3E}">
        <p14:creationId xmlns:p14="http://schemas.microsoft.com/office/powerpoint/2010/main" val="1367686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また協会では隔月で１回メディア懇談を開催しています。</a:t>
            </a:r>
            <a:endParaRPr kumimoji="1" lang="en-US" altLang="ja-JP" dirty="0" smtClean="0"/>
          </a:p>
          <a:p>
            <a:r>
              <a:rPr kumimoji="1" lang="ja-JP" altLang="en-US" dirty="0" smtClean="0"/>
              <a:t>そのなかでこの子ども医療費の助成制度実施に関する</a:t>
            </a:r>
            <a:br>
              <a:rPr kumimoji="1" lang="ja-JP" altLang="en-US" dirty="0" smtClean="0"/>
            </a:br>
            <a:r>
              <a:rPr kumimoji="1" lang="ja-JP" altLang="en-US" dirty="0" smtClean="0"/>
              <a:t>アンケートの結果を話題にあげたところ</a:t>
            </a:r>
            <a:endParaRPr kumimoji="1" lang="en-US" altLang="ja-JP" dirty="0" smtClean="0"/>
          </a:p>
          <a:p>
            <a:r>
              <a:rPr kumimoji="1" lang="ja-JP" altLang="en-US" dirty="0" smtClean="0"/>
              <a:t>日本歯科新聞社の雑誌「アポロニア</a:t>
            </a:r>
            <a:r>
              <a:rPr kumimoji="1" lang="en-US" altLang="ja-JP" dirty="0" smtClean="0"/>
              <a:t>21</a:t>
            </a:r>
            <a:r>
              <a:rPr kumimoji="1" lang="ja-JP" altLang="en-US" dirty="0" smtClean="0"/>
              <a:t>」の編集長の目に留まり</a:t>
            </a:r>
            <a:endParaRPr kumimoji="1" lang="en-US" altLang="ja-JP" dirty="0" smtClean="0"/>
          </a:p>
          <a:p>
            <a:r>
              <a:rPr kumimoji="1" lang="ja-JP" altLang="en-US" dirty="0" smtClean="0"/>
              <a:t>特集を組んでいただきました。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15</a:t>
            </a:fld>
            <a:endParaRPr kumimoji="1" lang="ja-JP" altLang="en-US"/>
          </a:p>
        </p:txBody>
      </p:sp>
    </p:spTree>
    <p:extLst>
      <p:ext uri="{BB962C8B-B14F-4D97-AF65-F5344CB8AC3E}">
        <p14:creationId xmlns:p14="http://schemas.microsoft.com/office/powerpoint/2010/main" val="3841419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2023</a:t>
            </a:r>
            <a:r>
              <a:rPr lang="ja-JP" altLang="en-US" dirty="0" smtClean="0"/>
              <a:t>年</a:t>
            </a:r>
            <a:r>
              <a:rPr lang="en-US" altLang="ja-JP" dirty="0" smtClean="0"/>
              <a:t>8</a:t>
            </a:r>
            <a:r>
              <a:rPr lang="ja-JP" altLang="en-US" dirty="0" smtClean="0"/>
              <a:t>月</a:t>
            </a:r>
            <a:r>
              <a:rPr lang="en-US" altLang="ja-JP" dirty="0" smtClean="0"/>
              <a:t>31</a:t>
            </a:r>
            <a:r>
              <a:rPr lang="ja-JP" altLang="en-US" dirty="0" smtClean="0"/>
              <a:t>日には</a:t>
            </a:r>
            <a:endParaRPr lang="en-US" altLang="ja-JP" dirty="0" smtClean="0"/>
          </a:p>
          <a:p>
            <a:r>
              <a:rPr lang="ja-JP" altLang="en-US" dirty="0" smtClean="0"/>
              <a:t>東京都への予算要請を行い、</a:t>
            </a:r>
            <a:endParaRPr lang="en-US" altLang="ja-JP" dirty="0" smtClean="0"/>
          </a:p>
          <a:p>
            <a:r>
              <a:rPr lang="ja-JP" altLang="en-US" dirty="0" smtClean="0"/>
              <a:t>アンケート結果を基に</a:t>
            </a:r>
            <a:endParaRPr lang="en-US" altLang="ja-JP" dirty="0" smtClean="0"/>
          </a:p>
          <a:p>
            <a:r>
              <a:rPr lang="ja-JP" altLang="en-US" dirty="0" smtClean="0"/>
              <a:t>たった</a:t>
            </a:r>
            <a:r>
              <a:rPr lang="en-US" altLang="ja-JP" dirty="0" smtClean="0"/>
              <a:t>200</a:t>
            </a:r>
            <a:r>
              <a:rPr lang="ja-JP" altLang="en-US" dirty="0" smtClean="0"/>
              <a:t>円でも受診抑制につながることを訴え、</a:t>
            </a:r>
            <a:endParaRPr lang="en-US" altLang="ja-JP" dirty="0" smtClean="0"/>
          </a:p>
          <a:p>
            <a:r>
              <a:rPr lang="ja-JP" altLang="en-US" dirty="0" smtClean="0"/>
              <a:t>自治体も財源的に厳しいことをお伝えし自治体任せにしないでほしいと要請しました。</a:t>
            </a:r>
            <a:endParaRPr lang="en-US" altLang="ja-JP"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16</a:t>
            </a:fld>
            <a:endParaRPr kumimoji="1" lang="ja-JP" altLang="en-US"/>
          </a:p>
        </p:txBody>
      </p:sp>
    </p:spTree>
    <p:extLst>
      <p:ext uri="{BB962C8B-B14F-4D97-AF65-F5344CB8AC3E}">
        <p14:creationId xmlns:p14="http://schemas.microsoft.com/office/powerpoint/2010/main" val="288248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r>
              <a:rPr lang="en-US" altLang="ja-JP" dirty="0"/>
              <a:t>17</a:t>
            </a:r>
            <a:r>
              <a:rPr lang="ja-JP" altLang="en-US" dirty="0"/>
              <a:t>年に当会が実施した「学校歯科治療調査」では、学校歯科検診で要受診と診断された後の歯科医院への受診率が多摩地区で最も低く、「口腔内が崩壊状態と考えられる子どもがいた」と回答した学校の割合も多摩地区で多くなっていました。</a:t>
            </a:r>
            <a:endParaRPr lang="en-US" altLang="ja-JP" dirty="0"/>
          </a:p>
          <a:p>
            <a:pPr defTabSz="946678"/>
            <a:endParaRPr lang="en-US" altLang="ja-JP" dirty="0"/>
          </a:p>
          <a:p>
            <a:pPr defTabSz="946678"/>
            <a:r>
              <a:rPr lang="ja-JP" altLang="en-US" dirty="0"/>
              <a:t>これらの結果から、「通院１回につき最大</a:t>
            </a:r>
            <a:r>
              <a:rPr lang="en-US" altLang="ja-JP" dirty="0"/>
              <a:t>200</a:t>
            </a:r>
            <a:r>
              <a:rPr lang="ja-JP" altLang="en-US" dirty="0"/>
              <a:t>円まで」の窓口負担の存在が受診抑制の</a:t>
            </a:r>
            <a:r>
              <a:rPr lang="en-US" altLang="ja-JP" dirty="0"/>
              <a:t>1</a:t>
            </a:r>
            <a:r>
              <a:rPr lang="ja-JP" altLang="en-US" dirty="0" err="1"/>
              <a:t>つの</a:t>
            </a:r>
            <a:r>
              <a:rPr lang="ja-JP" altLang="en-US" dirty="0"/>
              <a:t>要因となっており、</a:t>
            </a:r>
            <a:endParaRPr lang="en-US" altLang="ja-JP" dirty="0"/>
          </a:p>
          <a:p>
            <a:pPr defTabSz="946678"/>
            <a:r>
              <a:rPr lang="en-US" altLang="ja-JP" dirty="0"/>
              <a:t>23</a:t>
            </a:r>
            <a:r>
              <a:rPr lang="ja-JP" altLang="en-US" dirty="0"/>
              <a:t>区に比べ、多摩地区の子ども</a:t>
            </a:r>
            <a:r>
              <a:rPr lang="ja-JP" altLang="en-US"/>
              <a:t>の</a:t>
            </a:r>
            <a:r>
              <a:rPr lang="ja-JP" altLang="en-US" smtClean="0"/>
              <a:t>健康を脅かしている実情</a:t>
            </a:r>
            <a:r>
              <a:rPr lang="ja-JP" altLang="en-US" dirty="0"/>
              <a:t>は明らかです。</a:t>
            </a:r>
            <a:endParaRPr lang="en-US" altLang="ja-JP" dirty="0"/>
          </a:p>
          <a:p>
            <a:pPr defTabSz="946678"/>
            <a:endParaRPr lang="en-US" altLang="ja-JP" dirty="0"/>
          </a:p>
          <a:p>
            <a:pPr defTabSz="946678">
              <a:defRPr/>
            </a:pPr>
            <a:r>
              <a:rPr lang="ja-JP" altLang="en-US" dirty="0"/>
              <a:t>自治体独自で子どもに対する医療費の助成に財源を捻出することに限界があります。</a:t>
            </a:r>
            <a:endParaRPr lang="en-US" altLang="ja-JP" dirty="0"/>
          </a:p>
          <a:p>
            <a:pPr defTabSz="946678"/>
            <a:r>
              <a:rPr lang="ja-JP" altLang="en-US" dirty="0"/>
              <a:t>今後も協会は、「各自治体に対する財政的支援の恒久化」と「地域間格差の是正」を東京都に求め、</a:t>
            </a:r>
            <a:endParaRPr lang="en-US" altLang="ja-JP" dirty="0"/>
          </a:p>
          <a:p>
            <a:pPr defTabSz="946678"/>
            <a:r>
              <a:rPr lang="ja-JP" altLang="en-US" dirty="0"/>
              <a:t>さらに「すべての子どもが平等にお金の心配をせずに医療を受けられるようにすること」を国に訴えていきます。</a:t>
            </a:r>
            <a:endParaRPr lang="en-US" altLang="ja-JP" dirty="0"/>
          </a:p>
          <a:p>
            <a:pPr defTabSz="946678"/>
            <a:endParaRPr lang="en-US" altLang="ja-JP"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17</a:t>
            </a:fld>
            <a:endParaRPr kumimoji="1" lang="ja-JP" altLang="en-US"/>
          </a:p>
        </p:txBody>
      </p:sp>
    </p:spTree>
    <p:extLst>
      <p:ext uri="{BB962C8B-B14F-4D97-AF65-F5344CB8AC3E}">
        <p14:creationId xmlns:p14="http://schemas.microsoft.com/office/powerpoint/2010/main" val="124720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子ども医療費の助成制度実施に関するアンケートの概要を説明します</a:t>
            </a:r>
            <a:endParaRPr kumimoji="1" lang="en-US" altLang="ja-JP" dirty="0" smtClean="0"/>
          </a:p>
          <a:p>
            <a:endParaRPr kumimoji="1" lang="en-US" altLang="ja-JP" dirty="0" smtClean="0"/>
          </a:p>
          <a:p>
            <a:r>
              <a:rPr kumimoji="1" lang="ja-JP" altLang="en-US" dirty="0" smtClean="0"/>
              <a:t>「通院１回につき最大</a:t>
            </a:r>
            <a:r>
              <a:rPr kumimoji="1" lang="en-US" altLang="ja-JP" dirty="0" smtClean="0"/>
              <a:t>200</a:t>
            </a:r>
            <a:r>
              <a:rPr kumimoji="1" lang="ja-JP" altLang="en-US" dirty="0" smtClean="0"/>
              <a:t>円まで」の窓口負担が残る２３の自治体に対し</a:t>
            </a:r>
            <a:endParaRPr kumimoji="1" lang="en-US" altLang="ja-JP" dirty="0" smtClean="0"/>
          </a:p>
          <a:p>
            <a:endParaRPr kumimoji="1" lang="en-US" altLang="ja-JP" dirty="0" smtClean="0"/>
          </a:p>
          <a:p>
            <a:pPr defTabSz="946678">
              <a:defRPr/>
            </a:pPr>
            <a:r>
              <a:rPr kumimoji="1" lang="ja-JP" altLang="en-US" dirty="0" smtClean="0"/>
              <a:t>自治体の実態を把握し、都内の子どもたちが安心して歯科医療を受けられる体制を広げることを目的にアンケートを実施しました。</a:t>
            </a:r>
            <a:endParaRPr kumimoji="1" lang="en-US" altLang="ja-JP" dirty="0" smtClean="0"/>
          </a:p>
          <a:p>
            <a:pPr defTabSz="946678">
              <a:defRPr/>
            </a:pPr>
            <a:endParaRPr kumimoji="1" lang="en-US" altLang="ja-JP" dirty="0" smtClean="0"/>
          </a:p>
          <a:p>
            <a:pPr defTabSz="946678">
              <a:defRPr/>
            </a:pPr>
            <a:r>
              <a:rPr kumimoji="1" lang="ja-JP" altLang="en-US" dirty="0" smtClean="0"/>
              <a:t>調査は、調査用紙を２３の自治体に郵送し、同封の返信用封筒、または</a:t>
            </a:r>
            <a:r>
              <a:rPr kumimoji="1" lang="en-US" altLang="ja-JP" dirty="0" smtClean="0"/>
              <a:t>FAX</a:t>
            </a:r>
            <a:r>
              <a:rPr kumimoji="1" lang="ja-JP" altLang="en-US" dirty="0" smtClean="0"/>
              <a:t>で返送をお願いする方法で行いました。</a:t>
            </a:r>
            <a:endParaRPr kumimoji="1" lang="en-US" altLang="ja-JP" dirty="0" smtClean="0"/>
          </a:p>
          <a:p>
            <a:pPr defTabSz="946678">
              <a:defRPr/>
            </a:pPr>
            <a:endParaRPr kumimoji="1" lang="en-US" altLang="ja-JP" dirty="0" smtClean="0"/>
          </a:p>
          <a:p>
            <a:pPr defTabSz="946678">
              <a:defRPr/>
            </a:pPr>
            <a:r>
              <a:rPr kumimoji="1" lang="ja-JP" altLang="en-US" dirty="0" smtClean="0"/>
              <a:t>期間は</a:t>
            </a:r>
            <a:r>
              <a:rPr kumimoji="1" lang="en-US" altLang="ja-JP" dirty="0" smtClean="0"/>
              <a:t>2022</a:t>
            </a:r>
            <a:r>
              <a:rPr kumimoji="1" lang="ja-JP" altLang="en-US" dirty="0" smtClean="0"/>
              <a:t>年</a:t>
            </a:r>
            <a:r>
              <a:rPr kumimoji="1" lang="en-US" altLang="ja-JP" dirty="0" smtClean="0"/>
              <a:t>12</a:t>
            </a:r>
            <a:r>
              <a:rPr kumimoji="1" lang="ja-JP" altLang="en-US" dirty="0" smtClean="0"/>
              <a:t>月</a:t>
            </a:r>
            <a:r>
              <a:rPr kumimoji="1" lang="en-US" altLang="ja-JP" dirty="0" smtClean="0"/>
              <a:t>8</a:t>
            </a:r>
            <a:r>
              <a:rPr kumimoji="1" lang="ja-JP" altLang="en-US" dirty="0" smtClean="0"/>
              <a:t>日から</a:t>
            </a:r>
            <a:r>
              <a:rPr kumimoji="1" lang="en-US" altLang="ja-JP" dirty="0" smtClean="0"/>
              <a:t>26</a:t>
            </a:r>
            <a:r>
              <a:rPr kumimoji="1" lang="ja-JP" altLang="en-US" dirty="0" smtClean="0"/>
              <a:t>日の間です。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2</a:t>
            </a:fld>
            <a:endParaRPr kumimoji="1" lang="ja-JP" altLang="en-US"/>
          </a:p>
        </p:txBody>
      </p:sp>
    </p:spTree>
    <p:extLst>
      <p:ext uri="{BB962C8B-B14F-4D97-AF65-F5344CB8AC3E}">
        <p14:creationId xmlns:p14="http://schemas.microsoft.com/office/powerpoint/2010/main" val="35192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アンケート内容についてです。</a:t>
            </a:r>
            <a:endParaRPr kumimoji="1" lang="en-US" altLang="ja-JP" dirty="0" smtClean="0"/>
          </a:p>
          <a:p>
            <a:endParaRPr kumimoji="1" lang="en-US" altLang="ja-JP" dirty="0" smtClean="0"/>
          </a:p>
          <a:p>
            <a:r>
              <a:rPr kumimoji="1" lang="ja-JP" altLang="en-US" dirty="0" smtClean="0"/>
              <a:t>設問は全部で３つあります。</a:t>
            </a:r>
            <a:endParaRPr kumimoji="1" lang="en-US" altLang="ja-JP" dirty="0" smtClean="0"/>
          </a:p>
          <a:p>
            <a:endParaRPr kumimoji="1" lang="en-US" altLang="ja-JP" dirty="0" smtClean="0"/>
          </a:p>
          <a:p>
            <a:r>
              <a:rPr kumimoji="1" lang="ja-JP" altLang="en-US" dirty="0" smtClean="0"/>
              <a:t>１つ目は</a:t>
            </a:r>
            <a:endParaRPr kumimoji="1" lang="en-US" altLang="ja-JP" dirty="0" smtClean="0"/>
          </a:p>
          <a:p>
            <a:r>
              <a:rPr lang="ja-JP" altLang="en-US" dirty="0" smtClean="0"/>
              <a:t>東京都で行われている助成制度</a:t>
            </a:r>
            <a:endParaRPr lang="en-US" altLang="ja-JP" dirty="0" smtClean="0"/>
          </a:p>
          <a:p>
            <a:r>
              <a:rPr lang="ja-JP" altLang="en-US" dirty="0" smtClean="0"/>
              <a:t>マル子　これは</a:t>
            </a:r>
            <a:r>
              <a:rPr lang="en-US" altLang="ja-JP" dirty="0" smtClean="0"/>
              <a:t>15</a:t>
            </a:r>
            <a:r>
              <a:rPr lang="ja-JP" altLang="en-US" dirty="0" smtClean="0"/>
              <a:t>歳に達する日以後の最初の</a:t>
            </a:r>
            <a:r>
              <a:rPr lang="en-US" altLang="ja-JP" dirty="0" smtClean="0"/>
              <a:t>3</a:t>
            </a:r>
            <a:r>
              <a:rPr lang="ja-JP" altLang="en-US" dirty="0" smtClean="0"/>
              <a:t>月</a:t>
            </a:r>
            <a:r>
              <a:rPr lang="en-US" altLang="ja-JP" dirty="0" smtClean="0"/>
              <a:t>31</a:t>
            </a:r>
            <a:r>
              <a:rPr lang="ja-JP" altLang="en-US" dirty="0" smtClean="0"/>
              <a:t>日まで窓口負担の補助で</a:t>
            </a:r>
            <a:endParaRPr lang="en-US" altLang="ja-JP" dirty="0" smtClean="0"/>
          </a:p>
          <a:p>
            <a:r>
              <a:rPr lang="ja-JP" altLang="en-US" dirty="0" smtClean="0"/>
              <a:t>マル青　これは</a:t>
            </a:r>
            <a:r>
              <a:rPr lang="en-US" altLang="ja-JP" dirty="0" smtClean="0"/>
              <a:t>2023</a:t>
            </a:r>
            <a:r>
              <a:rPr lang="ja-JP" altLang="en-US" dirty="0" smtClean="0"/>
              <a:t>年</a:t>
            </a:r>
            <a:r>
              <a:rPr lang="en-US" altLang="ja-JP" dirty="0" smtClean="0"/>
              <a:t>4</a:t>
            </a:r>
            <a:r>
              <a:rPr lang="ja-JP" altLang="en-US" dirty="0" smtClean="0"/>
              <a:t>月から始まった</a:t>
            </a:r>
            <a:r>
              <a:rPr lang="en-US" altLang="ja-JP" dirty="0" smtClean="0"/>
              <a:t>18</a:t>
            </a:r>
            <a:r>
              <a:rPr lang="ja-JP" altLang="en-US" dirty="0" smtClean="0"/>
              <a:t>歳に達する日以後の最初の</a:t>
            </a:r>
            <a:r>
              <a:rPr lang="en-US" altLang="ja-JP" dirty="0" smtClean="0"/>
              <a:t>3</a:t>
            </a:r>
            <a:r>
              <a:rPr lang="ja-JP" altLang="en-US" dirty="0" smtClean="0"/>
              <a:t>月</a:t>
            </a:r>
            <a:r>
              <a:rPr lang="en-US" altLang="ja-JP" dirty="0" smtClean="0"/>
              <a:t>31</a:t>
            </a:r>
            <a:r>
              <a:rPr lang="ja-JP" altLang="en-US" dirty="0" smtClean="0"/>
              <a:t>日まで窓口負担の補助です。</a:t>
            </a:r>
            <a:endParaRPr lang="en-US" altLang="ja-JP" dirty="0" smtClean="0"/>
          </a:p>
          <a:p>
            <a:endParaRPr lang="en-US" altLang="ja-JP" dirty="0" smtClean="0"/>
          </a:p>
          <a:p>
            <a:r>
              <a:rPr lang="ja-JP" altLang="en-US" dirty="0" smtClean="0"/>
              <a:t>これらの「</a:t>
            </a:r>
            <a:r>
              <a:rPr lang="en-US" altLang="ja-JP" dirty="0" smtClean="0"/>
              <a:t>1</a:t>
            </a:r>
            <a:r>
              <a:rPr lang="ja-JP" altLang="en-US" dirty="0" smtClean="0"/>
              <a:t>回の受診につき、上限</a:t>
            </a:r>
            <a:r>
              <a:rPr lang="en-US" altLang="ja-JP" dirty="0" smtClean="0"/>
              <a:t>200</a:t>
            </a:r>
            <a:r>
              <a:rPr lang="ja-JP" altLang="en-US" dirty="0" smtClean="0"/>
              <a:t>円」の自己負担分について自治体が独自に助成制度を実施することを予定しているかどうかについて聞いています。</a:t>
            </a:r>
            <a:endParaRPr lang="en-US" altLang="ja-JP" dirty="0" smtClean="0"/>
          </a:p>
          <a:p>
            <a:r>
              <a:rPr lang="ja-JP" altLang="en-US" dirty="0" smtClean="0"/>
              <a:t>また予定がない場合その理由を選択し、自由記載も設けています。</a:t>
            </a:r>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3</a:t>
            </a:fld>
            <a:endParaRPr kumimoji="1" lang="ja-JP" altLang="en-US"/>
          </a:p>
        </p:txBody>
      </p:sp>
    </p:spTree>
    <p:extLst>
      <p:ext uri="{BB962C8B-B14F-4D97-AF65-F5344CB8AC3E}">
        <p14:creationId xmlns:p14="http://schemas.microsoft.com/office/powerpoint/2010/main" val="171334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つ目では</a:t>
            </a:r>
            <a:endParaRPr kumimoji="1" lang="en-US" altLang="ja-JP" dirty="0" smtClean="0"/>
          </a:p>
          <a:p>
            <a:endParaRPr kumimoji="1" lang="en-US" altLang="ja-JP" dirty="0" smtClean="0"/>
          </a:p>
          <a:p>
            <a:r>
              <a:rPr lang="ja-JP" altLang="en-US" dirty="0" smtClean="0"/>
              <a:t>協会が東京都に対して、「</a:t>
            </a:r>
            <a:r>
              <a:rPr lang="en-US" altLang="ja-JP" dirty="0" smtClean="0"/>
              <a:t>1</a:t>
            </a:r>
            <a:r>
              <a:rPr lang="ja-JP" altLang="en-US" dirty="0" smtClean="0"/>
              <a:t>回の受診につき、上限</a:t>
            </a:r>
            <a:r>
              <a:rPr lang="en-US" altLang="ja-JP" dirty="0" smtClean="0"/>
              <a:t>200</a:t>
            </a:r>
            <a:r>
              <a:rPr lang="ja-JP" altLang="en-US" dirty="0" smtClean="0"/>
              <a:t>円」の自己負担分も含めて、</a:t>
            </a:r>
            <a:endParaRPr lang="en-US" altLang="ja-JP" dirty="0" smtClean="0"/>
          </a:p>
          <a:p>
            <a:r>
              <a:rPr lang="en-US" altLang="ja-JP" dirty="0" smtClean="0"/>
              <a:t>18</a:t>
            </a:r>
            <a:r>
              <a:rPr lang="ja-JP" altLang="en-US" dirty="0" smtClean="0"/>
              <a:t>歳に達する日以後の最初の</a:t>
            </a:r>
            <a:r>
              <a:rPr lang="en-US" altLang="ja-JP" dirty="0" smtClean="0"/>
              <a:t>3</a:t>
            </a:r>
            <a:r>
              <a:rPr lang="ja-JP" altLang="en-US" dirty="0" smtClean="0"/>
              <a:t>月</a:t>
            </a:r>
            <a:r>
              <a:rPr lang="en-US" altLang="ja-JP" dirty="0" smtClean="0"/>
              <a:t>31</a:t>
            </a:r>
            <a:r>
              <a:rPr lang="ja-JP" altLang="en-US" dirty="0" smtClean="0"/>
              <a:t>日までの医療費を助成するよう求めていることに対してどう感じているかを聞いています。</a:t>
            </a:r>
            <a:endParaRPr lang="en-US" altLang="ja-JP" dirty="0" smtClean="0"/>
          </a:p>
          <a:p>
            <a:endParaRPr lang="en-US" altLang="ja-JP" dirty="0" smtClean="0"/>
          </a:p>
          <a:p>
            <a:pPr defTabSz="946678">
              <a:defRPr/>
            </a:pPr>
            <a:r>
              <a:rPr lang="ja-JP" altLang="en-US" dirty="0" smtClean="0"/>
              <a:t>「すでに都へ要望している」や「自治体としても東京都に要望したい」を選んだ自治体にはその理由を聞くことで懇談につなげたり、協力して都へ要請をかけることができると考え、理由を聞いています。</a:t>
            </a:r>
            <a:endParaRPr lang="en-US" altLang="ja-JP" dirty="0" smtClean="0"/>
          </a:p>
          <a:p>
            <a:r>
              <a:rPr lang="ja-JP" altLang="en-US" dirty="0" smtClean="0"/>
              <a:t>また「賛同はするが、東京都に要望をするほどではない」や「東京都に要望は必要ない」を選んだ自治体には理由を聞くことで、</a:t>
            </a:r>
            <a:endParaRPr lang="en-US" altLang="ja-JP" dirty="0" smtClean="0"/>
          </a:p>
          <a:p>
            <a:r>
              <a:rPr lang="ja-JP" altLang="en-US" dirty="0" smtClean="0"/>
              <a:t>自治体がこの「</a:t>
            </a:r>
            <a:r>
              <a:rPr lang="en-US" altLang="ja-JP" dirty="0" smtClean="0"/>
              <a:t>1</a:t>
            </a:r>
            <a:r>
              <a:rPr lang="ja-JP" altLang="en-US" dirty="0" smtClean="0"/>
              <a:t>回の受診につき、上限</a:t>
            </a:r>
            <a:r>
              <a:rPr lang="en-US" altLang="ja-JP" dirty="0" smtClean="0"/>
              <a:t>200</a:t>
            </a:r>
            <a:r>
              <a:rPr lang="ja-JP" altLang="en-US" dirty="0" smtClean="0"/>
              <a:t>円」についてどう感じているのか実態を把握し、</a:t>
            </a:r>
            <a:endParaRPr lang="en-US" altLang="ja-JP" dirty="0" smtClean="0"/>
          </a:p>
          <a:p>
            <a:r>
              <a:rPr lang="ja-JP" altLang="en-US" dirty="0" smtClean="0"/>
              <a:t>今後の要請などに活かすために聞いています。</a:t>
            </a:r>
            <a:endParaRPr lang="en-US" altLang="ja-JP" dirty="0" smtClean="0"/>
          </a:p>
          <a:p>
            <a:endParaRPr lang="en-US" altLang="ja-JP" dirty="0" smtClean="0"/>
          </a:p>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4</a:t>
            </a:fld>
            <a:endParaRPr kumimoji="1" lang="ja-JP" altLang="en-US"/>
          </a:p>
        </p:txBody>
      </p:sp>
    </p:spTree>
    <p:extLst>
      <p:ext uri="{BB962C8B-B14F-4D97-AF65-F5344CB8AC3E}">
        <p14:creationId xmlns:p14="http://schemas.microsoft.com/office/powerpoint/2010/main" val="7791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設問３は</a:t>
            </a:r>
            <a:endParaRPr kumimoji="1" lang="en-US" altLang="ja-JP" dirty="0" smtClean="0"/>
          </a:p>
          <a:p>
            <a:r>
              <a:rPr lang="ja-JP" altLang="en-US" dirty="0" smtClean="0"/>
              <a:t>子どもの医療費助成制度（マル子、マル青）についての意見を聞いています。</a:t>
            </a:r>
            <a:endParaRPr lang="en-US" altLang="ja-JP" dirty="0" smtClean="0"/>
          </a:p>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5</a:t>
            </a:fld>
            <a:endParaRPr kumimoji="1" lang="ja-JP" altLang="en-US"/>
          </a:p>
        </p:txBody>
      </p:sp>
    </p:spTree>
    <p:extLst>
      <p:ext uri="{BB962C8B-B14F-4D97-AF65-F5344CB8AC3E}">
        <p14:creationId xmlns:p14="http://schemas.microsoft.com/office/powerpoint/2010/main" val="301607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アンケートの回収結果は２３件中２３件と</a:t>
            </a:r>
            <a:endParaRPr kumimoji="1" lang="en-US" altLang="ja-JP" dirty="0" smtClean="0"/>
          </a:p>
          <a:p>
            <a:endParaRPr kumimoji="1" lang="en-US" altLang="ja-JP" dirty="0" smtClean="0"/>
          </a:p>
          <a:p>
            <a:r>
              <a:rPr kumimoji="1" lang="ja-JP" altLang="en-US" dirty="0" smtClean="0"/>
              <a:t>返答率は１００％です。</a:t>
            </a:r>
            <a:endParaRPr kumimoji="1" lang="en-US" altLang="ja-JP" dirty="0" smtClean="0"/>
          </a:p>
          <a:p>
            <a:endParaRPr kumimoji="1" lang="en-US" altLang="ja-JP" dirty="0" smtClean="0"/>
          </a:p>
          <a:p>
            <a:r>
              <a:rPr kumimoji="1" lang="ja-JP" altLang="en-US" dirty="0" smtClean="0"/>
              <a:t>これは事前に自治体にお願いのお電話をいれたり、返答がない自治体には回答依頼のお電話をした結果です。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6</a:t>
            </a:fld>
            <a:endParaRPr kumimoji="1" lang="ja-JP" altLang="en-US"/>
          </a:p>
        </p:txBody>
      </p:sp>
    </p:spTree>
    <p:extLst>
      <p:ext uri="{BB962C8B-B14F-4D97-AF65-F5344CB8AC3E}">
        <p14:creationId xmlns:p14="http://schemas.microsoft.com/office/powerpoint/2010/main" val="204918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これからのスライドは結果についてまとめたものです。</a:t>
            </a:r>
            <a:endParaRPr kumimoji="1" lang="en-US" altLang="ja-JP" dirty="0" smtClean="0"/>
          </a:p>
          <a:p>
            <a:r>
              <a:rPr kumimoji="1" lang="ja-JP" altLang="en-US" dirty="0" smtClean="0"/>
              <a:t>設問１の</a:t>
            </a:r>
            <a:r>
              <a:rPr lang="ja-JP" altLang="en-US" dirty="0" smtClean="0"/>
              <a:t>「</a:t>
            </a:r>
            <a:r>
              <a:rPr lang="en-US" altLang="ja-JP" dirty="0" smtClean="0"/>
              <a:t>1</a:t>
            </a:r>
            <a:r>
              <a:rPr lang="ja-JP" altLang="en-US" dirty="0" smtClean="0"/>
              <a:t>回の受診につき、上限</a:t>
            </a:r>
            <a:r>
              <a:rPr lang="en-US" altLang="ja-JP" dirty="0" smtClean="0"/>
              <a:t>200</a:t>
            </a:r>
            <a:r>
              <a:rPr lang="ja-JP" altLang="en-US" dirty="0" smtClean="0"/>
              <a:t>円」の自己負担分について</a:t>
            </a:r>
            <a:endParaRPr lang="en-US" altLang="ja-JP" dirty="0" smtClean="0"/>
          </a:p>
          <a:p>
            <a:r>
              <a:rPr lang="ja-JP" altLang="en-US" dirty="0" smtClean="0"/>
              <a:t>市町村が独自で助成制度を実施する予定があるかどうかを聞くと</a:t>
            </a:r>
            <a:endParaRPr lang="en-US" altLang="ja-JP" dirty="0" smtClean="0"/>
          </a:p>
          <a:p>
            <a:pPr defTabSz="946678">
              <a:defRPr/>
            </a:pPr>
            <a:r>
              <a:rPr lang="ja-JP" altLang="en-US" dirty="0"/>
              <a:t>「実施予定がない・できない」自治体が</a:t>
            </a:r>
            <a:r>
              <a:rPr lang="en-US" altLang="ja-JP" dirty="0"/>
              <a:t>9</a:t>
            </a:r>
            <a:r>
              <a:rPr lang="ja-JP" altLang="en-US" dirty="0"/>
              <a:t>割を占めています。</a:t>
            </a:r>
            <a:endParaRPr lang="en-US" altLang="ja-JP" dirty="0"/>
          </a:p>
          <a:p>
            <a:endParaRPr kumimoji="1" lang="en-US" altLang="ja-JP" dirty="0" smtClean="0"/>
          </a:p>
          <a:p>
            <a:r>
              <a:rPr kumimoji="1" lang="ja-JP" altLang="en-US" dirty="0" smtClean="0"/>
              <a:t>そんななかでも</a:t>
            </a:r>
            <a:endParaRPr kumimoji="1" lang="en-US" altLang="ja-JP" dirty="0" smtClean="0"/>
          </a:p>
          <a:p>
            <a:pPr defTabSz="946678">
              <a:defRPr/>
            </a:pPr>
            <a:r>
              <a:rPr kumimoji="1" lang="ja-JP" altLang="en-US" dirty="0" smtClean="0"/>
              <a:t>あきるの市と調布市の２市から窓口負担</a:t>
            </a:r>
            <a:r>
              <a:rPr kumimoji="1" lang="en-US" altLang="ja-JP" dirty="0" smtClean="0"/>
              <a:t>200</a:t>
            </a:r>
            <a:r>
              <a:rPr kumimoji="1" lang="ja-JP" altLang="en-US" dirty="0" smtClean="0"/>
              <a:t>円の撤廃の予定があるとの回答がありました。</a:t>
            </a:r>
            <a:endParaRPr kumimoji="1" lang="en-US" altLang="ja-JP" dirty="0" smtClean="0"/>
          </a:p>
          <a:p>
            <a:endParaRPr kumimoji="1" lang="en-US" altLang="ja-JP" dirty="0" smtClean="0"/>
          </a:p>
          <a:p>
            <a:r>
              <a:rPr kumimoji="1" lang="ja-JP" altLang="en-US" dirty="0" smtClean="0"/>
              <a:t>自治体の努力により、子どもに対する医療費助成制度は、拡充の動きが各地で徐々に広がっています。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7</a:t>
            </a:fld>
            <a:endParaRPr kumimoji="1" lang="ja-JP" altLang="en-US"/>
          </a:p>
        </p:txBody>
      </p:sp>
    </p:spTree>
    <p:extLst>
      <p:ext uri="{BB962C8B-B14F-4D97-AF65-F5344CB8AC3E}">
        <p14:creationId xmlns:p14="http://schemas.microsoft.com/office/powerpoint/2010/main" val="139666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a:t>
            </a:r>
            <a:r>
              <a:rPr lang="en-US" altLang="ja-JP" dirty="0" smtClean="0"/>
              <a:t>1</a:t>
            </a:r>
            <a:r>
              <a:rPr lang="ja-JP" altLang="en-US" dirty="0" smtClean="0"/>
              <a:t>回の受診につき、上限</a:t>
            </a:r>
            <a:r>
              <a:rPr lang="en-US" altLang="ja-JP" dirty="0" smtClean="0"/>
              <a:t>200</a:t>
            </a:r>
            <a:r>
              <a:rPr lang="ja-JP" altLang="en-US" dirty="0" smtClean="0"/>
              <a:t>円」の自己負担分について、市町村が独自で助成制度を実施する予定がない理由とする結果です。</a:t>
            </a:r>
            <a:endParaRPr lang="en-US" altLang="ja-JP" dirty="0" smtClean="0"/>
          </a:p>
          <a:p>
            <a:endParaRPr kumimoji="1" lang="en-US" altLang="ja-JP" dirty="0" smtClean="0"/>
          </a:p>
          <a:p>
            <a:r>
              <a:rPr kumimoji="1" lang="ja-JP" altLang="en-US" dirty="0" smtClean="0"/>
              <a:t>やはり「財源的に厳しい」という理由が</a:t>
            </a:r>
            <a:r>
              <a:rPr kumimoji="1" lang="en-US" altLang="ja-JP" dirty="0" smtClean="0"/>
              <a:t>6</a:t>
            </a:r>
            <a:r>
              <a:rPr kumimoji="1" lang="ja-JP" altLang="en-US" dirty="0" smtClean="0"/>
              <a:t>割を占めました。</a:t>
            </a:r>
            <a:endParaRPr kumimoji="1" lang="en-US" altLang="ja-JP" dirty="0" smtClean="0"/>
          </a:p>
          <a:p>
            <a:pPr defTabSz="946678">
              <a:defRPr/>
            </a:pPr>
            <a:r>
              <a:rPr lang="ja-JP" altLang="en-US" dirty="0"/>
              <a:t>自治体独自で子どもに対する医療費の助成に財源を捻出することに限界があることがわかりました。</a:t>
            </a:r>
          </a:p>
          <a:p>
            <a:r>
              <a:rPr kumimoji="1" lang="ja-JP" altLang="en-US" dirty="0" smtClean="0"/>
              <a:t>次に多いのはその他の項目です。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8</a:t>
            </a:fld>
            <a:endParaRPr kumimoji="1" lang="ja-JP" altLang="en-US"/>
          </a:p>
        </p:txBody>
      </p:sp>
    </p:spTree>
    <p:extLst>
      <p:ext uri="{BB962C8B-B14F-4D97-AF65-F5344CB8AC3E}">
        <p14:creationId xmlns:p14="http://schemas.microsoft.com/office/powerpoint/2010/main" val="99724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smtClean="0"/>
              <a:t>その他の理由についてまとめたものです。</a:t>
            </a:r>
            <a:endParaRPr kumimoji="1" lang="en-US" altLang="ja-JP" dirty="0" smtClean="0"/>
          </a:p>
          <a:p>
            <a:pPr defTabSz="946678">
              <a:defRPr/>
            </a:pPr>
            <a:endParaRPr kumimoji="1" lang="en-US" altLang="ja-JP" dirty="0" smtClean="0"/>
          </a:p>
          <a:p>
            <a:pPr defTabSz="946678">
              <a:defRPr/>
            </a:pPr>
            <a:r>
              <a:rPr lang="ja-JP" altLang="en-US" dirty="0"/>
              <a:t>現在、所得制限、一部負担金の撤廃について検討しているところや</a:t>
            </a:r>
            <a:endParaRPr lang="en-US" altLang="ja-JP" dirty="0"/>
          </a:p>
          <a:p>
            <a:pPr defTabSz="946678">
              <a:defRPr/>
            </a:pPr>
            <a:r>
              <a:rPr lang="ja-JP" altLang="en-US" dirty="0"/>
              <a:t>今後の財政状況を見ながら検討していきたいなど</a:t>
            </a:r>
            <a:endParaRPr lang="en-US" altLang="ja-JP" dirty="0"/>
          </a:p>
          <a:p>
            <a:pPr defTabSz="946678">
              <a:defRPr/>
            </a:pPr>
            <a:r>
              <a:rPr lang="ja-JP" altLang="en-US" dirty="0"/>
              <a:t>積極的な意見がある一方</a:t>
            </a:r>
            <a:endParaRPr lang="en-US" altLang="ja-JP" dirty="0"/>
          </a:p>
          <a:p>
            <a:pPr defTabSz="946678">
              <a:defRPr/>
            </a:pPr>
            <a:r>
              <a:rPr lang="ja-JP" altLang="en-US" dirty="0"/>
              <a:t>医療機関へのコンビニ受診を抑制するために、一定の負担額は必要と考えるという自治体もありました。</a:t>
            </a:r>
            <a:endParaRPr lang="en-US" altLang="ja-JP" dirty="0"/>
          </a:p>
          <a:p>
            <a:pPr defTabSz="946678">
              <a:defRPr/>
            </a:pPr>
            <a:endParaRPr lang="en-US" altLang="ja-JP" dirty="0"/>
          </a:p>
          <a:p>
            <a:pPr defTabSz="946678">
              <a:defRPr/>
            </a:pPr>
            <a:endParaRPr lang="en-US" altLang="ja-JP" dirty="0"/>
          </a:p>
          <a:p>
            <a:pPr defTabSz="946678">
              <a:defRPr/>
            </a:pPr>
            <a:endParaRPr lang="en-US" altLang="ja-JP" dirty="0"/>
          </a:p>
        </p:txBody>
      </p:sp>
      <p:sp>
        <p:nvSpPr>
          <p:cNvPr id="4" name="スライド番号プレースホルダー 3"/>
          <p:cNvSpPr>
            <a:spLocks noGrp="1"/>
          </p:cNvSpPr>
          <p:nvPr>
            <p:ph type="sldNum" sz="quarter" idx="10"/>
          </p:nvPr>
        </p:nvSpPr>
        <p:spPr/>
        <p:txBody>
          <a:bodyPr/>
          <a:lstStyle/>
          <a:p>
            <a:fld id="{50EA3A64-F160-4E5E-A491-D161A2F43B80}" type="slidenum">
              <a:rPr kumimoji="1" lang="ja-JP" altLang="en-US" smtClean="0"/>
              <a:t>9</a:t>
            </a:fld>
            <a:endParaRPr kumimoji="1" lang="ja-JP" altLang="en-US"/>
          </a:p>
        </p:txBody>
      </p:sp>
    </p:spTree>
    <p:extLst>
      <p:ext uri="{BB962C8B-B14F-4D97-AF65-F5344CB8AC3E}">
        <p14:creationId xmlns:p14="http://schemas.microsoft.com/office/powerpoint/2010/main" val="4277932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5F05682-63CE-4F19-B30F-D3C65BCBCDE4}" type="datetime1">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342187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3DEABD-D0EE-4445-9388-C1C66D22EE31}" type="datetime1">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84075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4F4AD7-4897-4B02-A505-B598631F4464}" type="datetime1">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46410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576369-1794-4516-B0EE-EF393DA1085F}" type="datetime1">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363049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04F39E4-3A2C-40A0-BD2B-EAE0F634DADC}" type="datetime1">
              <a:rPr kumimoji="1" lang="ja-JP" altLang="en-US" smtClean="0"/>
              <a:t>2023/9/22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195989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A0995B4-5C7D-4DDC-B9A8-EBC678EFD9B8}" type="datetime1">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63012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E760869-3EA7-48B6-9F27-08C83E3AB0F8}" type="datetime1">
              <a:rPr kumimoji="1" lang="ja-JP" altLang="en-US" smtClean="0"/>
              <a:t>2023/9/22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23465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0DF6376-F0BE-414B-A8AB-A75ABA5031E7}" type="datetime1">
              <a:rPr kumimoji="1" lang="ja-JP" altLang="en-US" smtClean="0"/>
              <a:t>2023/9/22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25059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7B319-D4A0-45CB-800E-67C90911772E}" type="datetime1">
              <a:rPr kumimoji="1" lang="ja-JP" altLang="en-US" smtClean="0"/>
              <a:t>2023/9/22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373213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EBE77FF-0F15-424C-85D9-2D24E826C0EA}" type="datetime1">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145946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24A8013-37F2-4EEE-BE52-FDC8CCD9FB68}" type="datetime1">
              <a:rPr kumimoji="1" lang="ja-JP" altLang="en-US" smtClean="0"/>
              <a:t>2023/9/22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413601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6CA00-8B96-46F3-A9FB-A60FF40EFD1D}" type="datetime1">
              <a:rPr kumimoji="1" lang="ja-JP" altLang="en-US" smtClean="0"/>
              <a:t>2023/9/22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C3341-45A5-488B-986C-0F7B5AAD431A}" type="slidenum">
              <a:rPr kumimoji="1" lang="ja-JP" altLang="en-US" smtClean="0"/>
              <a:t>‹#›</a:t>
            </a:fld>
            <a:endParaRPr kumimoji="1" lang="ja-JP" altLang="en-US"/>
          </a:p>
        </p:txBody>
      </p:sp>
    </p:spTree>
    <p:extLst>
      <p:ext uri="{BB962C8B-B14F-4D97-AF65-F5344CB8AC3E}">
        <p14:creationId xmlns:p14="http://schemas.microsoft.com/office/powerpoint/2010/main" val="33954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658233"/>
            <a:ext cx="9518073" cy="2969636"/>
          </a:xfrm>
        </p:spPr>
        <p:txBody>
          <a:bodyPr>
            <a:normAutofit/>
          </a:bodyPr>
          <a:lstStyle/>
          <a:p>
            <a:r>
              <a:rPr lang="en-US" altLang="ja-JP" sz="4000" dirty="0"/>
              <a:t>2022</a:t>
            </a:r>
            <a:r>
              <a:rPr lang="ja-JP" altLang="en-US" sz="4000" dirty="0"/>
              <a:t>年</a:t>
            </a:r>
            <a:r>
              <a:rPr lang="en-US" altLang="ja-JP" sz="4000" dirty="0"/>
              <a:t>12</a:t>
            </a:r>
            <a:r>
              <a:rPr lang="ja-JP" altLang="en-US" sz="4000" dirty="0"/>
              <a:t>月に実施</a:t>
            </a:r>
            <a:r>
              <a:rPr lang="ja-JP" altLang="en-US" sz="4000" dirty="0" smtClean="0"/>
              <a:t>した</a:t>
            </a:r>
            <a:r>
              <a:rPr lang="en-US" altLang="ja-JP" sz="4000" dirty="0" smtClean="0"/>
              <a:t/>
            </a:r>
            <a:br>
              <a:rPr lang="en-US" altLang="ja-JP" sz="4000" dirty="0" smtClean="0"/>
            </a:br>
            <a:r>
              <a:rPr lang="ja-JP" altLang="en-US" sz="4000" dirty="0" smtClean="0"/>
              <a:t>子ども</a:t>
            </a:r>
            <a:r>
              <a:rPr lang="ja-JP" altLang="en-US" sz="4000" dirty="0"/>
              <a:t>医療費の助成制度実施に</a:t>
            </a:r>
            <a:r>
              <a:rPr lang="ja-JP" altLang="en-US" sz="4000" dirty="0" smtClean="0"/>
              <a:t>関する</a:t>
            </a:r>
            <a:r>
              <a:rPr lang="en-US" altLang="ja-JP" sz="4000" dirty="0" smtClean="0"/>
              <a:t/>
            </a:r>
            <a:br>
              <a:rPr lang="en-US" altLang="ja-JP" sz="4000" dirty="0" smtClean="0"/>
            </a:br>
            <a:r>
              <a:rPr lang="ja-JP" altLang="en-US" sz="4000" dirty="0" smtClean="0"/>
              <a:t>アンケート</a:t>
            </a:r>
            <a:r>
              <a:rPr lang="ja-JP" altLang="en-US" sz="4000" dirty="0"/>
              <a:t>について</a:t>
            </a:r>
            <a:endParaRPr kumimoji="1" lang="ja-JP" altLang="en-US" sz="4000" dirty="0"/>
          </a:p>
        </p:txBody>
      </p:sp>
      <p:sp>
        <p:nvSpPr>
          <p:cNvPr id="3" name="サブタイトル 2"/>
          <p:cNvSpPr>
            <a:spLocks noGrp="1"/>
          </p:cNvSpPr>
          <p:nvPr>
            <p:ph type="subTitle" idx="1"/>
          </p:nvPr>
        </p:nvSpPr>
        <p:spPr>
          <a:xfrm>
            <a:off x="1143000" y="4885720"/>
            <a:ext cx="6858000" cy="1110639"/>
          </a:xfrm>
        </p:spPr>
        <p:txBody>
          <a:bodyPr>
            <a:normAutofit/>
          </a:bodyPr>
          <a:lstStyle/>
          <a:p>
            <a:r>
              <a:rPr kumimoji="1" lang="ja-JP" altLang="en-US" sz="3200" dirty="0" smtClean="0"/>
              <a:t>　　東京歯科保険医協会　</a:t>
            </a:r>
            <a:endParaRPr kumimoji="1" lang="en-US" altLang="ja-JP" sz="3200" dirty="0" smtClean="0"/>
          </a:p>
          <a:p>
            <a:r>
              <a:rPr kumimoji="1" lang="ja-JP" altLang="en-US" sz="3200" dirty="0" smtClean="0"/>
              <a:t>地域医療部担当理事　橋本　健一</a:t>
            </a:r>
            <a:endParaRPr kumimoji="1" lang="ja-JP" altLang="en-US" sz="3200" dirty="0"/>
          </a:p>
        </p:txBody>
      </p:sp>
      <p:sp>
        <p:nvSpPr>
          <p:cNvPr id="5" name="スライド番号プレースホルダー 4"/>
          <p:cNvSpPr>
            <a:spLocks noGrp="1"/>
          </p:cNvSpPr>
          <p:nvPr>
            <p:ph type="sldNum" sz="quarter" idx="12"/>
          </p:nvPr>
        </p:nvSpPr>
        <p:spPr/>
        <p:txBody>
          <a:bodyPr/>
          <a:lstStyle/>
          <a:p>
            <a:fld id="{5C1C3341-45A5-488B-986C-0F7B5AAD431A}" type="slidenum">
              <a:rPr kumimoji="1" lang="ja-JP" altLang="en-US" smtClean="0"/>
              <a:t>1</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5311" y="4972049"/>
            <a:ext cx="759814" cy="401501"/>
          </a:xfrm>
          <a:prstGeom prst="rect">
            <a:avLst/>
          </a:prstGeom>
        </p:spPr>
      </p:pic>
    </p:spTree>
    <p:extLst>
      <p:ext uri="{BB962C8B-B14F-4D97-AF65-F5344CB8AC3E}">
        <p14:creationId xmlns:p14="http://schemas.microsoft.com/office/powerpoint/2010/main" val="89333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10</a:t>
            </a:fld>
            <a:endParaRPr kumimoji="1" lang="ja-JP" altLang="en-US"/>
          </a:p>
        </p:txBody>
      </p:sp>
      <p:sp>
        <p:nvSpPr>
          <p:cNvPr id="3" name="正方形/長方形 2"/>
          <p:cNvSpPr/>
          <p:nvPr/>
        </p:nvSpPr>
        <p:spPr>
          <a:xfrm>
            <a:off x="300036" y="483194"/>
            <a:ext cx="8420100" cy="923330"/>
          </a:xfrm>
          <a:prstGeom prst="rect">
            <a:avLst/>
          </a:prstGeom>
        </p:spPr>
        <p:txBody>
          <a:bodyPr wrap="square">
            <a:spAutoFit/>
          </a:bodyPr>
          <a:lstStyle/>
          <a:p>
            <a:r>
              <a:rPr lang="ja-JP" altLang="en-US" dirty="0" smtClean="0"/>
              <a:t>設問２</a:t>
            </a:r>
            <a:r>
              <a:rPr lang="ja-JP" altLang="en-US" dirty="0"/>
              <a:t>．当協会では、東京都に対して、「</a:t>
            </a:r>
            <a:r>
              <a:rPr lang="en-US" altLang="ja-JP" dirty="0"/>
              <a:t>1</a:t>
            </a:r>
            <a:r>
              <a:rPr lang="ja-JP" altLang="en-US" dirty="0"/>
              <a:t>回の受診につき、上限</a:t>
            </a:r>
            <a:r>
              <a:rPr lang="en-US" altLang="ja-JP" dirty="0"/>
              <a:t>200</a:t>
            </a:r>
            <a:r>
              <a:rPr lang="ja-JP" altLang="en-US" dirty="0"/>
              <a:t>円」の自己負担分も含めて、</a:t>
            </a:r>
            <a:r>
              <a:rPr lang="en-US" altLang="ja-JP" dirty="0"/>
              <a:t>18</a:t>
            </a:r>
            <a:r>
              <a:rPr lang="ja-JP" altLang="en-US" dirty="0"/>
              <a:t>歳に達する日以後の最初の</a:t>
            </a:r>
            <a:r>
              <a:rPr lang="en-US" altLang="ja-JP" dirty="0"/>
              <a:t>3</a:t>
            </a:r>
            <a:r>
              <a:rPr lang="ja-JP" altLang="en-US" dirty="0"/>
              <a:t>月</a:t>
            </a:r>
            <a:r>
              <a:rPr lang="en-US" altLang="ja-JP" dirty="0"/>
              <a:t>31</a:t>
            </a:r>
            <a:r>
              <a:rPr lang="ja-JP" altLang="en-US" dirty="0"/>
              <a:t>日までの医療費を助成するよう求めています。この要望についてどのように感じますか？</a:t>
            </a:r>
          </a:p>
        </p:txBody>
      </p:sp>
      <p:graphicFrame>
        <p:nvGraphicFramePr>
          <p:cNvPr id="5" name="グラフ 4"/>
          <p:cNvGraphicFramePr/>
          <p:nvPr>
            <p:extLst>
              <p:ext uri="{D42A27DB-BD31-4B8C-83A1-F6EECF244321}">
                <p14:modId xmlns:p14="http://schemas.microsoft.com/office/powerpoint/2010/main" val="2572541"/>
              </p:ext>
            </p:extLst>
          </p:nvPr>
        </p:nvGraphicFramePr>
        <p:xfrm>
          <a:off x="504824" y="1866900"/>
          <a:ext cx="801052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7716732" y="5647293"/>
            <a:ext cx="798617" cy="369332"/>
          </a:xfrm>
          <a:prstGeom prst="rect">
            <a:avLst/>
          </a:prstGeom>
        </p:spPr>
        <p:txBody>
          <a:bodyPr wrap="none">
            <a:spAutoFit/>
          </a:bodyPr>
          <a:lstStyle/>
          <a:p>
            <a:r>
              <a:rPr lang="en-US" altLang="ja-JP" dirty="0" smtClean="0"/>
              <a:t>N</a:t>
            </a:r>
            <a:r>
              <a:rPr lang="ja-JP" altLang="en-US" dirty="0" smtClean="0"/>
              <a:t>＝</a:t>
            </a:r>
            <a:r>
              <a:rPr lang="en-US" altLang="ja-JP" dirty="0" smtClean="0"/>
              <a:t>23</a:t>
            </a:r>
            <a:endParaRPr lang="ja-JP" altLang="en-US" dirty="0"/>
          </a:p>
        </p:txBody>
      </p:sp>
    </p:spTree>
    <p:extLst>
      <p:ext uri="{BB962C8B-B14F-4D97-AF65-F5344CB8AC3E}">
        <p14:creationId xmlns:p14="http://schemas.microsoft.com/office/powerpoint/2010/main" val="299223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代替処理 5"/>
          <p:cNvSpPr/>
          <p:nvPr/>
        </p:nvSpPr>
        <p:spPr>
          <a:xfrm>
            <a:off x="200026" y="5446891"/>
            <a:ext cx="6022689" cy="358871"/>
          </a:xfrm>
          <a:prstGeom prst="flowChartAlternateProcess">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代替処理 4"/>
          <p:cNvSpPr/>
          <p:nvPr/>
        </p:nvSpPr>
        <p:spPr>
          <a:xfrm>
            <a:off x="200026" y="4113391"/>
            <a:ext cx="6022689" cy="358871"/>
          </a:xfrm>
          <a:prstGeom prst="flowChartAlternateProcess">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代替処理 3"/>
          <p:cNvSpPr/>
          <p:nvPr/>
        </p:nvSpPr>
        <p:spPr>
          <a:xfrm>
            <a:off x="200026" y="531991"/>
            <a:ext cx="6022689" cy="358871"/>
          </a:xfrm>
          <a:prstGeom prst="flowChartAlternateProcess">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11</a:t>
            </a:fld>
            <a:endParaRPr kumimoji="1" lang="ja-JP" altLang="en-US"/>
          </a:p>
        </p:txBody>
      </p:sp>
      <p:sp>
        <p:nvSpPr>
          <p:cNvPr id="3" name="正方形/長方形 2"/>
          <p:cNvSpPr/>
          <p:nvPr/>
        </p:nvSpPr>
        <p:spPr>
          <a:xfrm>
            <a:off x="200026" y="531992"/>
            <a:ext cx="8801099" cy="5909310"/>
          </a:xfrm>
          <a:prstGeom prst="rect">
            <a:avLst/>
          </a:prstGeom>
        </p:spPr>
        <p:txBody>
          <a:bodyPr wrap="square">
            <a:spAutoFit/>
          </a:bodyPr>
          <a:lstStyle/>
          <a:p>
            <a:r>
              <a:rPr lang="ja-JP" altLang="en-US" b="1" dirty="0" smtClean="0"/>
              <a:t>①すで</a:t>
            </a:r>
            <a:r>
              <a:rPr lang="ja-JP" altLang="en-US" b="1" dirty="0"/>
              <a:t>に東京都に要望して</a:t>
            </a:r>
            <a:r>
              <a:rPr lang="ja-JP" altLang="en-US" b="1" dirty="0" smtClean="0"/>
              <a:t>いる</a:t>
            </a:r>
            <a:endParaRPr lang="en-US" altLang="ja-JP" b="1" dirty="0" smtClean="0"/>
          </a:p>
          <a:p>
            <a:endParaRPr lang="en-US" altLang="ja-JP" dirty="0" smtClean="0"/>
          </a:p>
          <a:p>
            <a:r>
              <a:rPr lang="ja-JP" altLang="en-US" dirty="0" smtClean="0"/>
              <a:t>・</a:t>
            </a:r>
            <a:r>
              <a:rPr lang="ja-JP" altLang="en-US" dirty="0"/>
              <a:t>マル子及び高校生等医療費助成制度の補助と都内格差の是正。</a:t>
            </a:r>
          </a:p>
          <a:p>
            <a:r>
              <a:rPr lang="ja-JP" altLang="en-US" dirty="0"/>
              <a:t>・少子化対策の視点からも拡充すべき。市長会を通じて要望。</a:t>
            </a:r>
          </a:p>
          <a:p>
            <a:r>
              <a:rPr lang="ja-JP" altLang="en-US" dirty="0"/>
              <a:t>・全ての子どもが平等に医療サービスを受ける機会を確保するため。</a:t>
            </a:r>
          </a:p>
          <a:p>
            <a:r>
              <a:rPr lang="ja-JP" altLang="en-US" dirty="0"/>
              <a:t>・市長会として要望済み。</a:t>
            </a:r>
          </a:p>
          <a:p>
            <a:r>
              <a:rPr lang="ja-JP" altLang="en-US" dirty="0"/>
              <a:t>・都が主導して実施する制度のため。</a:t>
            </a:r>
          </a:p>
          <a:p>
            <a:r>
              <a:rPr lang="ja-JP" altLang="en-US" dirty="0"/>
              <a:t>・東京都市長会の要望であげている（毎年）。</a:t>
            </a:r>
          </a:p>
          <a:p>
            <a:r>
              <a:rPr lang="ja-JP" altLang="en-US" dirty="0"/>
              <a:t>・自治体の財政力により助成内容に差がある現状の改善が必要と感じています。</a:t>
            </a:r>
          </a:p>
          <a:p>
            <a:r>
              <a:rPr lang="ja-JP" altLang="en-US" dirty="0"/>
              <a:t>・地域間（区部等）との格差を解消したいため。</a:t>
            </a:r>
          </a:p>
          <a:p>
            <a:r>
              <a:rPr lang="ja-JP" altLang="en-US" dirty="0"/>
              <a:t>・東京都市長会より都内に住むすべての子どもが平等に医療サービスを受けられる機会を確保するように要望している</a:t>
            </a:r>
            <a:r>
              <a:rPr lang="ja-JP" altLang="en-US" dirty="0" smtClean="0"/>
              <a:t>。</a:t>
            </a:r>
            <a:endParaRPr lang="en-US" altLang="ja-JP" dirty="0" smtClean="0"/>
          </a:p>
          <a:p>
            <a:endParaRPr lang="ja-JP" altLang="en-US" b="1" dirty="0"/>
          </a:p>
          <a:p>
            <a:r>
              <a:rPr lang="ja-JP" altLang="en-US" b="1" dirty="0"/>
              <a:t>②今後、自治体としても東京都に要望</a:t>
            </a:r>
            <a:r>
              <a:rPr lang="ja-JP" altLang="en-US" b="1" dirty="0" smtClean="0"/>
              <a:t>したい</a:t>
            </a:r>
            <a:endParaRPr lang="en-US" altLang="ja-JP" b="1" dirty="0" smtClean="0"/>
          </a:p>
          <a:p>
            <a:endParaRPr lang="ja-JP" altLang="en-US" b="1" dirty="0"/>
          </a:p>
          <a:p>
            <a:r>
              <a:rPr lang="ja-JP" altLang="en-US" dirty="0"/>
              <a:t>・一部負担金（</a:t>
            </a:r>
            <a:r>
              <a:rPr lang="en-US" altLang="ja-JP" dirty="0"/>
              <a:t>200</a:t>
            </a:r>
            <a:r>
              <a:rPr lang="ja-JP" altLang="en-US" dirty="0"/>
              <a:t>円）なしの自治体もあるため。</a:t>
            </a:r>
          </a:p>
          <a:p>
            <a:r>
              <a:rPr lang="ja-JP" altLang="en-US" dirty="0"/>
              <a:t>・区部と多摩地区の格差の解消</a:t>
            </a:r>
            <a:r>
              <a:rPr lang="ja-JP" altLang="en-US" dirty="0" smtClean="0"/>
              <a:t>。</a:t>
            </a:r>
            <a:endParaRPr lang="en-US" altLang="ja-JP" dirty="0" smtClean="0"/>
          </a:p>
          <a:p>
            <a:endParaRPr lang="ja-JP" altLang="en-US" dirty="0"/>
          </a:p>
          <a:p>
            <a:r>
              <a:rPr lang="ja-JP" altLang="en-US" b="1" dirty="0"/>
              <a:t>③賛同するが東京都に要望を出すほどでは</a:t>
            </a:r>
            <a:r>
              <a:rPr lang="ja-JP" altLang="en-US" b="1" dirty="0" smtClean="0"/>
              <a:t>ない</a:t>
            </a:r>
            <a:endParaRPr lang="en-US" altLang="ja-JP" b="1" dirty="0" smtClean="0"/>
          </a:p>
          <a:p>
            <a:endParaRPr lang="en-US" altLang="ja-JP" b="1" dirty="0" smtClean="0"/>
          </a:p>
          <a:p>
            <a:r>
              <a:rPr lang="ja-JP" altLang="en-US" dirty="0" smtClean="0"/>
              <a:t>・</a:t>
            </a:r>
            <a:r>
              <a:rPr lang="ja-JP" altLang="en-US" dirty="0"/>
              <a:t>市長会から都へ要望しているため、市独自で要望は行わない</a:t>
            </a:r>
            <a:r>
              <a:rPr lang="ja-JP" altLang="en-US" dirty="0" smtClean="0"/>
              <a:t>。</a:t>
            </a:r>
            <a:endParaRPr lang="ja-JP" altLang="en-US" dirty="0"/>
          </a:p>
        </p:txBody>
      </p:sp>
    </p:spTree>
    <p:extLst>
      <p:ext uri="{BB962C8B-B14F-4D97-AF65-F5344CB8AC3E}">
        <p14:creationId xmlns:p14="http://schemas.microsoft.com/office/powerpoint/2010/main" val="3465645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代替処理 6"/>
          <p:cNvSpPr/>
          <p:nvPr/>
        </p:nvSpPr>
        <p:spPr>
          <a:xfrm>
            <a:off x="180976" y="3257123"/>
            <a:ext cx="6022689" cy="358871"/>
          </a:xfrm>
          <a:prstGeom prst="flowChartAlternateProcess">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12</a:t>
            </a:fld>
            <a:endParaRPr kumimoji="1" lang="ja-JP" altLang="en-US"/>
          </a:p>
        </p:txBody>
      </p:sp>
      <p:sp>
        <p:nvSpPr>
          <p:cNvPr id="6" name="フローチャート: 代替処理 5"/>
          <p:cNvSpPr/>
          <p:nvPr/>
        </p:nvSpPr>
        <p:spPr>
          <a:xfrm>
            <a:off x="161926" y="1876424"/>
            <a:ext cx="6022689" cy="358871"/>
          </a:xfrm>
          <a:prstGeom prst="flowChartAlternateProcess">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81000" y="1876424"/>
            <a:ext cx="8658225" cy="3139321"/>
          </a:xfrm>
          <a:prstGeom prst="rect">
            <a:avLst/>
          </a:prstGeom>
        </p:spPr>
        <p:txBody>
          <a:bodyPr wrap="square">
            <a:spAutoFit/>
          </a:bodyPr>
          <a:lstStyle/>
          <a:p>
            <a:r>
              <a:rPr lang="ja-JP" altLang="en-US" b="1" dirty="0"/>
              <a:t>④要望は必要</a:t>
            </a:r>
            <a:r>
              <a:rPr lang="ja-JP" altLang="en-US" b="1" dirty="0" smtClean="0"/>
              <a:t>ない</a:t>
            </a:r>
            <a:endParaRPr lang="en-US" altLang="ja-JP" b="1" dirty="0" smtClean="0"/>
          </a:p>
          <a:p>
            <a:endParaRPr lang="ja-JP" altLang="en-US" b="1" dirty="0"/>
          </a:p>
          <a:p>
            <a:r>
              <a:rPr lang="ja-JP" altLang="en-US" b="1" dirty="0"/>
              <a:t>・所得制限撤廃を優先したいため。</a:t>
            </a:r>
          </a:p>
          <a:p>
            <a:r>
              <a:rPr lang="ja-JP" altLang="en-US" b="1" dirty="0"/>
              <a:t>・「</a:t>
            </a:r>
            <a:r>
              <a:rPr lang="en-US" altLang="ja-JP" b="1" dirty="0"/>
              <a:t>1</a:t>
            </a:r>
            <a:r>
              <a:rPr lang="ja-JP" altLang="en-US" b="1" dirty="0"/>
              <a:t>回の受診につき、上限</a:t>
            </a:r>
            <a:r>
              <a:rPr lang="en-US" altLang="ja-JP" b="1" dirty="0"/>
              <a:t>200</a:t>
            </a:r>
            <a:r>
              <a:rPr lang="ja-JP" altLang="en-US" b="1" dirty="0"/>
              <a:t>円」の自己負担は必要と考えるため。</a:t>
            </a:r>
          </a:p>
          <a:p>
            <a:endParaRPr lang="en-US" altLang="ja-JP" b="1" dirty="0" smtClean="0"/>
          </a:p>
          <a:p>
            <a:r>
              <a:rPr lang="ja-JP" altLang="en-US" b="1" dirty="0" smtClean="0"/>
              <a:t>⑤その他</a:t>
            </a:r>
            <a:endParaRPr lang="en-US" altLang="ja-JP" b="1" dirty="0" smtClean="0"/>
          </a:p>
          <a:p>
            <a:endParaRPr lang="ja-JP" altLang="en-US" b="1" dirty="0"/>
          </a:p>
          <a:p>
            <a:r>
              <a:rPr lang="ja-JP" altLang="en-US" dirty="0"/>
              <a:t>・貴協会が東京都に対して上記要望をなさることについて、特段の意見はありません。</a:t>
            </a:r>
          </a:p>
          <a:p>
            <a:r>
              <a:rPr lang="ja-JP" altLang="en-US" dirty="0"/>
              <a:t>・特になし。</a:t>
            </a:r>
          </a:p>
          <a:p>
            <a:r>
              <a:rPr lang="ja-JP" altLang="en-US" dirty="0"/>
              <a:t>・東京都、東京都市長会と連携し、地区の医師会とも調整を図りながら進めてまいりたいと考えています。</a:t>
            </a:r>
          </a:p>
        </p:txBody>
      </p:sp>
    </p:spTree>
    <p:extLst>
      <p:ext uri="{BB962C8B-B14F-4D97-AF65-F5344CB8AC3E}">
        <p14:creationId xmlns:p14="http://schemas.microsoft.com/office/powerpoint/2010/main" val="90586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13</a:t>
            </a:fld>
            <a:endParaRPr kumimoji="1" lang="ja-JP" altLang="en-US"/>
          </a:p>
        </p:txBody>
      </p:sp>
      <p:sp>
        <p:nvSpPr>
          <p:cNvPr id="3" name="正方形/長方形 2"/>
          <p:cNvSpPr/>
          <p:nvPr/>
        </p:nvSpPr>
        <p:spPr>
          <a:xfrm>
            <a:off x="133350" y="783789"/>
            <a:ext cx="9010650" cy="646331"/>
          </a:xfrm>
          <a:prstGeom prst="rect">
            <a:avLst/>
          </a:prstGeom>
        </p:spPr>
        <p:txBody>
          <a:bodyPr wrap="square">
            <a:spAutoFit/>
          </a:bodyPr>
          <a:lstStyle/>
          <a:p>
            <a:r>
              <a:rPr lang="ja-JP" altLang="en-US" dirty="0" smtClean="0"/>
              <a:t>設問３</a:t>
            </a:r>
            <a:r>
              <a:rPr lang="en-US" altLang="ja-JP" dirty="0"/>
              <a:t>.</a:t>
            </a:r>
            <a:r>
              <a:rPr lang="ja-JP" altLang="en-US" dirty="0"/>
              <a:t>子どもの医療費助成制度（マル子、マル青）について、ご意見がありましたらご記入ください</a:t>
            </a:r>
            <a:r>
              <a:rPr lang="ja-JP" altLang="en-US" dirty="0" smtClean="0"/>
              <a:t>。</a:t>
            </a:r>
            <a:endParaRPr lang="ja-JP" altLang="en-US" dirty="0"/>
          </a:p>
        </p:txBody>
      </p:sp>
      <p:sp>
        <p:nvSpPr>
          <p:cNvPr id="7" name="正方形/長方形 6"/>
          <p:cNvSpPr/>
          <p:nvPr/>
        </p:nvSpPr>
        <p:spPr>
          <a:xfrm>
            <a:off x="657225" y="2888814"/>
            <a:ext cx="7439025" cy="923330"/>
          </a:xfrm>
          <a:prstGeom prst="rect">
            <a:avLst/>
          </a:prstGeom>
        </p:spPr>
        <p:txBody>
          <a:bodyPr wrap="square">
            <a:spAutoFit/>
          </a:bodyPr>
          <a:lstStyle/>
          <a:p>
            <a:r>
              <a:rPr lang="ja-JP" altLang="en-US" dirty="0" smtClean="0"/>
              <a:t>・</a:t>
            </a:r>
            <a:r>
              <a:rPr lang="ja-JP" altLang="en-US" dirty="0"/>
              <a:t>都財政の拡充（所得制限の撤廃、通院の全額助成）、マル青の財政負担について、都が恒久的に補助する仕組等、今後、子育て支援担当部長会または市長会等を通じ都へ要望していきたい。</a:t>
            </a:r>
          </a:p>
        </p:txBody>
      </p:sp>
    </p:spTree>
    <p:extLst>
      <p:ext uri="{BB962C8B-B14F-4D97-AF65-F5344CB8AC3E}">
        <p14:creationId xmlns:p14="http://schemas.microsoft.com/office/powerpoint/2010/main" val="13915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43480" y="46779"/>
            <a:ext cx="6705682" cy="584775"/>
          </a:xfrm>
          <a:prstGeom prst="rect">
            <a:avLst/>
          </a:prstGeom>
          <a:noFill/>
        </p:spPr>
        <p:txBody>
          <a:bodyPr wrap="none" rtlCol="0">
            <a:spAutoFit/>
          </a:bodyPr>
          <a:lstStyle/>
          <a:p>
            <a:r>
              <a:rPr kumimoji="1" lang="ja-JP" altLang="en-US" sz="3200" dirty="0" smtClean="0"/>
              <a:t>アンケート結果協会機関紙で報道した</a:t>
            </a:r>
            <a:endParaRPr kumimoji="1" lang="ja-JP" altLang="en-US" sz="3200" dirty="0"/>
          </a:p>
        </p:txBody>
      </p:sp>
      <p:sp>
        <p:nvSpPr>
          <p:cNvPr id="3" name="スライド番号プレースホルダー 2"/>
          <p:cNvSpPr>
            <a:spLocks noGrp="1"/>
          </p:cNvSpPr>
          <p:nvPr>
            <p:ph type="sldNum" sz="quarter" idx="12"/>
          </p:nvPr>
        </p:nvSpPr>
        <p:spPr/>
        <p:txBody>
          <a:bodyPr/>
          <a:lstStyle/>
          <a:p>
            <a:fld id="{5C1C3341-45A5-488B-986C-0F7B5AAD431A}" type="slidenum">
              <a:rPr kumimoji="1" lang="ja-JP" altLang="en-US" smtClean="0"/>
              <a:t>14</a:t>
            </a:fld>
            <a:endParaRPr kumimoji="1" lang="ja-JP" altLang="en-US"/>
          </a:p>
        </p:txBody>
      </p:sp>
      <p:pic>
        <p:nvPicPr>
          <p:cNvPr id="4" name="図 3"/>
          <p:cNvPicPr>
            <a:picLocks noChangeAspect="1"/>
          </p:cNvPicPr>
          <p:nvPr/>
        </p:nvPicPr>
        <p:blipFill rotWithShape="1">
          <a:blip r:embed="rId3"/>
          <a:srcRect l="52783"/>
          <a:stretch/>
        </p:blipFill>
        <p:spPr>
          <a:xfrm rot="16200000">
            <a:off x="3466769" y="-324770"/>
            <a:ext cx="4629458" cy="6542107"/>
          </a:xfrm>
          <a:prstGeom prst="rect">
            <a:avLst/>
          </a:prstGeom>
        </p:spPr>
      </p:pic>
      <p:pic>
        <p:nvPicPr>
          <p:cNvPr id="5" name="図 4"/>
          <p:cNvPicPr>
            <a:picLocks noChangeAspect="1"/>
          </p:cNvPicPr>
          <p:nvPr/>
        </p:nvPicPr>
        <p:blipFill rotWithShape="1">
          <a:blip r:embed="rId3"/>
          <a:srcRect r="47066"/>
          <a:stretch/>
        </p:blipFill>
        <p:spPr>
          <a:xfrm rot="16200000">
            <a:off x="715586" y="2171380"/>
            <a:ext cx="4025705" cy="5074488"/>
          </a:xfrm>
          <a:prstGeom prst="rect">
            <a:avLst/>
          </a:prstGeom>
        </p:spPr>
      </p:pic>
    </p:spTree>
    <p:extLst>
      <p:ext uri="{BB962C8B-B14F-4D97-AF65-F5344CB8AC3E}">
        <p14:creationId xmlns:p14="http://schemas.microsoft.com/office/powerpoint/2010/main" val="3398830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15</a:t>
            </a:fld>
            <a:endParaRPr kumimoji="1" lang="ja-JP" altLang="en-US"/>
          </a:p>
        </p:txBody>
      </p:sp>
      <p:pic>
        <p:nvPicPr>
          <p:cNvPr id="5" name="図 4"/>
          <p:cNvPicPr>
            <a:picLocks noChangeAspect="1"/>
          </p:cNvPicPr>
          <p:nvPr/>
        </p:nvPicPr>
        <p:blipFill>
          <a:blip r:embed="rId3"/>
          <a:stretch>
            <a:fillRect/>
          </a:stretch>
        </p:blipFill>
        <p:spPr>
          <a:xfrm>
            <a:off x="447908" y="799317"/>
            <a:ext cx="7921391" cy="5739596"/>
          </a:xfrm>
          <a:prstGeom prst="rect">
            <a:avLst/>
          </a:prstGeom>
        </p:spPr>
      </p:pic>
      <p:sp>
        <p:nvSpPr>
          <p:cNvPr id="7" name="正方形/長方形 6"/>
          <p:cNvSpPr/>
          <p:nvPr/>
        </p:nvSpPr>
        <p:spPr>
          <a:xfrm>
            <a:off x="447908" y="269359"/>
            <a:ext cx="4738798" cy="369332"/>
          </a:xfrm>
          <a:prstGeom prst="rect">
            <a:avLst/>
          </a:prstGeom>
        </p:spPr>
        <p:txBody>
          <a:bodyPr wrap="none">
            <a:spAutoFit/>
          </a:bodyPr>
          <a:lstStyle/>
          <a:p>
            <a:r>
              <a:rPr lang="ja-JP" altLang="en-US" dirty="0" smtClean="0"/>
              <a:t>アポロニアのコラムに協会の活動が掲載された</a:t>
            </a:r>
            <a:endParaRPr lang="ja-JP" altLang="en-US" dirty="0"/>
          </a:p>
        </p:txBody>
      </p:sp>
    </p:spTree>
    <p:extLst>
      <p:ext uri="{BB962C8B-B14F-4D97-AF65-F5344CB8AC3E}">
        <p14:creationId xmlns:p14="http://schemas.microsoft.com/office/powerpoint/2010/main" val="98746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東京都への予算要請</a:t>
            </a:r>
            <a:endParaRPr kumimoji="1" lang="ja-JP" altLang="en-US" dirty="0"/>
          </a:p>
        </p:txBody>
      </p:sp>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16</a:t>
            </a:fld>
            <a:endParaRPr kumimoji="1" lang="ja-JP" altLang="en-US"/>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10422"/>
          <a:stretch/>
        </p:blipFill>
        <p:spPr>
          <a:xfrm>
            <a:off x="628650" y="1307067"/>
            <a:ext cx="6965950" cy="4679952"/>
          </a:xfrm>
          <a:prstGeom prst="rect">
            <a:avLst/>
          </a:prstGeom>
        </p:spPr>
      </p:pic>
      <p:sp>
        <p:nvSpPr>
          <p:cNvPr id="6" name="正方形/長方形 5"/>
          <p:cNvSpPr/>
          <p:nvPr/>
        </p:nvSpPr>
        <p:spPr>
          <a:xfrm>
            <a:off x="3540125" y="5942570"/>
            <a:ext cx="4975225" cy="369332"/>
          </a:xfrm>
          <a:prstGeom prst="rect">
            <a:avLst/>
          </a:prstGeom>
        </p:spPr>
        <p:txBody>
          <a:bodyPr wrap="square">
            <a:spAutoFit/>
          </a:bodyPr>
          <a:lstStyle/>
          <a:p>
            <a:r>
              <a:rPr lang="en-US" altLang="ja-JP" dirty="0" smtClean="0"/>
              <a:t>8</a:t>
            </a:r>
            <a:r>
              <a:rPr lang="ja-JP" altLang="en-US" dirty="0" smtClean="0"/>
              <a:t>月</a:t>
            </a:r>
            <a:r>
              <a:rPr lang="en-US" altLang="ja-JP" dirty="0" smtClean="0"/>
              <a:t>31</a:t>
            </a:r>
            <a:r>
              <a:rPr lang="ja-JP" altLang="en-US" dirty="0" smtClean="0"/>
              <a:t>日　東京都への予算要請時の様子</a:t>
            </a:r>
            <a:endParaRPr lang="en-US" altLang="ja-JP" dirty="0" smtClean="0"/>
          </a:p>
        </p:txBody>
      </p:sp>
    </p:spTree>
    <p:extLst>
      <p:ext uri="{BB962C8B-B14F-4D97-AF65-F5344CB8AC3E}">
        <p14:creationId xmlns:p14="http://schemas.microsoft.com/office/powerpoint/2010/main" val="401500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9181" y="526440"/>
            <a:ext cx="1745274" cy="546223"/>
          </a:xfrm>
        </p:spPr>
        <p:txBody>
          <a:bodyPr>
            <a:normAutofit fontScale="90000"/>
          </a:bodyPr>
          <a:lstStyle/>
          <a:p>
            <a:r>
              <a:rPr kumimoji="1" lang="ja-JP" altLang="en-US" dirty="0" smtClean="0"/>
              <a:t>まとめ</a:t>
            </a:r>
            <a:endParaRPr kumimoji="1" lang="ja-JP" altLang="en-US" dirty="0"/>
          </a:p>
        </p:txBody>
      </p:sp>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17</a:t>
            </a:fld>
            <a:endParaRPr kumimoji="1" lang="ja-JP" altLang="en-US"/>
          </a:p>
        </p:txBody>
      </p:sp>
      <p:sp>
        <p:nvSpPr>
          <p:cNvPr id="7" name="正方形/長方形 6"/>
          <p:cNvSpPr/>
          <p:nvPr/>
        </p:nvSpPr>
        <p:spPr>
          <a:xfrm>
            <a:off x="-793376" y="-2988141"/>
            <a:ext cx="7651376" cy="369332"/>
          </a:xfrm>
          <a:prstGeom prst="rect">
            <a:avLst/>
          </a:prstGeom>
        </p:spPr>
        <p:txBody>
          <a:bodyPr wrap="square">
            <a:spAutoFit/>
          </a:bodyPr>
          <a:lstStyle/>
          <a:p>
            <a:endParaRPr lang="ja-JP" altLang="en-US" dirty="0"/>
          </a:p>
        </p:txBody>
      </p:sp>
      <p:sp>
        <p:nvSpPr>
          <p:cNvPr id="10" name="正方形/長方形 9"/>
          <p:cNvSpPr/>
          <p:nvPr/>
        </p:nvSpPr>
        <p:spPr>
          <a:xfrm>
            <a:off x="479181" y="1797093"/>
            <a:ext cx="7873999" cy="3046988"/>
          </a:xfrm>
          <a:prstGeom prst="rect">
            <a:avLst/>
          </a:prstGeom>
        </p:spPr>
        <p:txBody>
          <a:bodyPr wrap="square">
            <a:spAutoFit/>
          </a:bodyPr>
          <a:lstStyle/>
          <a:p>
            <a:r>
              <a:rPr lang="ja-JP" altLang="en-US" sz="3200" dirty="0" smtClean="0"/>
              <a:t>・</a:t>
            </a:r>
            <a:r>
              <a:rPr lang="ja-JP" altLang="en-US" sz="3200" dirty="0"/>
              <a:t>　</a:t>
            </a:r>
            <a:r>
              <a:rPr lang="ja-JP" altLang="en-US" sz="3200" dirty="0" smtClean="0"/>
              <a:t>自治体</a:t>
            </a:r>
            <a:r>
              <a:rPr lang="ja-JP" altLang="en-US" sz="3200" dirty="0"/>
              <a:t>独自で子どもに対する医療費の助成に財源を捻出することに限界が</a:t>
            </a:r>
            <a:r>
              <a:rPr lang="ja-JP" altLang="en-US" sz="3200" dirty="0" smtClean="0"/>
              <a:t>ある</a:t>
            </a:r>
            <a:endParaRPr lang="en-US" altLang="ja-JP" sz="3200" dirty="0" smtClean="0"/>
          </a:p>
          <a:p>
            <a:endParaRPr lang="en-US" altLang="ja-JP" sz="3200" dirty="0"/>
          </a:p>
          <a:p>
            <a:r>
              <a:rPr lang="ja-JP" altLang="en-US" sz="3200" dirty="0" smtClean="0"/>
              <a:t>・　自治体</a:t>
            </a:r>
            <a:r>
              <a:rPr lang="ja-JP" altLang="en-US" sz="3200" dirty="0"/>
              <a:t>の努力により、子どもに対する医療費助成制度は、拡充の動きが各地で徐々に広がっている</a:t>
            </a:r>
          </a:p>
        </p:txBody>
      </p:sp>
    </p:spTree>
    <p:extLst>
      <p:ext uri="{BB962C8B-B14F-4D97-AF65-F5344CB8AC3E}">
        <p14:creationId xmlns:p14="http://schemas.microsoft.com/office/powerpoint/2010/main" val="227483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350" y="0"/>
            <a:ext cx="7886700" cy="1325563"/>
          </a:xfrm>
        </p:spPr>
        <p:txBody>
          <a:bodyPr>
            <a:normAutofit/>
          </a:bodyPr>
          <a:lstStyle/>
          <a:p>
            <a:r>
              <a:rPr lang="ja-JP" altLang="en-US" sz="3200" dirty="0"/>
              <a:t>子ども医療費の助成制度実施に</a:t>
            </a:r>
            <a:r>
              <a:rPr lang="ja-JP" altLang="en-US" sz="3200" dirty="0" smtClean="0"/>
              <a:t>関する</a:t>
            </a:r>
            <a:r>
              <a:rPr lang="en-US" altLang="ja-JP" sz="3200" dirty="0" smtClean="0"/>
              <a:t/>
            </a:r>
            <a:br>
              <a:rPr lang="en-US" altLang="ja-JP" sz="3200" dirty="0" smtClean="0"/>
            </a:br>
            <a:r>
              <a:rPr lang="ja-JP" altLang="en-US" sz="3200" dirty="0" smtClean="0"/>
              <a:t>アンケート</a:t>
            </a:r>
            <a:r>
              <a:rPr kumimoji="1" lang="ja-JP" altLang="en-US" sz="3200" dirty="0" smtClean="0"/>
              <a:t>の概要</a:t>
            </a:r>
            <a:endParaRPr kumimoji="1" lang="ja-JP" altLang="en-US" sz="3200" dirty="0"/>
          </a:p>
        </p:txBody>
      </p:sp>
      <p:sp>
        <p:nvSpPr>
          <p:cNvPr id="3" name="コンテンツ プレースホルダー 2"/>
          <p:cNvSpPr>
            <a:spLocks noGrp="1"/>
          </p:cNvSpPr>
          <p:nvPr>
            <p:ph idx="1"/>
          </p:nvPr>
        </p:nvSpPr>
        <p:spPr>
          <a:xfrm>
            <a:off x="133350" y="1162541"/>
            <a:ext cx="8915400" cy="5452082"/>
          </a:xfrm>
        </p:spPr>
        <p:txBody>
          <a:bodyPr>
            <a:normAutofit fontScale="85000" lnSpcReduction="20000"/>
          </a:bodyPr>
          <a:lstStyle/>
          <a:p>
            <a:pPr marL="0" indent="0">
              <a:buNone/>
            </a:pPr>
            <a:r>
              <a:rPr lang="en-US" altLang="ja-JP" sz="3400" dirty="0"/>
              <a:t>【</a:t>
            </a:r>
            <a:r>
              <a:rPr lang="ja-JP" altLang="en-US" sz="3400" dirty="0"/>
              <a:t>調査方法</a:t>
            </a:r>
            <a:r>
              <a:rPr lang="en-US" altLang="ja-JP" sz="3400" dirty="0"/>
              <a:t>】</a:t>
            </a:r>
          </a:p>
          <a:p>
            <a:r>
              <a:rPr lang="ja-JP" altLang="en-US" dirty="0" smtClean="0"/>
              <a:t>調査期間：</a:t>
            </a:r>
            <a:r>
              <a:rPr lang="en-US" altLang="ja-JP" dirty="0" smtClean="0"/>
              <a:t>2022</a:t>
            </a:r>
            <a:r>
              <a:rPr lang="ja-JP" altLang="en-US" dirty="0" smtClean="0"/>
              <a:t>年</a:t>
            </a:r>
            <a:r>
              <a:rPr lang="en-US" altLang="ja-JP" dirty="0" smtClean="0"/>
              <a:t>12</a:t>
            </a:r>
            <a:r>
              <a:rPr lang="ja-JP" altLang="en-US" dirty="0" smtClean="0"/>
              <a:t>月</a:t>
            </a:r>
            <a:r>
              <a:rPr lang="en-US" altLang="ja-JP" dirty="0" smtClean="0"/>
              <a:t>08</a:t>
            </a:r>
            <a:r>
              <a:rPr lang="ja-JP" altLang="en-US" dirty="0" smtClean="0"/>
              <a:t>日</a:t>
            </a:r>
            <a:r>
              <a:rPr lang="ja-JP" altLang="en-US" dirty="0"/>
              <a:t>から</a:t>
            </a:r>
            <a:r>
              <a:rPr lang="en-US" altLang="ja-JP" dirty="0" smtClean="0"/>
              <a:t>2022</a:t>
            </a:r>
            <a:r>
              <a:rPr lang="ja-JP" altLang="en-US" dirty="0" smtClean="0"/>
              <a:t>年</a:t>
            </a:r>
            <a:r>
              <a:rPr lang="en-US" altLang="ja-JP" dirty="0"/>
              <a:t>12</a:t>
            </a:r>
            <a:r>
              <a:rPr lang="ja-JP" altLang="en-US" dirty="0" smtClean="0"/>
              <a:t>月</a:t>
            </a:r>
            <a:r>
              <a:rPr lang="en-US" altLang="ja-JP" dirty="0"/>
              <a:t>26</a:t>
            </a:r>
            <a:r>
              <a:rPr lang="ja-JP" altLang="en-US" dirty="0" smtClean="0"/>
              <a:t>日</a:t>
            </a:r>
            <a:endParaRPr lang="ja-JP" altLang="en-US" dirty="0"/>
          </a:p>
          <a:p>
            <a:pPr>
              <a:lnSpc>
                <a:spcPct val="120000"/>
              </a:lnSpc>
            </a:pPr>
            <a:r>
              <a:rPr lang="ja-JP" altLang="en-US" dirty="0"/>
              <a:t>調査目的</a:t>
            </a:r>
            <a:r>
              <a:rPr lang="ja-JP" altLang="en-US" dirty="0" smtClean="0"/>
              <a:t>：「</a:t>
            </a:r>
            <a:r>
              <a:rPr lang="ja-JP" altLang="en-US" dirty="0"/>
              <a:t>通院１回につき最大</a:t>
            </a:r>
            <a:r>
              <a:rPr lang="en-US" altLang="ja-JP" dirty="0"/>
              <a:t>200</a:t>
            </a:r>
            <a:r>
              <a:rPr lang="ja-JP" altLang="en-US" dirty="0"/>
              <a:t>円まで」の窓口負担が</a:t>
            </a:r>
            <a:r>
              <a:rPr lang="ja-JP" altLang="en-US" dirty="0" smtClean="0"/>
              <a:t>残る自治体の実態</a:t>
            </a:r>
            <a:r>
              <a:rPr lang="ja-JP" altLang="en-US" dirty="0"/>
              <a:t>を把握するとともに、調査結果を活用し、都内の子どもたちが安心して歯科医療を受けられる体制</a:t>
            </a:r>
            <a:r>
              <a:rPr lang="ja-JP" altLang="en-US" dirty="0" smtClean="0"/>
              <a:t>を広げるため</a:t>
            </a:r>
            <a:endParaRPr lang="en-US" altLang="ja-JP" dirty="0" smtClean="0"/>
          </a:p>
          <a:p>
            <a:pPr>
              <a:lnSpc>
                <a:spcPct val="120000"/>
              </a:lnSpc>
            </a:pPr>
            <a:r>
              <a:rPr lang="ja-JP" altLang="en-US" dirty="0" smtClean="0"/>
              <a:t>調査対象：「</a:t>
            </a:r>
            <a:r>
              <a:rPr lang="ja-JP" altLang="en-US" dirty="0"/>
              <a:t>通院１回につき最大</a:t>
            </a:r>
            <a:r>
              <a:rPr lang="en-US" altLang="ja-JP" dirty="0"/>
              <a:t>200</a:t>
            </a:r>
            <a:r>
              <a:rPr lang="ja-JP" altLang="en-US" dirty="0"/>
              <a:t>円まで」の窓口負担が残る</a:t>
            </a:r>
            <a:r>
              <a:rPr lang="ja-JP" altLang="en-US" dirty="0" smtClean="0"/>
              <a:t>自治体（２</a:t>
            </a:r>
            <a:r>
              <a:rPr lang="ja-JP" altLang="en-US" dirty="0"/>
              <a:t>３</a:t>
            </a:r>
            <a:r>
              <a:rPr lang="ja-JP" altLang="en-US" dirty="0" smtClean="0"/>
              <a:t>市町）</a:t>
            </a:r>
            <a:endParaRPr lang="en-US" altLang="ja-JP" dirty="0" smtClean="0"/>
          </a:p>
          <a:p>
            <a:pPr>
              <a:lnSpc>
                <a:spcPct val="120000"/>
              </a:lnSpc>
            </a:pPr>
            <a:r>
              <a:rPr lang="ja-JP" altLang="en-US" dirty="0"/>
              <a:t>八王子市、立川市、三鷹市、昭島市、調布市、町田市、小金井市、小平市、東村山市、国分寺市、国立市、福生市、狛江市、東大和市、清瀬市、東久留米市、武蔵村山市、多摩市、稲城市、羽村市、あきる野市、西東京市、瑞穂町</a:t>
            </a:r>
            <a:endParaRPr lang="en-US" altLang="ja-JP" dirty="0" smtClean="0"/>
          </a:p>
          <a:p>
            <a:pPr>
              <a:lnSpc>
                <a:spcPct val="120000"/>
              </a:lnSpc>
            </a:pPr>
            <a:r>
              <a:rPr lang="ja-JP" altLang="en-US" dirty="0" smtClean="0"/>
              <a:t>調査方法：調査用紙を郵送により配布し、同封の返信用封筒、またはＦＡＸにて当会に返送</a:t>
            </a:r>
            <a:endParaRPr lang="ja-JP" altLang="en-US" dirty="0"/>
          </a:p>
        </p:txBody>
      </p:sp>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2</a:t>
            </a:fld>
            <a:endParaRPr kumimoji="1" lang="ja-JP" altLang="en-US"/>
          </a:p>
        </p:txBody>
      </p:sp>
    </p:spTree>
    <p:extLst>
      <p:ext uri="{BB962C8B-B14F-4D97-AF65-F5344CB8AC3E}">
        <p14:creationId xmlns:p14="http://schemas.microsoft.com/office/powerpoint/2010/main" val="66126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3</a:t>
            </a:fld>
            <a:endParaRPr kumimoji="1" lang="ja-JP" altLang="en-US"/>
          </a:p>
        </p:txBody>
      </p:sp>
      <p:pic>
        <p:nvPicPr>
          <p:cNvPr id="3" name="図 2"/>
          <p:cNvPicPr>
            <a:picLocks noChangeAspect="1"/>
          </p:cNvPicPr>
          <p:nvPr/>
        </p:nvPicPr>
        <p:blipFill rotWithShape="1">
          <a:blip r:embed="rId3"/>
          <a:srcRect l="3949" t="6814" r="5884" b="7914"/>
          <a:stretch/>
        </p:blipFill>
        <p:spPr>
          <a:xfrm rot="16200000">
            <a:off x="-714734" y="2974292"/>
            <a:ext cx="4660840" cy="2970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正方形/長方形 3"/>
          <p:cNvSpPr/>
          <p:nvPr/>
        </p:nvSpPr>
        <p:spPr>
          <a:xfrm>
            <a:off x="73509" y="651569"/>
            <a:ext cx="8734095" cy="1477328"/>
          </a:xfrm>
          <a:prstGeom prst="rect">
            <a:avLst/>
          </a:prstGeom>
        </p:spPr>
        <p:txBody>
          <a:bodyPr wrap="square">
            <a:spAutoFit/>
          </a:bodyPr>
          <a:lstStyle/>
          <a:p>
            <a:r>
              <a:rPr lang="ja-JP" altLang="en-US" dirty="0" smtClean="0"/>
              <a:t>設問１</a:t>
            </a:r>
            <a:r>
              <a:rPr lang="ja-JP" altLang="en-US" dirty="0"/>
              <a:t>．東京都では、</a:t>
            </a:r>
            <a:r>
              <a:rPr lang="en-US" altLang="ja-JP" dirty="0"/>
              <a:t>15</a:t>
            </a:r>
            <a:r>
              <a:rPr lang="ja-JP" altLang="en-US" dirty="0"/>
              <a:t>歳に達する日以後の最初の</a:t>
            </a:r>
            <a:r>
              <a:rPr lang="en-US" altLang="ja-JP" dirty="0"/>
              <a:t>3</a:t>
            </a:r>
            <a:r>
              <a:rPr lang="ja-JP" altLang="en-US" dirty="0"/>
              <a:t>月</a:t>
            </a:r>
            <a:r>
              <a:rPr lang="en-US" altLang="ja-JP" dirty="0"/>
              <a:t>31</a:t>
            </a:r>
            <a:r>
              <a:rPr lang="ja-JP" altLang="en-US" dirty="0"/>
              <a:t>日まで（マル子）（</a:t>
            </a:r>
            <a:r>
              <a:rPr lang="en-US" altLang="ja-JP" dirty="0"/>
              <a:t>2023</a:t>
            </a:r>
            <a:r>
              <a:rPr lang="ja-JP" altLang="en-US" dirty="0"/>
              <a:t>年</a:t>
            </a:r>
            <a:r>
              <a:rPr lang="en-US" altLang="ja-JP" dirty="0"/>
              <a:t>4</a:t>
            </a:r>
            <a:r>
              <a:rPr lang="ja-JP" altLang="en-US" dirty="0"/>
              <a:t>月からは</a:t>
            </a:r>
            <a:r>
              <a:rPr lang="en-US" altLang="ja-JP" dirty="0"/>
              <a:t>18</a:t>
            </a:r>
            <a:r>
              <a:rPr lang="ja-JP" altLang="en-US" dirty="0"/>
              <a:t>歳に達する日以後の最初の</a:t>
            </a:r>
            <a:r>
              <a:rPr lang="en-US" altLang="ja-JP" dirty="0"/>
              <a:t>3</a:t>
            </a:r>
            <a:r>
              <a:rPr lang="ja-JP" altLang="en-US" dirty="0"/>
              <a:t>月</a:t>
            </a:r>
            <a:r>
              <a:rPr lang="en-US" altLang="ja-JP" dirty="0"/>
              <a:t>31</a:t>
            </a:r>
            <a:r>
              <a:rPr lang="ja-JP" altLang="en-US" dirty="0"/>
              <a:t>日まで（マル青））「</a:t>
            </a:r>
            <a:r>
              <a:rPr lang="en-US" altLang="ja-JP" dirty="0"/>
              <a:t>1</a:t>
            </a:r>
            <a:r>
              <a:rPr lang="ja-JP" altLang="en-US" dirty="0"/>
              <a:t>回の受診につき、上限</a:t>
            </a:r>
            <a:r>
              <a:rPr lang="en-US" altLang="ja-JP" dirty="0"/>
              <a:t>200</a:t>
            </a:r>
            <a:r>
              <a:rPr lang="ja-JP" altLang="en-US" dirty="0"/>
              <a:t>円」の自己負担分を除き、所得制限を設けたうえで、区市町村に補助をしています。「</a:t>
            </a:r>
            <a:r>
              <a:rPr lang="en-US" altLang="ja-JP" dirty="0"/>
              <a:t>1</a:t>
            </a:r>
            <a:r>
              <a:rPr lang="ja-JP" altLang="en-US" dirty="0"/>
              <a:t>回の受診につき、上限</a:t>
            </a:r>
            <a:r>
              <a:rPr lang="en-US" altLang="ja-JP" dirty="0"/>
              <a:t>200</a:t>
            </a:r>
            <a:r>
              <a:rPr lang="ja-JP" altLang="en-US" dirty="0"/>
              <a:t>円」の自己負担分について、市町村が独自で助成制度を実施する予定はありますか？当てはまるもののどちらかを「〇」で囲ってください</a:t>
            </a:r>
            <a:r>
              <a:rPr lang="ja-JP" altLang="en-US" dirty="0" smtClean="0"/>
              <a:t>。</a:t>
            </a:r>
            <a:endParaRPr lang="ja-JP" altLang="en-US" dirty="0"/>
          </a:p>
        </p:txBody>
      </p:sp>
      <p:sp>
        <p:nvSpPr>
          <p:cNvPr id="8" name="正方形/長方形 7"/>
          <p:cNvSpPr/>
          <p:nvPr/>
        </p:nvSpPr>
        <p:spPr>
          <a:xfrm>
            <a:off x="3166803" y="2197160"/>
            <a:ext cx="5977197" cy="4524315"/>
          </a:xfrm>
          <a:prstGeom prst="rect">
            <a:avLst/>
          </a:prstGeom>
        </p:spPr>
        <p:txBody>
          <a:bodyPr wrap="square">
            <a:spAutoFit/>
          </a:bodyPr>
          <a:lstStyle/>
          <a:p>
            <a:r>
              <a:rPr lang="ja-JP" altLang="en-US" dirty="0" smtClean="0"/>
              <a:t>　実施</a:t>
            </a:r>
            <a:r>
              <a:rPr lang="ja-JP" altLang="en-US" dirty="0"/>
              <a:t>予定がある</a:t>
            </a:r>
          </a:p>
          <a:p>
            <a:r>
              <a:rPr lang="ja-JP" altLang="en-US" dirty="0"/>
              <a:t>→実施開始</a:t>
            </a:r>
            <a:r>
              <a:rPr lang="ja-JP" altLang="en-US" dirty="0" smtClean="0"/>
              <a:t>時期（ ）年（ ）月</a:t>
            </a:r>
            <a:r>
              <a:rPr lang="ja-JP" altLang="en-US" dirty="0"/>
              <a:t>から　</a:t>
            </a:r>
            <a:r>
              <a:rPr lang="ja-JP" altLang="en-US" dirty="0" smtClean="0"/>
              <a:t>助成</a:t>
            </a:r>
            <a:r>
              <a:rPr lang="ja-JP" altLang="en-US" dirty="0"/>
              <a:t>対象</a:t>
            </a:r>
            <a:r>
              <a:rPr lang="ja-JP" altLang="en-US" dirty="0" smtClean="0"/>
              <a:t>年齢（ ）歳</a:t>
            </a:r>
            <a:r>
              <a:rPr lang="ja-JP" altLang="en-US" dirty="0"/>
              <a:t>まで</a:t>
            </a:r>
          </a:p>
          <a:p>
            <a:endParaRPr lang="ja-JP" altLang="en-US" dirty="0"/>
          </a:p>
          <a:p>
            <a:r>
              <a:rPr lang="ja-JP" altLang="en-US" dirty="0"/>
              <a:t>　実施予定はない、できない</a:t>
            </a:r>
          </a:p>
          <a:p>
            <a:r>
              <a:rPr lang="ja-JP" altLang="en-US" dirty="0"/>
              <a:t>→実施予定はない、できない理由で当てはまる</a:t>
            </a:r>
            <a:r>
              <a:rPr lang="ja-JP" altLang="en-US" dirty="0" smtClean="0"/>
              <a:t>もの</a:t>
            </a:r>
            <a:endParaRPr lang="en-US" altLang="ja-JP" dirty="0" smtClean="0"/>
          </a:p>
          <a:p>
            <a:r>
              <a:rPr lang="ja-JP" altLang="en-US" dirty="0"/>
              <a:t>　</a:t>
            </a:r>
            <a:r>
              <a:rPr lang="ja-JP" altLang="en-US" dirty="0" smtClean="0"/>
              <a:t>すべて</a:t>
            </a:r>
            <a:r>
              <a:rPr lang="ja-JP" altLang="en-US" dirty="0"/>
              <a:t>の数字を「〇」で囲ってください。</a:t>
            </a:r>
          </a:p>
          <a:p>
            <a:r>
              <a:rPr lang="ja-JP" altLang="en-US" dirty="0"/>
              <a:t>①　独自で助成制度の実施をしたいができていない</a:t>
            </a:r>
          </a:p>
          <a:p>
            <a:r>
              <a:rPr lang="ja-JP" altLang="en-US" dirty="0"/>
              <a:t>②　財源的に厳しい</a:t>
            </a:r>
          </a:p>
          <a:p>
            <a:r>
              <a:rPr lang="ja-JP" altLang="en-US" dirty="0"/>
              <a:t>③　子どもの数が多く、支出増分をまかなえない</a:t>
            </a:r>
          </a:p>
          <a:p>
            <a:r>
              <a:rPr lang="ja-JP" altLang="en-US" dirty="0"/>
              <a:t>④　マル青の導入に伴い、東京都の補助が終了</a:t>
            </a:r>
            <a:r>
              <a:rPr lang="ja-JP" altLang="en-US" dirty="0" smtClean="0"/>
              <a:t>する</a:t>
            </a:r>
            <a:r>
              <a:rPr lang="en-US" altLang="ja-JP" dirty="0" smtClean="0"/>
              <a:t>2026</a:t>
            </a:r>
            <a:r>
              <a:rPr lang="ja-JP" altLang="en-US" dirty="0" smtClean="0"/>
              <a:t>年</a:t>
            </a:r>
            <a:endParaRPr lang="en-US" altLang="ja-JP" dirty="0" smtClean="0"/>
          </a:p>
          <a:p>
            <a:r>
              <a:rPr lang="ja-JP" altLang="en-US" dirty="0"/>
              <a:t>　</a:t>
            </a:r>
            <a:r>
              <a:rPr lang="ja-JP" altLang="en-US" dirty="0" smtClean="0"/>
              <a:t>　 度</a:t>
            </a:r>
            <a:r>
              <a:rPr lang="ja-JP" altLang="en-US" dirty="0"/>
              <a:t>以降に発生する負担</a:t>
            </a:r>
            <a:r>
              <a:rPr lang="ja-JP" altLang="en-US" dirty="0" smtClean="0"/>
              <a:t>増分があるため</a:t>
            </a:r>
          </a:p>
          <a:p>
            <a:r>
              <a:rPr lang="ja-JP" altLang="en-US" dirty="0" smtClean="0"/>
              <a:t>⑤ 「</a:t>
            </a:r>
            <a:r>
              <a:rPr lang="en-US" altLang="ja-JP" dirty="0" smtClean="0"/>
              <a:t>1</a:t>
            </a:r>
            <a:r>
              <a:rPr lang="ja-JP" altLang="en-US" dirty="0" smtClean="0"/>
              <a:t>回の受診につき、上限</a:t>
            </a:r>
            <a:r>
              <a:rPr lang="en-US" altLang="ja-JP" dirty="0" smtClean="0"/>
              <a:t>200</a:t>
            </a:r>
            <a:r>
              <a:rPr lang="ja-JP" altLang="en-US" dirty="0" smtClean="0"/>
              <a:t>円」の自己負担は、受診抑制</a:t>
            </a:r>
            <a:endParaRPr lang="en-US" altLang="ja-JP" dirty="0" smtClean="0"/>
          </a:p>
          <a:p>
            <a:r>
              <a:rPr lang="ja-JP" altLang="en-US" dirty="0"/>
              <a:t>　</a:t>
            </a:r>
            <a:r>
              <a:rPr lang="ja-JP" altLang="en-US" dirty="0" smtClean="0"/>
              <a:t>　に</a:t>
            </a:r>
            <a:r>
              <a:rPr lang="ja-JP" altLang="en-US" dirty="0"/>
              <a:t>影響を与えていないと</a:t>
            </a:r>
            <a:r>
              <a:rPr lang="ja-JP" altLang="en-US" dirty="0" smtClean="0"/>
              <a:t>考える</a:t>
            </a:r>
            <a:r>
              <a:rPr lang="ja-JP" altLang="en-US" dirty="0"/>
              <a:t>ため、助成制度の</a:t>
            </a:r>
            <a:r>
              <a:rPr lang="ja-JP" altLang="en-US" dirty="0" smtClean="0"/>
              <a:t>必要性</a:t>
            </a:r>
            <a:endParaRPr lang="en-US" altLang="ja-JP" dirty="0" smtClean="0"/>
          </a:p>
          <a:p>
            <a:r>
              <a:rPr lang="ja-JP" altLang="en-US" dirty="0"/>
              <a:t>　</a:t>
            </a:r>
            <a:r>
              <a:rPr lang="ja-JP" altLang="en-US" dirty="0" smtClean="0"/>
              <a:t>　を</a:t>
            </a:r>
            <a:r>
              <a:rPr lang="ja-JP" altLang="en-US" dirty="0"/>
              <a:t>感じない</a:t>
            </a:r>
          </a:p>
          <a:p>
            <a:r>
              <a:rPr lang="ja-JP" altLang="en-US" dirty="0"/>
              <a:t>⑥　事務負担が増える</a:t>
            </a:r>
          </a:p>
          <a:p>
            <a:r>
              <a:rPr lang="ja-JP" altLang="en-US" dirty="0"/>
              <a:t>⑦　</a:t>
            </a:r>
            <a:r>
              <a:rPr lang="ja-JP" altLang="en-US" dirty="0" smtClean="0"/>
              <a:t>その他</a:t>
            </a:r>
            <a:endParaRPr lang="en-US" altLang="ja-JP" dirty="0" smtClean="0"/>
          </a:p>
        </p:txBody>
      </p:sp>
      <p:sp>
        <p:nvSpPr>
          <p:cNvPr id="9" name="タイトル 1"/>
          <p:cNvSpPr>
            <a:spLocks noGrp="1"/>
          </p:cNvSpPr>
          <p:nvPr>
            <p:ph type="title"/>
          </p:nvPr>
        </p:nvSpPr>
        <p:spPr>
          <a:xfrm>
            <a:off x="214501" y="-179685"/>
            <a:ext cx="7886700" cy="1325563"/>
          </a:xfrm>
        </p:spPr>
        <p:txBody>
          <a:bodyPr>
            <a:normAutofit/>
          </a:bodyPr>
          <a:lstStyle/>
          <a:p>
            <a:r>
              <a:rPr lang="ja-JP" altLang="en-US" sz="3200" dirty="0" smtClean="0"/>
              <a:t>アンケート内容について</a:t>
            </a:r>
            <a:endParaRPr kumimoji="1" lang="ja-JP" altLang="en-US" sz="3200" dirty="0"/>
          </a:p>
        </p:txBody>
      </p:sp>
    </p:spTree>
    <p:extLst>
      <p:ext uri="{BB962C8B-B14F-4D97-AF65-F5344CB8AC3E}">
        <p14:creationId xmlns:p14="http://schemas.microsoft.com/office/powerpoint/2010/main" val="285562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4</a:t>
            </a:fld>
            <a:endParaRPr kumimoji="1" lang="ja-JP" altLang="en-US"/>
          </a:p>
        </p:txBody>
      </p:sp>
      <p:sp>
        <p:nvSpPr>
          <p:cNvPr id="5" name="正方形/長方形 4"/>
          <p:cNvSpPr/>
          <p:nvPr/>
        </p:nvSpPr>
        <p:spPr>
          <a:xfrm>
            <a:off x="57150" y="915869"/>
            <a:ext cx="8855686" cy="923330"/>
          </a:xfrm>
          <a:prstGeom prst="rect">
            <a:avLst/>
          </a:prstGeom>
        </p:spPr>
        <p:txBody>
          <a:bodyPr wrap="square">
            <a:spAutoFit/>
          </a:bodyPr>
          <a:lstStyle/>
          <a:p>
            <a:r>
              <a:rPr lang="ja-JP" altLang="en-US" dirty="0" smtClean="0"/>
              <a:t>設問２</a:t>
            </a:r>
            <a:r>
              <a:rPr lang="ja-JP" altLang="en-US" dirty="0"/>
              <a:t>．当協会では、東京都に対して、「</a:t>
            </a:r>
            <a:r>
              <a:rPr lang="en-US" altLang="ja-JP" dirty="0"/>
              <a:t>1</a:t>
            </a:r>
            <a:r>
              <a:rPr lang="ja-JP" altLang="en-US" dirty="0"/>
              <a:t>回の受診につき、上限</a:t>
            </a:r>
            <a:r>
              <a:rPr lang="en-US" altLang="ja-JP" dirty="0"/>
              <a:t>200</a:t>
            </a:r>
            <a:r>
              <a:rPr lang="ja-JP" altLang="en-US" dirty="0"/>
              <a:t>円」の自己負担分も含めて、</a:t>
            </a:r>
            <a:r>
              <a:rPr lang="en-US" altLang="ja-JP" dirty="0"/>
              <a:t>18</a:t>
            </a:r>
            <a:r>
              <a:rPr lang="ja-JP" altLang="en-US" dirty="0"/>
              <a:t>歳に達する日以後の最初の</a:t>
            </a:r>
            <a:r>
              <a:rPr lang="en-US" altLang="ja-JP" dirty="0"/>
              <a:t>3</a:t>
            </a:r>
            <a:r>
              <a:rPr lang="ja-JP" altLang="en-US" dirty="0"/>
              <a:t>月</a:t>
            </a:r>
            <a:r>
              <a:rPr lang="en-US" altLang="ja-JP" dirty="0"/>
              <a:t>31</a:t>
            </a:r>
            <a:r>
              <a:rPr lang="ja-JP" altLang="en-US" dirty="0"/>
              <a:t>日までの医療費を助成するよう求めています。この要望についてどのように感じますか？当てはまるものを「〇」で囲ってください</a:t>
            </a:r>
            <a:r>
              <a:rPr lang="ja-JP" altLang="en-US" dirty="0" smtClean="0"/>
              <a:t>。</a:t>
            </a:r>
            <a:endParaRPr lang="ja-JP" altLang="en-US" dirty="0"/>
          </a:p>
        </p:txBody>
      </p:sp>
      <p:pic>
        <p:nvPicPr>
          <p:cNvPr id="6" name="図 5"/>
          <p:cNvPicPr>
            <a:picLocks noChangeAspect="1"/>
          </p:cNvPicPr>
          <p:nvPr/>
        </p:nvPicPr>
        <p:blipFill rotWithShape="1">
          <a:blip r:embed="rId3"/>
          <a:srcRect l="3949" t="6814" r="5884" b="7914"/>
          <a:stretch/>
        </p:blipFill>
        <p:spPr>
          <a:xfrm rot="16200000">
            <a:off x="-714733" y="3042554"/>
            <a:ext cx="4660840" cy="2970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タイトル 1"/>
          <p:cNvSpPr>
            <a:spLocks noGrp="1"/>
          </p:cNvSpPr>
          <p:nvPr>
            <p:ph type="title"/>
          </p:nvPr>
        </p:nvSpPr>
        <p:spPr>
          <a:xfrm>
            <a:off x="214501" y="-179685"/>
            <a:ext cx="7886700" cy="1325563"/>
          </a:xfrm>
        </p:spPr>
        <p:txBody>
          <a:bodyPr>
            <a:normAutofit/>
          </a:bodyPr>
          <a:lstStyle/>
          <a:p>
            <a:r>
              <a:rPr lang="ja-JP" altLang="en-US" sz="3200" dirty="0" smtClean="0"/>
              <a:t>アンケート内容について</a:t>
            </a:r>
            <a:endParaRPr kumimoji="1" lang="ja-JP" altLang="en-US" sz="3200" dirty="0"/>
          </a:p>
        </p:txBody>
      </p:sp>
      <p:sp>
        <p:nvSpPr>
          <p:cNvPr id="8" name="正方形/長方形 7"/>
          <p:cNvSpPr/>
          <p:nvPr/>
        </p:nvSpPr>
        <p:spPr>
          <a:xfrm>
            <a:off x="3604088" y="2392681"/>
            <a:ext cx="5539912" cy="2862322"/>
          </a:xfrm>
          <a:prstGeom prst="rect">
            <a:avLst/>
          </a:prstGeom>
        </p:spPr>
        <p:txBody>
          <a:bodyPr wrap="square">
            <a:spAutoFit/>
          </a:bodyPr>
          <a:lstStyle/>
          <a:p>
            <a:r>
              <a:rPr lang="ja-JP" altLang="en-US" dirty="0" smtClean="0"/>
              <a:t>すで</a:t>
            </a:r>
            <a:r>
              <a:rPr lang="ja-JP" altLang="en-US" dirty="0"/>
              <a:t>に東京都に要望して</a:t>
            </a:r>
            <a:r>
              <a:rPr lang="ja-JP" altLang="en-US" dirty="0" smtClean="0"/>
              <a:t>いる</a:t>
            </a:r>
            <a:endParaRPr lang="en-US" altLang="ja-JP" dirty="0" smtClean="0"/>
          </a:p>
          <a:p>
            <a:r>
              <a:rPr lang="ja-JP" altLang="en-US" dirty="0" smtClean="0"/>
              <a:t>（</a:t>
            </a:r>
            <a:r>
              <a:rPr lang="ja-JP" altLang="en-US" dirty="0"/>
              <a:t>理由：　　　</a:t>
            </a:r>
            <a:r>
              <a:rPr lang="ja-JP" altLang="en-US" dirty="0" smtClean="0"/>
              <a:t>　　     </a:t>
            </a:r>
            <a:r>
              <a:rPr lang="ja-JP" altLang="en-US" dirty="0"/>
              <a:t>　　　　　　　　　　　　　　　　　　　　</a:t>
            </a:r>
            <a:r>
              <a:rPr lang="ja-JP" altLang="en-US" dirty="0" smtClean="0"/>
              <a:t>）</a:t>
            </a:r>
          </a:p>
          <a:p>
            <a:r>
              <a:rPr lang="ja-JP" altLang="en-US" dirty="0" smtClean="0"/>
              <a:t>今後、自治体としても東京都に要望したい</a:t>
            </a:r>
            <a:endParaRPr lang="en-US" altLang="ja-JP" dirty="0" smtClean="0"/>
          </a:p>
          <a:p>
            <a:r>
              <a:rPr lang="ja-JP" altLang="en-US" dirty="0" smtClean="0"/>
              <a:t>（</a:t>
            </a:r>
            <a:r>
              <a:rPr lang="ja-JP" altLang="en-US" dirty="0"/>
              <a:t>理由：　　　　　　　　　　　　　　　　　　　　　　　　　　　）</a:t>
            </a:r>
          </a:p>
          <a:p>
            <a:r>
              <a:rPr lang="ja-JP" altLang="en-US" dirty="0" smtClean="0"/>
              <a:t>賛同</a:t>
            </a:r>
            <a:r>
              <a:rPr lang="ja-JP" altLang="en-US" dirty="0"/>
              <a:t>はするが、東京都に要望をするほどでは</a:t>
            </a:r>
            <a:r>
              <a:rPr lang="ja-JP" altLang="en-US" dirty="0" smtClean="0"/>
              <a:t>ない</a:t>
            </a:r>
            <a:endParaRPr lang="en-US" altLang="ja-JP" dirty="0" smtClean="0"/>
          </a:p>
          <a:p>
            <a:r>
              <a:rPr lang="ja-JP" altLang="en-US" dirty="0" smtClean="0"/>
              <a:t>（</a:t>
            </a:r>
            <a:r>
              <a:rPr lang="ja-JP" altLang="en-US" dirty="0"/>
              <a:t>理由：　　　</a:t>
            </a:r>
            <a:r>
              <a:rPr lang="ja-JP" altLang="en-US" dirty="0" smtClean="0"/>
              <a:t>　　　　　</a:t>
            </a:r>
            <a:r>
              <a:rPr lang="ja-JP" altLang="en-US" dirty="0"/>
              <a:t>　　　　　　　　　　　　　　　　　　　）</a:t>
            </a:r>
          </a:p>
          <a:p>
            <a:r>
              <a:rPr lang="ja-JP" altLang="en-US" dirty="0" smtClean="0"/>
              <a:t>東京都</a:t>
            </a:r>
            <a:r>
              <a:rPr lang="ja-JP" altLang="en-US" dirty="0"/>
              <a:t>に要望は必要</a:t>
            </a:r>
            <a:r>
              <a:rPr lang="ja-JP" altLang="en-US" dirty="0" smtClean="0"/>
              <a:t>ない</a:t>
            </a:r>
            <a:endParaRPr lang="en-US" altLang="ja-JP" dirty="0" smtClean="0"/>
          </a:p>
          <a:p>
            <a:r>
              <a:rPr lang="ja-JP" altLang="en-US" dirty="0" smtClean="0"/>
              <a:t>（</a:t>
            </a:r>
            <a:r>
              <a:rPr lang="ja-JP" altLang="en-US" dirty="0"/>
              <a:t>理由：　　　　　　　　　　　　　　　　　　　　　　　　　　　）</a:t>
            </a:r>
          </a:p>
          <a:p>
            <a:r>
              <a:rPr lang="ja-JP" altLang="en-US" dirty="0" smtClean="0"/>
              <a:t>その他（　　　</a:t>
            </a:r>
            <a:r>
              <a:rPr lang="ja-JP" altLang="en-US" dirty="0"/>
              <a:t>　　　　　　　　　　　　　　　　　　　　　　　）</a:t>
            </a:r>
          </a:p>
          <a:p>
            <a:endParaRPr lang="ja-JP" altLang="en-US" dirty="0"/>
          </a:p>
        </p:txBody>
      </p:sp>
    </p:spTree>
    <p:extLst>
      <p:ext uri="{BB962C8B-B14F-4D97-AF65-F5344CB8AC3E}">
        <p14:creationId xmlns:p14="http://schemas.microsoft.com/office/powerpoint/2010/main" val="250757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5C1C3341-45A5-488B-986C-0F7B5AAD431A}" type="slidenum">
              <a:rPr kumimoji="1" lang="ja-JP" altLang="en-US" smtClean="0"/>
              <a:t>5</a:t>
            </a:fld>
            <a:endParaRPr kumimoji="1" lang="ja-JP" altLang="en-US"/>
          </a:p>
        </p:txBody>
      </p:sp>
      <p:sp>
        <p:nvSpPr>
          <p:cNvPr id="5" name="正方形/長方形 4"/>
          <p:cNvSpPr/>
          <p:nvPr/>
        </p:nvSpPr>
        <p:spPr>
          <a:xfrm>
            <a:off x="130660" y="1025187"/>
            <a:ext cx="8298965" cy="646331"/>
          </a:xfrm>
          <a:prstGeom prst="rect">
            <a:avLst/>
          </a:prstGeom>
        </p:spPr>
        <p:txBody>
          <a:bodyPr wrap="square">
            <a:spAutoFit/>
          </a:bodyPr>
          <a:lstStyle/>
          <a:p>
            <a:r>
              <a:rPr lang="ja-JP" altLang="en-US" dirty="0" smtClean="0"/>
              <a:t>設問３</a:t>
            </a:r>
            <a:r>
              <a:rPr lang="ja-JP" altLang="en-US" dirty="0"/>
              <a:t>．子どもの医療費助成制度（マル子、マル青）について、ご意見がありましたらご記入ください。</a:t>
            </a:r>
          </a:p>
        </p:txBody>
      </p:sp>
      <p:sp>
        <p:nvSpPr>
          <p:cNvPr id="6" name="タイトル 1"/>
          <p:cNvSpPr txBox="1">
            <a:spLocks/>
          </p:cNvSpPr>
          <p:nvPr/>
        </p:nvSpPr>
        <p:spPr>
          <a:xfrm>
            <a:off x="214501" y="-17968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t>アンケート内容について</a:t>
            </a:r>
            <a:endParaRPr lang="ja-JP" altLang="en-US" sz="3200" dirty="0"/>
          </a:p>
        </p:txBody>
      </p:sp>
      <p:pic>
        <p:nvPicPr>
          <p:cNvPr id="7" name="図 6"/>
          <p:cNvPicPr>
            <a:picLocks noChangeAspect="1"/>
          </p:cNvPicPr>
          <p:nvPr/>
        </p:nvPicPr>
        <p:blipFill rotWithShape="1">
          <a:blip r:embed="rId3"/>
          <a:srcRect l="3949" t="6814" r="5884" b="7914"/>
          <a:stretch/>
        </p:blipFill>
        <p:spPr>
          <a:xfrm rot="16200000">
            <a:off x="-714733" y="3042554"/>
            <a:ext cx="4660840" cy="2970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正方形/長方形 7"/>
          <p:cNvSpPr/>
          <p:nvPr/>
        </p:nvSpPr>
        <p:spPr>
          <a:xfrm>
            <a:off x="3181350" y="3644602"/>
            <a:ext cx="5962650" cy="369332"/>
          </a:xfrm>
          <a:prstGeom prst="rect">
            <a:avLst/>
          </a:prstGeom>
        </p:spPr>
        <p:txBody>
          <a:bodyPr wrap="square">
            <a:spAutoFit/>
          </a:bodyPr>
          <a:lstStyle/>
          <a:p>
            <a:pPr algn="ctr"/>
            <a:r>
              <a:rPr lang="ja-JP" altLang="en-US" dirty="0" smtClean="0"/>
              <a:t>自由記載欄</a:t>
            </a:r>
            <a:endParaRPr lang="ja-JP" altLang="en-US" dirty="0"/>
          </a:p>
        </p:txBody>
      </p:sp>
    </p:spTree>
    <p:extLst>
      <p:ext uri="{BB962C8B-B14F-4D97-AF65-F5344CB8AC3E}">
        <p14:creationId xmlns:p14="http://schemas.microsoft.com/office/powerpoint/2010/main" val="170810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31404" y="371930"/>
            <a:ext cx="8179196" cy="6105070"/>
          </a:xfrm>
        </p:spPr>
        <p:txBody>
          <a:bodyPr>
            <a:normAutofit/>
          </a:bodyPr>
          <a:lstStyle/>
          <a:p>
            <a:pPr marL="0" indent="0">
              <a:lnSpc>
                <a:spcPct val="120000"/>
              </a:lnSpc>
              <a:spcBef>
                <a:spcPts val="0"/>
              </a:spcBef>
              <a:buNone/>
            </a:pPr>
            <a:r>
              <a:rPr lang="en-US" altLang="ja-JP" sz="4400" dirty="0"/>
              <a:t>【</a:t>
            </a:r>
            <a:r>
              <a:rPr lang="ja-JP" altLang="en-US" sz="4400" dirty="0"/>
              <a:t>調査結果</a:t>
            </a:r>
            <a:r>
              <a:rPr lang="en-US" altLang="ja-JP" sz="4400" dirty="0"/>
              <a:t>】</a:t>
            </a:r>
          </a:p>
          <a:p>
            <a:pPr marL="0" indent="0">
              <a:lnSpc>
                <a:spcPct val="120000"/>
              </a:lnSpc>
              <a:spcBef>
                <a:spcPts val="0"/>
              </a:spcBef>
              <a:buNone/>
            </a:pPr>
            <a:endParaRPr lang="en-US" altLang="ja-JP" sz="2900" dirty="0" smtClean="0"/>
          </a:p>
          <a:p>
            <a:pPr marL="0" indent="0">
              <a:lnSpc>
                <a:spcPct val="120000"/>
              </a:lnSpc>
              <a:spcBef>
                <a:spcPts val="0"/>
              </a:spcBef>
              <a:buNone/>
            </a:pPr>
            <a:r>
              <a:rPr lang="ja-JP" altLang="en-US" sz="3600" dirty="0" smtClean="0"/>
              <a:t>アンケート</a:t>
            </a:r>
            <a:r>
              <a:rPr lang="ja-JP" altLang="en-US" sz="3600" dirty="0"/>
              <a:t>回収</a:t>
            </a:r>
            <a:r>
              <a:rPr lang="ja-JP" altLang="en-US" sz="3600" dirty="0" smtClean="0"/>
              <a:t>結果　　</a:t>
            </a:r>
            <a:endParaRPr lang="en-US" altLang="ja-JP" sz="3600" dirty="0" smtClean="0"/>
          </a:p>
          <a:p>
            <a:pPr marL="0" indent="0">
              <a:lnSpc>
                <a:spcPct val="120000"/>
              </a:lnSpc>
              <a:spcBef>
                <a:spcPts val="0"/>
              </a:spcBef>
              <a:buNone/>
            </a:pPr>
            <a:endParaRPr lang="en-US" altLang="ja-JP" sz="3600" dirty="0"/>
          </a:p>
          <a:p>
            <a:pPr marL="0" indent="0">
              <a:lnSpc>
                <a:spcPct val="120000"/>
              </a:lnSpc>
              <a:spcBef>
                <a:spcPts val="0"/>
              </a:spcBef>
              <a:buNone/>
            </a:pPr>
            <a:r>
              <a:rPr lang="ja-JP" altLang="en-US" sz="3600" dirty="0" smtClean="0"/>
              <a:t>２３／２３　（返答率</a:t>
            </a:r>
            <a:r>
              <a:rPr lang="en-US" altLang="ja-JP" sz="3600" dirty="0" smtClean="0"/>
              <a:t>100</a:t>
            </a:r>
            <a:r>
              <a:rPr lang="ja-JP" altLang="en-US" sz="3600" dirty="0" smtClean="0"/>
              <a:t>％）</a:t>
            </a:r>
            <a:endParaRPr lang="en-US" altLang="ja-JP" sz="3600" dirty="0" smtClean="0"/>
          </a:p>
          <a:p>
            <a:pPr marL="0" indent="0">
              <a:lnSpc>
                <a:spcPct val="120000"/>
              </a:lnSpc>
              <a:spcBef>
                <a:spcPts val="0"/>
              </a:spcBef>
              <a:buNone/>
            </a:pPr>
            <a:endParaRPr lang="en-US" altLang="ja-JP" sz="2900" dirty="0" smtClean="0">
              <a:solidFill>
                <a:srgbClr val="FF0000"/>
              </a:solidFill>
            </a:endParaRPr>
          </a:p>
          <a:p>
            <a:pPr marL="0" indent="0">
              <a:lnSpc>
                <a:spcPct val="120000"/>
              </a:lnSpc>
              <a:spcBef>
                <a:spcPts val="0"/>
              </a:spcBef>
              <a:buNone/>
            </a:pPr>
            <a:endParaRPr lang="en-US" altLang="ja-JP" sz="2900" dirty="0">
              <a:solidFill>
                <a:srgbClr val="FF0000"/>
              </a:solidFill>
            </a:endParaRPr>
          </a:p>
          <a:p>
            <a:pPr marL="0" indent="0">
              <a:lnSpc>
                <a:spcPct val="120000"/>
              </a:lnSpc>
              <a:spcBef>
                <a:spcPts val="0"/>
              </a:spcBef>
              <a:buNone/>
            </a:pPr>
            <a:endParaRPr lang="en-US" altLang="ja-JP" sz="2900" dirty="0">
              <a:solidFill>
                <a:srgbClr val="FF0000"/>
              </a:solidFill>
            </a:endParaRPr>
          </a:p>
        </p:txBody>
      </p:sp>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6</a:t>
            </a:fld>
            <a:endParaRPr kumimoji="1" lang="ja-JP" altLang="en-US"/>
          </a:p>
        </p:txBody>
      </p:sp>
    </p:spTree>
    <p:extLst>
      <p:ext uri="{BB962C8B-B14F-4D97-AF65-F5344CB8AC3E}">
        <p14:creationId xmlns:p14="http://schemas.microsoft.com/office/powerpoint/2010/main" val="247142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ローチャート: 代替処理 14"/>
          <p:cNvSpPr/>
          <p:nvPr/>
        </p:nvSpPr>
        <p:spPr>
          <a:xfrm>
            <a:off x="2257554" y="4839283"/>
            <a:ext cx="6022689" cy="717742"/>
          </a:xfrm>
          <a:prstGeom prst="flowChartAlternateProcess">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7</a:t>
            </a:fld>
            <a:endParaRPr kumimoji="1" lang="ja-JP" altLang="en-US"/>
          </a:p>
        </p:txBody>
      </p:sp>
      <p:sp>
        <p:nvSpPr>
          <p:cNvPr id="7" name="正方形/長方形 6"/>
          <p:cNvSpPr/>
          <p:nvPr/>
        </p:nvSpPr>
        <p:spPr>
          <a:xfrm>
            <a:off x="130419" y="77872"/>
            <a:ext cx="8734095" cy="1754326"/>
          </a:xfrm>
          <a:prstGeom prst="rect">
            <a:avLst/>
          </a:prstGeom>
        </p:spPr>
        <p:txBody>
          <a:bodyPr wrap="square">
            <a:spAutoFit/>
          </a:bodyPr>
          <a:lstStyle/>
          <a:p>
            <a:r>
              <a:rPr lang="ja-JP" altLang="en-US" dirty="0" smtClean="0"/>
              <a:t>設問１．</a:t>
            </a:r>
            <a:endParaRPr lang="en-US" altLang="ja-JP" dirty="0" smtClean="0"/>
          </a:p>
          <a:p>
            <a:r>
              <a:rPr lang="ja-JP" altLang="en-US" dirty="0" smtClean="0"/>
              <a:t>東京都</a:t>
            </a:r>
            <a:r>
              <a:rPr lang="ja-JP" altLang="en-US" dirty="0"/>
              <a:t>では、</a:t>
            </a:r>
            <a:r>
              <a:rPr lang="en-US" altLang="ja-JP" dirty="0"/>
              <a:t>15</a:t>
            </a:r>
            <a:r>
              <a:rPr lang="ja-JP" altLang="en-US" dirty="0"/>
              <a:t>歳に達する日以後の最初の</a:t>
            </a:r>
            <a:r>
              <a:rPr lang="en-US" altLang="ja-JP" dirty="0"/>
              <a:t>3</a:t>
            </a:r>
            <a:r>
              <a:rPr lang="ja-JP" altLang="en-US" dirty="0"/>
              <a:t>月</a:t>
            </a:r>
            <a:r>
              <a:rPr lang="en-US" altLang="ja-JP" dirty="0"/>
              <a:t>31</a:t>
            </a:r>
            <a:r>
              <a:rPr lang="ja-JP" altLang="en-US" dirty="0"/>
              <a:t>日まで（マル子）（</a:t>
            </a:r>
            <a:r>
              <a:rPr lang="en-US" altLang="ja-JP" dirty="0"/>
              <a:t>2023</a:t>
            </a:r>
            <a:r>
              <a:rPr lang="ja-JP" altLang="en-US" dirty="0"/>
              <a:t>年</a:t>
            </a:r>
            <a:r>
              <a:rPr lang="en-US" altLang="ja-JP" dirty="0"/>
              <a:t>4</a:t>
            </a:r>
            <a:r>
              <a:rPr lang="ja-JP" altLang="en-US" dirty="0"/>
              <a:t>月からは</a:t>
            </a:r>
            <a:r>
              <a:rPr lang="en-US" altLang="ja-JP" dirty="0"/>
              <a:t>18</a:t>
            </a:r>
            <a:r>
              <a:rPr lang="ja-JP" altLang="en-US" dirty="0"/>
              <a:t>歳に達する日以後の最初の</a:t>
            </a:r>
            <a:r>
              <a:rPr lang="en-US" altLang="ja-JP" dirty="0"/>
              <a:t>3</a:t>
            </a:r>
            <a:r>
              <a:rPr lang="ja-JP" altLang="en-US" dirty="0"/>
              <a:t>月</a:t>
            </a:r>
            <a:r>
              <a:rPr lang="en-US" altLang="ja-JP" dirty="0"/>
              <a:t>31</a:t>
            </a:r>
            <a:r>
              <a:rPr lang="ja-JP" altLang="en-US" dirty="0"/>
              <a:t>日まで（マル青））「</a:t>
            </a:r>
            <a:r>
              <a:rPr lang="en-US" altLang="ja-JP" dirty="0"/>
              <a:t>1</a:t>
            </a:r>
            <a:r>
              <a:rPr lang="ja-JP" altLang="en-US" dirty="0"/>
              <a:t>回の受診につき、上限</a:t>
            </a:r>
            <a:r>
              <a:rPr lang="en-US" altLang="ja-JP" dirty="0"/>
              <a:t>200</a:t>
            </a:r>
            <a:r>
              <a:rPr lang="ja-JP" altLang="en-US" dirty="0"/>
              <a:t>円」の自己負担分を除き、所得制限を設けたうえで、区市町村に補助をしています。「</a:t>
            </a:r>
            <a:r>
              <a:rPr lang="en-US" altLang="ja-JP" dirty="0"/>
              <a:t>1</a:t>
            </a:r>
            <a:r>
              <a:rPr lang="ja-JP" altLang="en-US" dirty="0"/>
              <a:t>回の受診につき、上限</a:t>
            </a:r>
            <a:r>
              <a:rPr lang="en-US" altLang="ja-JP" dirty="0"/>
              <a:t>200</a:t>
            </a:r>
            <a:r>
              <a:rPr lang="ja-JP" altLang="en-US" dirty="0"/>
              <a:t>円」の自己負担分について、市町村が独自で助成制度を実施する</a:t>
            </a:r>
            <a:r>
              <a:rPr lang="ja-JP" altLang="en-US" dirty="0" smtClean="0"/>
              <a:t>予定はありますか？当てはまるもののどちらかを「〇」で囲ってください。</a:t>
            </a:r>
            <a:endParaRPr lang="ja-JP" altLang="en-US" dirty="0"/>
          </a:p>
        </p:txBody>
      </p:sp>
      <p:sp>
        <p:nvSpPr>
          <p:cNvPr id="10" name="正方形/長方形 9"/>
          <p:cNvSpPr/>
          <p:nvPr/>
        </p:nvSpPr>
        <p:spPr>
          <a:xfrm>
            <a:off x="1951050" y="4878619"/>
            <a:ext cx="7074422" cy="646331"/>
          </a:xfrm>
          <a:prstGeom prst="rect">
            <a:avLst/>
          </a:prstGeom>
        </p:spPr>
        <p:txBody>
          <a:bodyPr wrap="square">
            <a:spAutoFit/>
          </a:bodyPr>
          <a:lstStyle/>
          <a:p>
            <a:r>
              <a:rPr lang="ja-JP" altLang="en-US" dirty="0" smtClean="0"/>
              <a:t>　　　</a:t>
            </a:r>
            <a:r>
              <a:rPr lang="ja-JP" altLang="en-US" dirty="0"/>
              <a:t>実施開始時期：</a:t>
            </a:r>
            <a:r>
              <a:rPr lang="en-US" altLang="ja-JP" dirty="0"/>
              <a:t>2023</a:t>
            </a:r>
            <a:r>
              <a:rPr lang="ja-JP" altLang="en-US" dirty="0"/>
              <a:t>年</a:t>
            </a:r>
            <a:r>
              <a:rPr lang="en-US" altLang="ja-JP" dirty="0"/>
              <a:t>4</a:t>
            </a:r>
            <a:r>
              <a:rPr lang="ja-JP" altLang="en-US" dirty="0"/>
              <a:t>月から</a:t>
            </a:r>
            <a:endParaRPr lang="en-US" altLang="ja-JP" dirty="0"/>
          </a:p>
          <a:p>
            <a:r>
              <a:rPr lang="ja-JP" altLang="en-US" dirty="0"/>
              <a:t>　</a:t>
            </a:r>
            <a:r>
              <a:rPr lang="ja-JP" altLang="en-US" dirty="0" smtClean="0"/>
              <a:t>　　助成対象年齢：</a:t>
            </a:r>
            <a:r>
              <a:rPr lang="en-US" altLang="ja-JP" dirty="0" smtClean="0"/>
              <a:t>18</a:t>
            </a:r>
            <a:r>
              <a:rPr lang="ja-JP" altLang="en-US" dirty="0" smtClean="0"/>
              <a:t>歳歳まで</a:t>
            </a:r>
            <a:endParaRPr lang="ja-JP" altLang="en-US" dirty="0"/>
          </a:p>
        </p:txBody>
      </p:sp>
      <p:sp>
        <p:nvSpPr>
          <p:cNvPr id="12" name="正方形/長方形 11"/>
          <p:cNvSpPr/>
          <p:nvPr/>
        </p:nvSpPr>
        <p:spPr>
          <a:xfrm>
            <a:off x="679057" y="4325018"/>
            <a:ext cx="4807343" cy="369332"/>
          </a:xfrm>
          <a:prstGeom prst="rect">
            <a:avLst/>
          </a:prstGeom>
        </p:spPr>
        <p:txBody>
          <a:bodyPr wrap="square">
            <a:spAutoFit/>
          </a:bodyPr>
          <a:lstStyle/>
          <a:p>
            <a:r>
              <a:rPr lang="ja-JP" altLang="en-US" dirty="0" smtClean="0"/>
              <a:t>窓口負担</a:t>
            </a:r>
            <a:r>
              <a:rPr lang="en-US" altLang="ja-JP" dirty="0" smtClean="0"/>
              <a:t>200</a:t>
            </a:r>
            <a:r>
              <a:rPr lang="ja-JP" altLang="en-US" dirty="0" smtClean="0"/>
              <a:t>円の撤廃の予定があるとの回答</a:t>
            </a:r>
            <a:endParaRPr lang="ja-JP" altLang="en-US" dirty="0"/>
          </a:p>
        </p:txBody>
      </p:sp>
      <p:sp>
        <p:nvSpPr>
          <p:cNvPr id="16" name="正方形/長方形 15"/>
          <p:cNvSpPr/>
          <p:nvPr/>
        </p:nvSpPr>
        <p:spPr>
          <a:xfrm>
            <a:off x="806186" y="4863521"/>
            <a:ext cx="1258678" cy="369332"/>
          </a:xfrm>
          <a:prstGeom prst="rect">
            <a:avLst/>
          </a:prstGeom>
        </p:spPr>
        <p:txBody>
          <a:bodyPr wrap="none">
            <a:spAutoFit/>
          </a:bodyPr>
          <a:lstStyle/>
          <a:p>
            <a:r>
              <a:rPr lang="ja-JP" altLang="en-US" dirty="0"/>
              <a:t>あきるの市</a:t>
            </a:r>
          </a:p>
        </p:txBody>
      </p:sp>
      <p:sp>
        <p:nvSpPr>
          <p:cNvPr id="17" name="正方形/長方形 16"/>
          <p:cNvSpPr/>
          <p:nvPr/>
        </p:nvSpPr>
        <p:spPr>
          <a:xfrm>
            <a:off x="919999" y="5166608"/>
            <a:ext cx="1031051" cy="369332"/>
          </a:xfrm>
          <a:prstGeom prst="rect">
            <a:avLst/>
          </a:prstGeom>
        </p:spPr>
        <p:txBody>
          <a:bodyPr wrap="none">
            <a:spAutoFit/>
          </a:bodyPr>
          <a:lstStyle/>
          <a:p>
            <a:r>
              <a:rPr lang="ja-JP" altLang="en-US" dirty="0"/>
              <a:t>調布市　</a:t>
            </a:r>
          </a:p>
        </p:txBody>
      </p:sp>
      <p:sp>
        <p:nvSpPr>
          <p:cNvPr id="18" name="テキスト ボックス 17"/>
          <p:cNvSpPr txBox="1"/>
          <p:nvPr/>
        </p:nvSpPr>
        <p:spPr>
          <a:xfrm>
            <a:off x="751111" y="5845840"/>
            <a:ext cx="7779694" cy="954107"/>
          </a:xfrm>
          <a:prstGeom prst="rect">
            <a:avLst/>
          </a:prstGeom>
          <a:noFill/>
        </p:spPr>
        <p:txBody>
          <a:bodyPr wrap="none" rtlCol="0">
            <a:spAutoFit/>
          </a:bodyPr>
          <a:lstStyle/>
          <a:p>
            <a:r>
              <a:rPr lang="ja-JP" altLang="en-US" sz="2800" dirty="0" smtClean="0"/>
              <a:t>→　少しずつ助成が</a:t>
            </a:r>
            <a:r>
              <a:rPr lang="ja-JP" altLang="en-US" sz="2800" dirty="0"/>
              <a:t>広がって</a:t>
            </a:r>
            <a:r>
              <a:rPr lang="ja-JP" altLang="en-US" sz="2800" dirty="0" smtClean="0"/>
              <a:t>いるが</a:t>
            </a:r>
            <a:endParaRPr lang="en-US" altLang="ja-JP" sz="2800" dirty="0" smtClean="0"/>
          </a:p>
          <a:p>
            <a:r>
              <a:rPr lang="ja-JP" altLang="en-US" sz="2800" dirty="0" smtClean="0"/>
              <a:t>「</a:t>
            </a:r>
            <a:r>
              <a:rPr lang="ja-JP" altLang="en-US" sz="2800" dirty="0"/>
              <a:t>実施予定がない・できない</a:t>
            </a:r>
            <a:r>
              <a:rPr lang="ja-JP" altLang="en-US" sz="2800" dirty="0" smtClean="0"/>
              <a:t>」自治体が</a:t>
            </a:r>
            <a:r>
              <a:rPr lang="en-US" altLang="ja-JP" sz="2800" dirty="0" smtClean="0"/>
              <a:t>9</a:t>
            </a:r>
            <a:r>
              <a:rPr lang="ja-JP" altLang="en-US" sz="2800" dirty="0" smtClean="0"/>
              <a:t>割を占める</a:t>
            </a:r>
            <a:endParaRPr lang="en-US" altLang="ja-JP" sz="2800" dirty="0"/>
          </a:p>
        </p:txBody>
      </p:sp>
      <p:graphicFrame>
        <p:nvGraphicFramePr>
          <p:cNvPr id="20" name="グラフ 19"/>
          <p:cNvGraphicFramePr/>
          <p:nvPr>
            <p:extLst>
              <p:ext uri="{D42A27DB-BD31-4B8C-83A1-F6EECF244321}">
                <p14:modId xmlns:p14="http://schemas.microsoft.com/office/powerpoint/2010/main" val="3419840029"/>
              </p:ext>
            </p:extLst>
          </p:nvPr>
        </p:nvGraphicFramePr>
        <p:xfrm>
          <a:off x="276225" y="1832198"/>
          <a:ext cx="8372475" cy="2341276"/>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6228929" y="3795684"/>
            <a:ext cx="798617" cy="369332"/>
          </a:xfrm>
          <a:prstGeom prst="rect">
            <a:avLst/>
          </a:prstGeom>
        </p:spPr>
        <p:txBody>
          <a:bodyPr wrap="none">
            <a:spAutoFit/>
          </a:bodyPr>
          <a:lstStyle/>
          <a:p>
            <a:r>
              <a:rPr lang="en-US" altLang="ja-JP" dirty="0" smtClean="0"/>
              <a:t>N</a:t>
            </a:r>
            <a:r>
              <a:rPr lang="ja-JP" altLang="en-US" dirty="0" smtClean="0"/>
              <a:t>＝</a:t>
            </a:r>
            <a:r>
              <a:rPr lang="en-US" altLang="ja-JP" dirty="0" smtClean="0"/>
              <a:t>23</a:t>
            </a:r>
            <a:endParaRPr lang="ja-JP" altLang="en-US" dirty="0"/>
          </a:p>
        </p:txBody>
      </p:sp>
    </p:spTree>
    <p:extLst>
      <p:ext uri="{BB962C8B-B14F-4D97-AF65-F5344CB8AC3E}">
        <p14:creationId xmlns:p14="http://schemas.microsoft.com/office/powerpoint/2010/main" val="249140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8</a:t>
            </a:fld>
            <a:endParaRPr kumimoji="1" lang="ja-JP" altLang="en-US"/>
          </a:p>
        </p:txBody>
      </p:sp>
      <p:graphicFrame>
        <p:nvGraphicFramePr>
          <p:cNvPr id="9" name="グラフ 8"/>
          <p:cNvGraphicFramePr/>
          <p:nvPr>
            <p:extLst>
              <p:ext uri="{D42A27DB-BD31-4B8C-83A1-F6EECF244321}">
                <p14:modId xmlns:p14="http://schemas.microsoft.com/office/powerpoint/2010/main" val="900957171"/>
              </p:ext>
            </p:extLst>
          </p:nvPr>
        </p:nvGraphicFramePr>
        <p:xfrm>
          <a:off x="76200" y="0"/>
          <a:ext cx="9963150" cy="5056823"/>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719138" y="5666423"/>
            <a:ext cx="8501062" cy="523220"/>
          </a:xfrm>
          <a:prstGeom prst="rect">
            <a:avLst/>
          </a:prstGeom>
        </p:spPr>
        <p:txBody>
          <a:bodyPr wrap="square">
            <a:spAutoFit/>
          </a:bodyPr>
          <a:lstStyle/>
          <a:p>
            <a:r>
              <a:rPr lang="ja-JP" altLang="en-US" sz="2800" dirty="0" smtClean="0"/>
              <a:t>→　「財源的に厳しい」という理由が半数以上</a:t>
            </a:r>
            <a:endParaRPr lang="en-US" altLang="ja-JP" sz="2800" dirty="0"/>
          </a:p>
        </p:txBody>
      </p:sp>
      <p:sp>
        <p:nvSpPr>
          <p:cNvPr id="5" name="正方形/長方形 4"/>
          <p:cNvSpPr/>
          <p:nvPr/>
        </p:nvSpPr>
        <p:spPr>
          <a:xfrm>
            <a:off x="8116041" y="4854199"/>
            <a:ext cx="798617" cy="369332"/>
          </a:xfrm>
          <a:prstGeom prst="rect">
            <a:avLst/>
          </a:prstGeom>
        </p:spPr>
        <p:txBody>
          <a:bodyPr wrap="none">
            <a:spAutoFit/>
          </a:bodyPr>
          <a:lstStyle/>
          <a:p>
            <a:r>
              <a:rPr lang="en-US" altLang="ja-JP" dirty="0" smtClean="0"/>
              <a:t>N</a:t>
            </a:r>
            <a:r>
              <a:rPr lang="ja-JP" altLang="en-US" dirty="0" smtClean="0"/>
              <a:t>＝</a:t>
            </a:r>
            <a:r>
              <a:rPr lang="en-US" altLang="ja-JP" dirty="0" smtClean="0"/>
              <a:t>23</a:t>
            </a:r>
            <a:endParaRPr lang="ja-JP" altLang="en-US" dirty="0"/>
          </a:p>
        </p:txBody>
      </p:sp>
    </p:spTree>
    <p:extLst>
      <p:ext uri="{BB962C8B-B14F-4D97-AF65-F5344CB8AC3E}">
        <p14:creationId xmlns:p14="http://schemas.microsoft.com/office/powerpoint/2010/main" val="303107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C1C3341-45A5-488B-986C-0F7B5AAD431A}" type="slidenum">
              <a:rPr kumimoji="1" lang="ja-JP" altLang="en-US" smtClean="0"/>
              <a:t>9</a:t>
            </a:fld>
            <a:endParaRPr kumimoji="1" lang="ja-JP" altLang="en-US"/>
          </a:p>
        </p:txBody>
      </p:sp>
      <p:sp>
        <p:nvSpPr>
          <p:cNvPr id="3" name="正方形/長方形 2"/>
          <p:cNvSpPr/>
          <p:nvPr/>
        </p:nvSpPr>
        <p:spPr>
          <a:xfrm>
            <a:off x="247650" y="1018193"/>
            <a:ext cx="8686799" cy="5016758"/>
          </a:xfrm>
          <a:prstGeom prst="rect">
            <a:avLst/>
          </a:prstGeom>
        </p:spPr>
        <p:txBody>
          <a:bodyPr wrap="square">
            <a:spAutoFit/>
          </a:bodyPr>
          <a:lstStyle/>
          <a:p>
            <a:endParaRPr lang="en-US" altLang="ja-JP" sz="2000" dirty="0"/>
          </a:p>
          <a:p>
            <a:r>
              <a:rPr lang="ja-JP" altLang="en-US" sz="2000" dirty="0"/>
              <a:t>・現在、所得制限、一部負担金の撤廃について検討中</a:t>
            </a:r>
            <a:r>
              <a:rPr lang="ja-JP" altLang="en-US" sz="2000" dirty="0" smtClean="0"/>
              <a:t>。</a:t>
            </a:r>
            <a:endParaRPr lang="en-US" altLang="ja-JP" sz="2000" dirty="0" smtClean="0"/>
          </a:p>
          <a:p>
            <a:endParaRPr lang="ja-JP" altLang="en-US" sz="2000" dirty="0"/>
          </a:p>
          <a:p>
            <a:r>
              <a:rPr lang="ja-JP" altLang="en-US" sz="2000" dirty="0"/>
              <a:t>・助成制度の拡充について検討中である</a:t>
            </a:r>
            <a:r>
              <a:rPr lang="ja-JP" altLang="en-US" sz="2000" dirty="0" smtClean="0"/>
              <a:t>。</a:t>
            </a:r>
            <a:endParaRPr lang="en-US" altLang="ja-JP" sz="2000" dirty="0" smtClean="0"/>
          </a:p>
          <a:p>
            <a:endParaRPr lang="ja-JP" altLang="en-US" sz="2000" dirty="0"/>
          </a:p>
          <a:p>
            <a:r>
              <a:rPr lang="ja-JP" altLang="en-US" sz="2000" dirty="0"/>
              <a:t>・医療機関へのコンビニ受診を抑制するために、一定の負担額は必要と考える</a:t>
            </a:r>
            <a:r>
              <a:rPr lang="ja-JP" altLang="en-US" sz="2000" dirty="0" smtClean="0"/>
              <a:t>。</a:t>
            </a:r>
            <a:endParaRPr lang="en-US" altLang="ja-JP" sz="2000" dirty="0" smtClean="0"/>
          </a:p>
          <a:p>
            <a:endParaRPr lang="ja-JP" altLang="en-US" sz="2000" dirty="0"/>
          </a:p>
          <a:p>
            <a:r>
              <a:rPr lang="ja-JP" altLang="en-US" sz="2000" dirty="0"/>
              <a:t>・今後の研究課題であると考えています</a:t>
            </a:r>
            <a:r>
              <a:rPr lang="ja-JP" altLang="en-US" sz="2000" dirty="0" smtClean="0"/>
              <a:t>。</a:t>
            </a:r>
            <a:endParaRPr lang="en-US" altLang="ja-JP" sz="2000" dirty="0" smtClean="0"/>
          </a:p>
          <a:p>
            <a:endParaRPr lang="ja-JP" altLang="en-US" sz="2000" dirty="0"/>
          </a:p>
          <a:p>
            <a:r>
              <a:rPr lang="ja-JP" altLang="en-US" sz="2000" dirty="0"/>
              <a:t>・東京都、東京都市長会と連携し、地区の医師会とも調整を図りながら進めてまいりたいと考えています</a:t>
            </a:r>
            <a:r>
              <a:rPr lang="ja-JP" altLang="en-US" sz="2000" dirty="0" smtClean="0"/>
              <a:t>。</a:t>
            </a:r>
            <a:endParaRPr lang="en-US" altLang="ja-JP" sz="2000" dirty="0" smtClean="0"/>
          </a:p>
          <a:p>
            <a:endParaRPr lang="ja-JP" altLang="en-US" sz="2000" dirty="0"/>
          </a:p>
          <a:p>
            <a:r>
              <a:rPr lang="ja-JP" altLang="en-US" sz="2000" dirty="0"/>
              <a:t>・令和５年４月１日から、市独自で中学生の保護者の所得制限を撤廃し、対象者を拡大するために、今後の市の財政状況を見ながら検討していきたい</a:t>
            </a:r>
            <a:r>
              <a:rPr lang="ja-JP" altLang="en-US" sz="2000" dirty="0" smtClean="0"/>
              <a:t>。</a:t>
            </a:r>
            <a:endParaRPr lang="en-US" altLang="ja-JP" sz="2000" dirty="0" smtClean="0"/>
          </a:p>
          <a:p>
            <a:endParaRPr lang="ja-JP" altLang="en-US" sz="2000" dirty="0"/>
          </a:p>
          <a:p>
            <a:r>
              <a:rPr lang="ja-JP" altLang="en-US" sz="2000" dirty="0"/>
              <a:t>・東京都の制度の範囲内で事業を実施している。</a:t>
            </a:r>
          </a:p>
        </p:txBody>
      </p:sp>
      <p:sp>
        <p:nvSpPr>
          <p:cNvPr id="7" name="正方形/長方形 6"/>
          <p:cNvSpPr/>
          <p:nvPr/>
        </p:nvSpPr>
        <p:spPr>
          <a:xfrm>
            <a:off x="247650" y="290543"/>
            <a:ext cx="4572000" cy="584775"/>
          </a:xfrm>
          <a:prstGeom prst="rect">
            <a:avLst/>
          </a:prstGeom>
        </p:spPr>
        <p:txBody>
          <a:bodyPr>
            <a:spAutoFit/>
          </a:bodyPr>
          <a:lstStyle/>
          <a:p>
            <a:r>
              <a:rPr lang="ja-JP" altLang="en-US" sz="3200" dirty="0" smtClean="0"/>
              <a:t>その他の意見</a:t>
            </a:r>
            <a:endParaRPr lang="ja-JP" altLang="en-US" sz="3200" dirty="0"/>
          </a:p>
        </p:txBody>
      </p:sp>
    </p:spTree>
    <p:extLst>
      <p:ext uri="{BB962C8B-B14F-4D97-AF65-F5344CB8AC3E}">
        <p14:creationId xmlns:p14="http://schemas.microsoft.com/office/powerpoint/2010/main" val="38847002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2308</TotalTime>
  <Words>3145</Words>
  <Application>Microsoft Office PowerPoint</Application>
  <PresentationFormat>画面に合わせる (4:3)</PresentationFormat>
  <Paragraphs>263</Paragraphs>
  <Slides>17</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 Ｐゴシック</vt:lpstr>
      <vt:lpstr>Arial</vt:lpstr>
      <vt:lpstr>Calibri</vt:lpstr>
      <vt:lpstr>Calibri Light</vt:lpstr>
      <vt:lpstr>Office テーマ</vt:lpstr>
      <vt:lpstr>2022年12月に実施した 子ども医療費の助成制度実施に関する アンケートについて</vt:lpstr>
      <vt:lpstr>子ども医療費の助成制度実施に関する アンケートの概要</vt:lpstr>
      <vt:lpstr>アンケート内容について</vt:lpstr>
      <vt:lpstr>アンケート内容について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東京都への予算要請</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学校歯科治療調査の結果と取組み</dc:title>
  <dc:creator>藤田</dc:creator>
  <cp:lastModifiedBy>石森</cp:lastModifiedBy>
  <cp:revision>65</cp:revision>
  <cp:lastPrinted>2023-09-14T08:15:41Z</cp:lastPrinted>
  <dcterms:created xsi:type="dcterms:W3CDTF">2018-10-15T08:00:50Z</dcterms:created>
  <dcterms:modified xsi:type="dcterms:W3CDTF">2023-09-22T07:59:42Z</dcterms:modified>
</cp:coreProperties>
</file>