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Lst>
  <p:notesMasterIdLst>
    <p:notesMasterId r:id="rId19"/>
  </p:notesMasterIdLst>
  <p:handoutMasterIdLst>
    <p:handoutMasterId r:id="rId20"/>
  </p:handoutMasterIdLst>
  <p:sldIdLst>
    <p:sldId id="256" r:id="rId2"/>
    <p:sldId id="357" r:id="rId3"/>
    <p:sldId id="364" r:id="rId4"/>
    <p:sldId id="355" r:id="rId5"/>
    <p:sldId id="356" r:id="rId6"/>
    <p:sldId id="354" r:id="rId7"/>
    <p:sldId id="261" r:id="rId8"/>
    <p:sldId id="262" r:id="rId9"/>
    <p:sldId id="361" r:id="rId10"/>
    <p:sldId id="353" r:id="rId11"/>
    <p:sldId id="352" r:id="rId12"/>
    <p:sldId id="362" r:id="rId13"/>
    <p:sldId id="359" r:id="rId14"/>
    <p:sldId id="360" r:id="rId15"/>
    <p:sldId id="333" r:id="rId16"/>
    <p:sldId id="358" r:id="rId17"/>
    <p:sldId id="363" r:id="rId18"/>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0" autoAdjust="0"/>
  </p:normalViewPr>
  <p:slideViewPr>
    <p:cSldViewPr snapToGrid="0">
      <p:cViewPr varScale="1">
        <p:scale>
          <a:sx n="115" d="100"/>
          <a:sy n="115" d="100"/>
        </p:scale>
        <p:origin x="14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6065" cy="497410"/>
          </a:xfrm>
          <a:prstGeom prst="rect">
            <a:avLst/>
          </a:prstGeom>
        </p:spPr>
        <p:txBody>
          <a:bodyPr vert="horz" lIns="88203" tIns="44101" rIns="88203" bIns="4410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093" y="2"/>
            <a:ext cx="2946065" cy="497410"/>
          </a:xfrm>
          <a:prstGeom prst="rect">
            <a:avLst/>
          </a:prstGeom>
        </p:spPr>
        <p:txBody>
          <a:bodyPr vert="horz" lIns="88203" tIns="44101" rIns="88203" bIns="44101" rtlCol="0"/>
          <a:lstStyle>
            <a:lvl1pPr algn="r">
              <a:defRPr sz="1200"/>
            </a:lvl1pPr>
          </a:lstStyle>
          <a:p>
            <a:fld id="{72E3F06B-287D-4239-B456-7793E9279B2A}" type="datetimeFigureOut">
              <a:rPr kumimoji="1" lang="ja-JP" altLang="en-US" smtClean="0"/>
              <a:t>2023/9/25</a:t>
            </a:fld>
            <a:endParaRPr kumimoji="1" lang="ja-JP" altLang="en-US"/>
          </a:p>
        </p:txBody>
      </p:sp>
      <p:sp>
        <p:nvSpPr>
          <p:cNvPr id="4" name="フッター プレースホルダー 3"/>
          <p:cNvSpPr>
            <a:spLocks noGrp="1"/>
          </p:cNvSpPr>
          <p:nvPr>
            <p:ph type="ftr" sz="quarter" idx="2"/>
          </p:nvPr>
        </p:nvSpPr>
        <p:spPr>
          <a:xfrm>
            <a:off x="1" y="9429230"/>
            <a:ext cx="2946065" cy="497409"/>
          </a:xfrm>
          <a:prstGeom prst="rect">
            <a:avLst/>
          </a:prstGeom>
        </p:spPr>
        <p:txBody>
          <a:bodyPr vert="horz" lIns="88203" tIns="44101" rIns="88203" bIns="441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093" y="9429230"/>
            <a:ext cx="2946065" cy="497409"/>
          </a:xfrm>
          <a:prstGeom prst="rect">
            <a:avLst/>
          </a:prstGeom>
        </p:spPr>
        <p:txBody>
          <a:bodyPr vert="horz" lIns="88203" tIns="44101" rIns="88203" bIns="44101" rtlCol="0" anchor="b"/>
          <a:lstStyle>
            <a:lvl1pPr algn="r">
              <a:defRPr sz="1200"/>
            </a:lvl1pPr>
          </a:lstStyle>
          <a:p>
            <a:fld id="{B849F367-9B47-461D-9BCE-C77BF7BC4C65}" type="slidenum">
              <a:rPr kumimoji="1" lang="ja-JP" altLang="en-US" smtClean="0"/>
              <a:t>‹#›</a:t>
            </a:fld>
            <a:endParaRPr kumimoji="1" lang="ja-JP" altLang="en-US"/>
          </a:p>
        </p:txBody>
      </p:sp>
    </p:spTree>
    <p:extLst>
      <p:ext uri="{BB962C8B-B14F-4D97-AF65-F5344CB8AC3E}">
        <p14:creationId xmlns:p14="http://schemas.microsoft.com/office/powerpoint/2010/main" val="342344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xfrm>
            <a:off x="917575" y="744538"/>
            <a:ext cx="4962525" cy="3722687"/>
          </a:xfrm>
          <a:prstGeom prst="rect">
            <a:avLst/>
          </a:prstGeom>
        </p:spPr>
        <p:txBody>
          <a:bodyPr lIns="95550" tIns="47775" rIns="95550" bIns="47775"/>
          <a:lstStyle/>
          <a:p>
            <a:endParaRPr/>
          </a:p>
        </p:txBody>
      </p:sp>
      <p:sp>
        <p:nvSpPr>
          <p:cNvPr id="305" name="Shape 305"/>
          <p:cNvSpPr>
            <a:spLocks noGrp="1"/>
          </p:cNvSpPr>
          <p:nvPr>
            <p:ph type="body" sz="quarter" idx="1"/>
          </p:nvPr>
        </p:nvSpPr>
        <p:spPr>
          <a:xfrm>
            <a:off x="906357" y="4715155"/>
            <a:ext cx="4984962" cy="4466987"/>
          </a:xfrm>
          <a:prstGeom prst="rect">
            <a:avLst/>
          </a:prstGeom>
        </p:spPr>
        <p:txBody>
          <a:bodyPr lIns="95550" tIns="47775" rIns="95550" bIns="47775"/>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游ゴシック"/>
      </a:defRPr>
    </a:lvl1pPr>
    <a:lvl2pPr indent="228600" latinLnBrk="0">
      <a:defRPr sz="1200">
        <a:latin typeface="+mn-lt"/>
        <a:ea typeface="+mn-ea"/>
        <a:cs typeface="+mn-cs"/>
        <a:sym typeface="游ゴシック"/>
      </a:defRPr>
    </a:lvl2pPr>
    <a:lvl3pPr indent="457200" latinLnBrk="0">
      <a:defRPr sz="1200">
        <a:latin typeface="+mn-lt"/>
        <a:ea typeface="+mn-ea"/>
        <a:cs typeface="+mn-cs"/>
        <a:sym typeface="游ゴシック"/>
      </a:defRPr>
    </a:lvl3pPr>
    <a:lvl4pPr indent="685800" latinLnBrk="0">
      <a:defRPr sz="1200">
        <a:latin typeface="+mn-lt"/>
        <a:ea typeface="+mn-ea"/>
        <a:cs typeface="+mn-cs"/>
        <a:sym typeface="游ゴシック"/>
      </a:defRPr>
    </a:lvl4pPr>
    <a:lvl5pPr indent="914400" latinLnBrk="0">
      <a:defRPr sz="1200">
        <a:latin typeface="+mn-lt"/>
        <a:ea typeface="+mn-ea"/>
        <a:cs typeface="+mn-cs"/>
        <a:sym typeface="游ゴシック"/>
      </a:defRPr>
    </a:lvl5pPr>
    <a:lvl6pPr indent="1143000" latinLnBrk="0">
      <a:defRPr sz="1200">
        <a:latin typeface="+mn-lt"/>
        <a:ea typeface="+mn-ea"/>
        <a:cs typeface="+mn-cs"/>
        <a:sym typeface="游ゴシック"/>
      </a:defRPr>
    </a:lvl6pPr>
    <a:lvl7pPr indent="1371600" latinLnBrk="0">
      <a:defRPr sz="1200">
        <a:latin typeface="+mn-lt"/>
        <a:ea typeface="+mn-ea"/>
        <a:cs typeface="+mn-cs"/>
        <a:sym typeface="游ゴシック"/>
      </a:defRPr>
    </a:lvl7pPr>
    <a:lvl8pPr indent="1600200" latinLnBrk="0">
      <a:defRPr sz="1200">
        <a:latin typeface="+mn-lt"/>
        <a:ea typeface="+mn-ea"/>
        <a:cs typeface="+mn-cs"/>
        <a:sym typeface="游ゴシック"/>
      </a:defRPr>
    </a:lvl8pPr>
    <a:lvl9pPr indent="1828800" latinLnBrk="0">
      <a:defRPr sz="1200">
        <a:latin typeface="+mn-lt"/>
        <a:ea typeface="+mn-ea"/>
        <a:cs typeface="+mn-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indent="152857">
              <a:lnSpc>
                <a:spcPct val="200000"/>
              </a:lnSpc>
            </a:pPr>
            <a:r>
              <a:rPr kumimoji="1" lang="ja-JP" altLang="en-US" dirty="0"/>
              <a:t>東京歯科保険医協会</a:t>
            </a:r>
            <a:r>
              <a:rPr kumimoji="1" lang="ja-JP" altLang="en-US" dirty="0" smtClean="0"/>
              <a:t>の理事の川本です</a:t>
            </a:r>
            <a:r>
              <a:rPr kumimoji="1" lang="ja-JP" altLang="en-US" dirty="0"/>
              <a:t>。</a:t>
            </a:r>
            <a:endParaRPr kumimoji="1" lang="en-US" altLang="ja-JP" dirty="0"/>
          </a:p>
          <a:p>
            <a:pPr indent="152857">
              <a:lnSpc>
                <a:spcPct val="200000"/>
              </a:lnSpc>
            </a:pPr>
            <a:r>
              <a:rPr kumimoji="1" lang="ja-JP" altLang="en-US" dirty="0"/>
              <a:t>本フォーラムでは</a:t>
            </a:r>
            <a:r>
              <a:rPr kumimoji="1" lang="ja-JP" altLang="en-US" dirty="0" smtClean="0"/>
              <a:t>、オンライン資格確認システム導入後のトラブル事例の調査結果から全国と東京（歯科）を比較した結果を発表します。</a:t>
            </a:r>
            <a:endParaRPr kumimoji="1"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rPr lang="ja-JP" altLang="en-US" dirty="0" smtClean="0"/>
              <a:t>被保険者情報が正しく反映されていなかった（無効・該当資格なしと表示された）が一番多かったことがわかります。</a:t>
            </a:r>
            <a:endParaRPr lang="en-US" altLang="ja-JP" dirty="0" smtClean="0"/>
          </a:p>
        </p:txBody>
      </p:sp>
    </p:spTree>
    <p:extLst>
      <p:ext uri="{BB962C8B-B14F-4D97-AF65-F5344CB8AC3E}">
        <p14:creationId xmlns:p14="http://schemas.microsoft.com/office/powerpoint/2010/main" val="211852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lang="ja-JP" altLang="en-US" dirty="0" smtClean="0"/>
              <a:t>東京でも保険者情報が正しく反映されていなかった（無効・該当資格なしと表示された）が一番多かったことがわかります。</a:t>
            </a:r>
            <a:endParaRPr lang="en-US" altLang="ja-JP" dirty="0" smtClean="0"/>
          </a:p>
        </p:txBody>
      </p:sp>
    </p:spTree>
    <p:extLst>
      <p:ext uri="{BB962C8B-B14F-4D97-AF65-F5344CB8AC3E}">
        <p14:creationId xmlns:p14="http://schemas.microsoft.com/office/powerpoint/2010/main" val="6553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indent="152857">
              <a:lnSpc>
                <a:spcPct val="200000"/>
              </a:lnSpc>
            </a:pPr>
            <a:r>
              <a:rPr kumimoji="1" lang="ja-JP" altLang="en-US" dirty="0" smtClean="0"/>
              <a:t>続いて、トラブルが起こった際に実際にどのように対応したかですが、</a:t>
            </a:r>
            <a:endParaRPr kumimoji="1" lang="en-US" altLang="ja-JP" dirty="0"/>
          </a:p>
        </p:txBody>
      </p:sp>
    </p:spTree>
    <p:extLst>
      <p:ext uri="{BB962C8B-B14F-4D97-AF65-F5344CB8AC3E}">
        <p14:creationId xmlns:p14="http://schemas.microsoft.com/office/powerpoint/2010/main" val="51099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rPr lang="ja-JP" altLang="en-US" dirty="0" smtClean="0"/>
              <a:t>全国では、持ち合わせていた健康保険証で確認したが、７割を超えています。</a:t>
            </a:r>
            <a:endParaRPr lang="en-US" altLang="ja-JP" dirty="0" smtClean="0"/>
          </a:p>
        </p:txBody>
      </p:sp>
    </p:spTree>
    <p:extLst>
      <p:ext uri="{BB962C8B-B14F-4D97-AF65-F5344CB8AC3E}">
        <p14:creationId xmlns:p14="http://schemas.microsoft.com/office/powerpoint/2010/main" val="159765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en-US" dirty="0" smtClean="0"/>
              <a:t>東京においても同様に持ち合わせていた健康保険証で確認したが、７割を超えています。</a:t>
            </a:r>
            <a:endParaRPr lang="en-US" altLang="ja-JP" dirty="0" smtClean="0"/>
          </a:p>
          <a:p>
            <a:endParaRPr dirty="0"/>
          </a:p>
        </p:txBody>
      </p:sp>
    </p:spTree>
    <p:extLst>
      <p:ext uri="{BB962C8B-B14F-4D97-AF65-F5344CB8AC3E}">
        <p14:creationId xmlns:p14="http://schemas.microsoft.com/office/powerpoint/2010/main" val="904404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indent="152400" latinLnBrk="0">
              <a:lnSpc>
                <a:spcPct val="200000"/>
              </a:lnSpc>
            </a:pPr>
            <a:r>
              <a:rPr kumimoji="1" lang="ja-JP" altLang="en-US" sz="1200" dirty="0" smtClean="0">
                <a:latin typeface="+mn-lt"/>
                <a:ea typeface="+mn-ea"/>
                <a:cs typeface="+mn-cs"/>
                <a:sym typeface="游ゴシック"/>
              </a:rPr>
              <a:t>これまで全国と東京を比較してきましたが、考察の通り、トラブルの件数や内容に地域差は見られず、全国的に起きていると考えられる。</a:t>
            </a:r>
            <a:endParaRPr kumimoji="1" lang="en-US" altLang="ja-JP" sz="1200" dirty="0" smtClean="0">
              <a:latin typeface="+mn-lt"/>
              <a:ea typeface="+mn-ea"/>
              <a:cs typeface="+mn-cs"/>
              <a:sym typeface="游ゴシック"/>
            </a:endParaRPr>
          </a:p>
          <a:p>
            <a:pPr indent="152400" latinLnBrk="0">
              <a:lnSpc>
                <a:spcPct val="200000"/>
              </a:lnSpc>
            </a:pPr>
            <a:r>
              <a:rPr kumimoji="1" lang="ja-JP" altLang="en-US" sz="1200" dirty="0" smtClean="0">
                <a:latin typeface="+mn-lt"/>
                <a:ea typeface="+mn-ea"/>
                <a:cs typeface="+mn-cs"/>
                <a:sym typeface="游ゴシック"/>
              </a:rPr>
              <a:t>アンケート実施当時には、オンライン資格確認システムの実施準備中や経過措置を申請している医療機関もあり、すべての医療機関で当該システムが稼働し始めた場合、さらなるトラブルと混乱が起きることが懸念される。</a:t>
            </a:r>
            <a:endParaRPr kumimoji="1" lang="en-US" altLang="ja-JP" sz="1200" dirty="0" smtClean="0">
              <a:latin typeface="+mn-lt"/>
              <a:ea typeface="+mn-ea"/>
              <a:cs typeface="+mn-cs"/>
              <a:sym typeface="游ゴシック"/>
            </a:endParaRPr>
          </a:p>
          <a:p>
            <a:pPr indent="152400" latinLnBrk="0">
              <a:lnSpc>
                <a:spcPct val="200000"/>
              </a:lnSpc>
            </a:pPr>
            <a:r>
              <a:rPr kumimoji="1" lang="ja-JP" altLang="en-US" sz="1200" dirty="0" smtClean="0">
                <a:latin typeface="+mn-lt"/>
                <a:ea typeface="+mn-ea"/>
                <a:cs typeface="+mn-cs"/>
                <a:sym typeface="游ゴシック"/>
              </a:rPr>
              <a:t>トラブルが起きた時に患者にも医療機関においても一番頼りになるのは「被保険者資格申立書」でもなく、「資格情報のお知らせ」でもなく、</a:t>
            </a:r>
            <a:r>
              <a:rPr kumimoji="1" lang="en-US" altLang="ja-JP" sz="1200" dirty="0" smtClean="0">
                <a:latin typeface="+mn-lt"/>
                <a:ea typeface="+mn-ea"/>
                <a:cs typeface="+mn-cs"/>
                <a:sym typeface="游ゴシック"/>
              </a:rPr>
              <a:t>『</a:t>
            </a:r>
            <a:r>
              <a:rPr kumimoji="1" lang="ja-JP" altLang="en-US" sz="1200" dirty="0" smtClean="0">
                <a:latin typeface="+mn-lt"/>
                <a:ea typeface="+mn-ea"/>
                <a:cs typeface="+mn-cs"/>
                <a:sym typeface="游ゴシック"/>
              </a:rPr>
              <a:t>健康保険証</a:t>
            </a:r>
            <a:r>
              <a:rPr kumimoji="1" lang="en-US" altLang="ja-JP" sz="1200" dirty="0" smtClean="0">
                <a:latin typeface="+mn-lt"/>
                <a:ea typeface="+mn-ea"/>
                <a:cs typeface="+mn-cs"/>
                <a:sym typeface="游ゴシック"/>
              </a:rPr>
              <a:t>』</a:t>
            </a:r>
            <a:r>
              <a:rPr kumimoji="1" lang="ja-JP" altLang="en-US" sz="1200" dirty="0" smtClean="0">
                <a:latin typeface="+mn-lt"/>
                <a:ea typeface="+mn-ea"/>
                <a:cs typeface="+mn-cs"/>
                <a:sym typeface="游ゴシック"/>
              </a:rPr>
              <a:t>である！</a:t>
            </a:r>
            <a:endParaRPr kumimoji="1" lang="en-US" altLang="ja-JP" sz="1200" dirty="0" smtClean="0">
              <a:latin typeface="+mn-lt"/>
              <a:ea typeface="+mn-ea"/>
              <a:cs typeface="+mn-cs"/>
              <a:sym typeface="游ゴシック"/>
            </a:endParaRPr>
          </a:p>
          <a:p>
            <a:pPr latinLnBrk="0"/>
            <a:endParaRPr kumimoji="1" dirty="0"/>
          </a:p>
        </p:txBody>
      </p:sp>
    </p:spTree>
    <p:extLst>
      <p:ext uri="{BB962C8B-B14F-4D97-AF65-F5344CB8AC3E}">
        <p14:creationId xmlns:p14="http://schemas.microsoft.com/office/powerpoint/2010/main" val="215039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当協会では、このようなポスターを作成し、会員の先生方に活用をしていただいている。</a:t>
            </a:r>
            <a:endParaRPr kumimoji="1" lang="ja-JP" altLang="en-US" dirty="0"/>
          </a:p>
        </p:txBody>
      </p:sp>
    </p:spTree>
    <p:extLst>
      <p:ext uri="{BB962C8B-B14F-4D97-AF65-F5344CB8AC3E}">
        <p14:creationId xmlns:p14="http://schemas.microsoft.com/office/powerpoint/2010/main" val="107115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ja-JP" altLang="ja-JP" sz="1200" dirty="0" smtClean="0">
                <a:effectLst/>
                <a:latin typeface="+mn-lt"/>
                <a:ea typeface="+mn-ea"/>
                <a:cs typeface="+mn-cs"/>
                <a:sym typeface="游ゴシック"/>
              </a:rPr>
              <a:t>患者さんが医療機関を受診できるのは窓口で健康保険証を確認しているから</a:t>
            </a:r>
            <a:r>
              <a:rPr lang="ja-JP" altLang="en-US" sz="1200" dirty="0" smtClean="0">
                <a:effectLst/>
                <a:latin typeface="+mn-lt"/>
                <a:ea typeface="+mn-ea"/>
                <a:cs typeface="+mn-cs"/>
                <a:sym typeface="游ゴシック"/>
              </a:rPr>
              <a:t>です</a:t>
            </a:r>
            <a:r>
              <a:rPr lang="ja-JP" altLang="ja-JP" sz="1200" dirty="0" smtClean="0">
                <a:effectLst/>
                <a:latin typeface="+mn-lt"/>
                <a:ea typeface="+mn-ea"/>
                <a:cs typeface="+mn-cs"/>
                <a:sym typeface="游ゴシック"/>
              </a:rPr>
              <a:t>。</a:t>
            </a:r>
            <a:endParaRPr lang="en-US" altLang="ja-JP" sz="1200" dirty="0" smtClean="0">
              <a:effectLst/>
              <a:latin typeface="+mn-lt"/>
              <a:ea typeface="+mn-ea"/>
              <a:cs typeface="+mn-cs"/>
              <a:sym typeface="游ゴシック"/>
            </a:endParaRPr>
          </a:p>
          <a:p>
            <a:pPr marL="0" marR="0" indent="0" defTabSz="914400" eaLnBrk="1" fontAlgn="auto" latinLnBrk="0" hangingPunct="1">
              <a:lnSpc>
                <a:spcPct val="100000"/>
              </a:lnSpc>
              <a:spcBef>
                <a:spcPts val="0"/>
              </a:spcBef>
              <a:spcAft>
                <a:spcPts val="0"/>
              </a:spcAft>
              <a:buClrTx/>
              <a:buSzTx/>
              <a:buFontTx/>
              <a:buNone/>
              <a:tabLst/>
              <a:defRPr/>
            </a:pPr>
            <a:r>
              <a:rPr lang="ja-JP" altLang="ja-JP" sz="1200" dirty="0" smtClean="0">
                <a:effectLst/>
                <a:latin typeface="+mn-lt"/>
                <a:ea typeface="+mn-ea"/>
                <a:cs typeface="+mn-cs"/>
                <a:sym typeface="游ゴシック"/>
              </a:rPr>
              <a:t>国民がいつでもどこでも安心して医療が受けられるためには健康保険証の存在は必要不可欠で</a:t>
            </a:r>
            <a:r>
              <a:rPr lang="ja-JP" altLang="en-US" sz="1200" dirty="0" smtClean="0">
                <a:effectLst/>
                <a:latin typeface="+mn-lt"/>
                <a:ea typeface="+mn-ea"/>
                <a:cs typeface="+mn-cs"/>
                <a:sym typeface="游ゴシック"/>
              </a:rPr>
              <a:t>す</a:t>
            </a:r>
            <a:r>
              <a:rPr lang="ja-JP" altLang="ja-JP" sz="1200" dirty="0" smtClean="0">
                <a:effectLst/>
                <a:latin typeface="+mn-lt"/>
                <a:ea typeface="+mn-ea"/>
                <a:cs typeface="+mn-cs"/>
                <a:sym typeface="游ゴシック"/>
              </a:rPr>
              <a:t>。</a:t>
            </a:r>
            <a:endParaRPr lang="en-US" altLang="ja-JP" sz="1200" dirty="0" smtClean="0">
              <a:effectLst/>
              <a:latin typeface="+mn-lt"/>
              <a:ea typeface="+mn-ea"/>
              <a:cs typeface="+mn-cs"/>
              <a:sym typeface="游ゴシック"/>
            </a:endParaRPr>
          </a:p>
          <a:p>
            <a:pPr marL="0" marR="0" indent="0" defTabSz="914400" eaLnBrk="1" fontAlgn="auto" latinLnBrk="0" hangingPunct="1">
              <a:lnSpc>
                <a:spcPct val="100000"/>
              </a:lnSpc>
              <a:spcBef>
                <a:spcPts val="0"/>
              </a:spcBef>
              <a:spcAft>
                <a:spcPts val="0"/>
              </a:spcAft>
              <a:buClrTx/>
              <a:buSzTx/>
              <a:buFontTx/>
              <a:buNone/>
              <a:tabLst/>
              <a:defRPr/>
            </a:pPr>
            <a:r>
              <a:rPr lang="ja-JP" altLang="ja-JP" sz="1200" dirty="0" smtClean="0">
                <a:effectLst/>
                <a:latin typeface="+mn-lt"/>
                <a:ea typeface="+mn-ea"/>
                <a:cs typeface="+mn-cs"/>
                <a:sym typeface="游ゴシック"/>
              </a:rPr>
              <a:t>これからも健康保険証の廃止方針の撤回を強く</a:t>
            </a:r>
            <a:r>
              <a:rPr lang="ja-JP" altLang="en-US" sz="1200" dirty="0" smtClean="0">
                <a:effectLst/>
                <a:latin typeface="+mn-lt"/>
                <a:ea typeface="+mn-ea"/>
                <a:cs typeface="+mn-cs"/>
                <a:sym typeface="游ゴシック"/>
              </a:rPr>
              <a:t>求めて行きましょう</a:t>
            </a:r>
            <a:r>
              <a:rPr lang="ja-JP" altLang="ja-JP" sz="1200" dirty="0" smtClean="0">
                <a:effectLst/>
                <a:latin typeface="+mn-lt"/>
                <a:ea typeface="+mn-ea"/>
                <a:cs typeface="+mn-cs"/>
                <a:sym typeface="游ゴシック"/>
              </a:rPr>
              <a:t>。</a:t>
            </a:r>
          </a:p>
          <a:p>
            <a:endParaRPr kumimoji="1" lang="ja-JP" altLang="en-US" dirty="0"/>
          </a:p>
        </p:txBody>
      </p:sp>
    </p:spTree>
    <p:extLst>
      <p:ext uri="{BB962C8B-B14F-4D97-AF65-F5344CB8AC3E}">
        <p14:creationId xmlns:p14="http://schemas.microsoft.com/office/powerpoint/2010/main" val="81733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indent="152857">
              <a:lnSpc>
                <a:spcPct val="200000"/>
              </a:lnSpc>
            </a:pPr>
            <a:r>
              <a:rPr kumimoji="1" lang="ja-JP" altLang="en-US" dirty="0" smtClean="0"/>
              <a:t>まず、概要です。</a:t>
            </a:r>
            <a:endParaRPr kumimoji="1" lang="en-US" altLang="ja-JP" dirty="0" smtClean="0"/>
          </a:p>
          <a:p>
            <a:pPr indent="152857">
              <a:lnSpc>
                <a:spcPct val="200000"/>
              </a:lnSpc>
            </a:pPr>
            <a:r>
              <a:rPr kumimoji="1" lang="ja-JP" altLang="en-US" dirty="0" smtClean="0"/>
              <a:t>（スライドを読む）</a:t>
            </a:r>
            <a:endParaRPr kumimoji="1" lang="en-US" altLang="ja-JP" dirty="0"/>
          </a:p>
        </p:txBody>
      </p:sp>
    </p:spTree>
    <p:extLst>
      <p:ext uri="{BB962C8B-B14F-4D97-AF65-F5344CB8AC3E}">
        <p14:creationId xmlns:p14="http://schemas.microsoft.com/office/powerpoint/2010/main" val="304844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indent="152857">
              <a:lnSpc>
                <a:spcPct val="200000"/>
              </a:lnSpc>
            </a:pPr>
            <a:r>
              <a:rPr kumimoji="1" lang="ja-JP" altLang="en-US" dirty="0" smtClean="0"/>
              <a:t>それでは、それぞれの</a:t>
            </a:r>
            <a:r>
              <a:rPr kumimoji="1" lang="ja-JP" altLang="en-US" sz="1200" dirty="0" smtClean="0">
                <a:latin typeface="+mn-lt"/>
                <a:ea typeface="+mn-ea"/>
                <a:cs typeface="+mn-cs"/>
                <a:sym typeface="Constantia"/>
              </a:rPr>
              <a:t>オンライン資格確認の実施状況をみてみましょう。</a:t>
            </a:r>
            <a:endParaRPr kumimoji="1" lang="en-US" altLang="ja-JP" sz="1200" dirty="0">
              <a:latin typeface="+mn-lt"/>
              <a:ea typeface="+mn-ea"/>
              <a:cs typeface="+mn-cs"/>
              <a:sym typeface="游ゴシック"/>
            </a:endParaRPr>
          </a:p>
        </p:txBody>
      </p:sp>
    </p:spTree>
    <p:extLst>
      <p:ext uri="{BB962C8B-B14F-4D97-AF65-F5344CB8AC3E}">
        <p14:creationId xmlns:p14="http://schemas.microsoft.com/office/powerpoint/2010/main" val="84556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r>
              <a:rPr lang="ja-JP" altLang="en-US" dirty="0" smtClean="0"/>
              <a:t>まず、全国です。</a:t>
            </a:r>
            <a:endParaRPr lang="en-US" altLang="ja-JP" dirty="0" smtClean="0"/>
          </a:p>
          <a:p>
            <a:r>
              <a:rPr lang="ja-JP" altLang="en-US" dirty="0" smtClean="0"/>
              <a:t>実施している医療機関が約８割です。</a:t>
            </a:r>
            <a:endParaRPr lang="en-US" altLang="ja-JP" dirty="0" smtClean="0"/>
          </a:p>
        </p:txBody>
      </p:sp>
    </p:spTree>
    <p:extLst>
      <p:ext uri="{BB962C8B-B14F-4D97-AF65-F5344CB8AC3E}">
        <p14:creationId xmlns:p14="http://schemas.microsoft.com/office/powerpoint/2010/main" val="85888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rPr lang="ja-JP" altLang="en-US" dirty="0" smtClean="0"/>
              <a:t>東京も全国と近似していいます。</a:t>
            </a:r>
            <a:endParaRPr dirty="0"/>
          </a:p>
        </p:txBody>
      </p:sp>
    </p:spTree>
    <p:extLst>
      <p:ext uri="{BB962C8B-B14F-4D97-AF65-F5344CB8AC3E}">
        <p14:creationId xmlns:p14="http://schemas.microsoft.com/office/powerpoint/2010/main" val="211313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indent="152857">
              <a:lnSpc>
                <a:spcPct val="200000"/>
              </a:lnSpc>
            </a:pPr>
            <a:r>
              <a:rPr kumimoji="1" lang="ja-JP" altLang="en-US" dirty="0" smtClean="0"/>
              <a:t>次に、オンライン資格確認を導入した後のトラブルの有無です。</a:t>
            </a:r>
            <a:endParaRPr kumimoji="1" lang="en-US" altLang="ja-JP" dirty="0" smtClean="0"/>
          </a:p>
          <a:p>
            <a:pPr indent="152857">
              <a:lnSpc>
                <a:spcPct val="200000"/>
              </a:lnSpc>
            </a:pPr>
            <a:endParaRPr kumimoji="1" lang="en-US" altLang="ja-JP" dirty="0"/>
          </a:p>
        </p:txBody>
      </p:sp>
    </p:spTree>
    <p:extLst>
      <p:ext uri="{BB962C8B-B14F-4D97-AF65-F5344CB8AC3E}">
        <p14:creationId xmlns:p14="http://schemas.microsoft.com/office/powerpoint/2010/main" val="375852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dirty="0" smtClean="0"/>
              <a:t>全国では、オンラン資格確認システムを導入している医療機関の中でトラブルがあったのは６割を超えています。</a:t>
            </a:r>
            <a:endParaRPr kumimoji="1" lang="en-US" altLang="ja-JP" dirty="0" smtClean="0"/>
          </a:p>
        </p:txBody>
      </p:sp>
    </p:spTree>
    <p:extLst>
      <p:ext uri="{BB962C8B-B14F-4D97-AF65-F5344CB8AC3E}">
        <p14:creationId xmlns:p14="http://schemas.microsoft.com/office/powerpoint/2010/main" val="227749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a:pPr>
            <a:r>
              <a:rPr kumimoji="1" lang="ja-JP" altLang="en-US" dirty="0" smtClean="0"/>
              <a:t>東京でも全国と近似しており、オンライン資格確認システムを導入している医療機関の中でトラブルがあったのは６割を超えています。</a:t>
            </a:r>
            <a:endParaRPr kumimoji="1" lang="en-US" altLang="ja-JP" dirty="0" smtClean="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pPr indent="152857">
              <a:lnSpc>
                <a:spcPct val="200000"/>
              </a:lnSpc>
            </a:pPr>
            <a:r>
              <a:rPr kumimoji="1" lang="ja-JP" altLang="en-US" dirty="0" smtClean="0"/>
              <a:t>では、トラブルの具体的な事例をみていきましょう。</a:t>
            </a:r>
            <a:endParaRPr kumimoji="1" lang="en-US" altLang="ja-JP" dirty="0"/>
          </a:p>
        </p:txBody>
      </p:sp>
    </p:spTree>
    <p:extLst>
      <p:ext uri="{BB962C8B-B14F-4D97-AF65-F5344CB8AC3E}">
        <p14:creationId xmlns:p14="http://schemas.microsoft.com/office/powerpoint/2010/main" val="269110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74653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29108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49740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とコンテンツ 0">
    <p:spTree>
      <p:nvGrpSpPr>
        <p:cNvPr id="1" name=""/>
        <p:cNvGrpSpPr/>
        <p:nvPr/>
      </p:nvGrpSpPr>
      <p:grpSpPr>
        <a:xfrm>
          <a:off x="0" y="0"/>
          <a:ext cx="0" cy="0"/>
          <a:chOff x="0" y="0"/>
          <a:chExt cx="0" cy="0"/>
        </a:xfrm>
      </p:grpSpPr>
      <p:sp>
        <p:nvSpPr>
          <p:cNvPr id="29" name="タイトルテキスト"/>
          <p:cNvSpPr txBox="1">
            <a:spLocks noGrp="1"/>
          </p:cNvSpPr>
          <p:nvPr>
            <p:ph type="title"/>
          </p:nvPr>
        </p:nvSpPr>
        <p:spPr>
          <a:prstGeom prst="rect">
            <a:avLst/>
          </a:prstGeom>
        </p:spPr>
        <p:txBody>
          <a:bodyPr/>
          <a:lstStyle/>
          <a:p>
            <a:r>
              <a:t>タイトルテキスト</a:t>
            </a:r>
          </a:p>
        </p:txBody>
      </p:sp>
      <p:sp>
        <p:nvSpPr>
          <p:cNvPr id="30"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91781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7997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61314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4362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15166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46494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6249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03378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56BC02E-6D86-40FF-B4C8-15F2EAE03CE7}" type="datetimeFigureOut">
              <a:rPr kumimoji="1" lang="ja-JP" altLang="en-US" smtClean="0"/>
              <a:t>2023/9/25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69504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6BC02E-6D86-40FF-B4C8-15F2EAE03CE7}" type="datetimeFigureOut">
              <a:rPr kumimoji="1" lang="ja-JP" altLang="en-US" smtClean="0"/>
              <a:t>2023/9/25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171736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タイトル 1"/>
          <p:cNvSpPr txBox="1">
            <a:spLocks noGrp="1"/>
          </p:cNvSpPr>
          <p:nvPr>
            <p:ph type="title"/>
          </p:nvPr>
        </p:nvSpPr>
        <p:spPr>
          <a:xfrm>
            <a:off x="-140681" y="4616504"/>
            <a:ext cx="9381392" cy="2031323"/>
          </a:xfrm>
          <a:prstGeom prst="rect">
            <a:avLst/>
          </a:prstGeom>
          <a:noFill/>
          <a:ln w="12700" cap="flat">
            <a:noFill/>
            <a:miter lim="400000"/>
          </a:ln>
          <a:effectLst/>
        </p:spPr>
        <p:txBody>
          <a:bodyPr wrap="square" lIns="45719" tIns="45719" rIns="45719" bIns="45719" numCol="1" anchor="ctr">
            <a:spAutoFit/>
          </a:bodyPr>
          <a:lstStyle/>
          <a:p>
            <a:pPr algn="ctr" defTabSz="685800">
              <a:lnSpc>
                <a:spcPct val="90000"/>
              </a:lnSpc>
              <a:spcBef>
                <a:spcPct val="0"/>
              </a:spcBef>
            </a:pPr>
            <a:r>
              <a:rPr kumimoji="1" lang="ja-JP" altLang="en-US" sz="1800" b="1" kern="1200" dirty="0" smtClean="0">
                <a:solidFill>
                  <a:schemeClr val="tx1"/>
                </a:solidFill>
                <a:latin typeface="メイリオ" panose="020B0604030504040204" pitchFamily="50" charset="-128"/>
                <a:ea typeface="メイリオ" panose="020B0604030504040204" pitchFamily="50" charset="-128"/>
                <a:sym typeface="Constantia"/>
              </a:rPr>
              <a:t>第</a:t>
            </a:r>
            <a:r>
              <a:rPr lang="en-US" altLang="ja-JP" sz="1800" b="1" dirty="0">
                <a:latin typeface="メイリオ" panose="020B0604030504040204" pitchFamily="50" charset="-128"/>
                <a:ea typeface="メイリオ" panose="020B0604030504040204" pitchFamily="50" charset="-128"/>
                <a:sym typeface="Constantia"/>
              </a:rPr>
              <a:t>38</a:t>
            </a:r>
            <a:r>
              <a:rPr kumimoji="1" lang="ja-JP" altLang="en-US" sz="1800" b="1" kern="1200" dirty="0" smtClean="0">
                <a:solidFill>
                  <a:schemeClr val="tx1"/>
                </a:solidFill>
                <a:latin typeface="メイリオ" panose="020B0604030504040204" pitchFamily="50" charset="-128"/>
                <a:ea typeface="メイリオ" panose="020B0604030504040204" pitchFamily="50" charset="-128"/>
                <a:sym typeface="Constantia"/>
              </a:rPr>
              <a:t>回保団連医療研究フォーラム</a:t>
            </a:r>
            <a:r>
              <a:rPr kumimoji="1" lang="en-US" altLang="ja-JP" sz="1800" b="1" kern="1200" dirty="0" smtClean="0">
                <a:solidFill>
                  <a:schemeClr val="tx1"/>
                </a:solidFill>
                <a:latin typeface="メイリオ" panose="020B0604030504040204" pitchFamily="50" charset="-128"/>
                <a:ea typeface="メイリオ" panose="020B0604030504040204" pitchFamily="50" charset="-128"/>
                <a:sym typeface="Constantia"/>
              </a:rPr>
              <a:t/>
            </a:r>
            <a:br>
              <a:rPr kumimoji="1" lang="en-US" altLang="ja-JP" sz="1800" b="1" kern="1200" dirty="0" smtClean="0">
                <a:solidFill>
                  <a:schemeClr val="tx1"/>
                </a:solidFill>
                <a:latin typeface="メイリオ" panose="020B0604030504040204" pitchFamily="50" charset="-128"/>
                <a:ea typeface="メイリオ" panose="020B0604030504040204" pitchFamily="50" charset="-128"/>
                <a:sym typeface="Constantia"/>
              </a:rPr>
            </a:br>
            <a:r>
              <a:rPr lang="en-US" altLang="ja-JP" sz="1800" b="1" dirty="0">
                <a:latin typeface="メイリオ" panose="020B0604030504040204" pitchFamily="50" charset="-128"/>
                <a:ea typeface="メイリオ" panose="020B0604030504040204" pitchFamily="50" charset="-128"/>
                <a:sym typeface="Constantia"/>
              </a:rPr>
              <a:t/>
            </a:r>
            <a:br>
              <a:rPr lang="en-US" altLang="ja-JP" sz="1800" b="1" dirty="0">
                <a:latin typeface="メイリオ" panose="020B0604030504040204" pitchFamily="50" charset="-128"/>
                <a:ea typeface="メイリオ" panose="020B0604030504040204" pitchFamily="50" charset="-128"/>
                <a:sym typeface="Constantia"/>
              </a:rPr>
            </a:br>
            <a:r>
              <a:rPr kumimoji="1" lang="ja-JP" altLang="en-US" sz="2800" b="1" kern="1200" dirty="0" smtClean="0">
                <a:solidFill>
                  <a:schemeClr val="tx1"/>
                </a:solidFill>
                <a:latin typeface="メイリオ" panose="020B0604030504040204" pitchFamily="50" charset="-128"/>
                <a:ea typeface="メイリオ" panose="020B0604030504040204" pitchFamily="50" charset="-128"/>
                <a:cs typeface="+mj-cs"/>
                <a:sym typeface="Constantia"/>
              </a:rPr>
              <a:t>オンライン資格確認システム導入後のトラブル事例</a:t>
            </a:r>
            <a:r>
              <a:rPr kumimoji="1" lang="en-US" altLang="ja-JP" sz="2800" b="1" kern="1200" dirty="0" smtClean="0">
                <a:solidFill>
                  <a:schemeClr val="tx1"/>
                </a:solidFill>
                <a:latin typeface="メイリオ" panose="020B0604030504040204" pitchFamily="50" charset="-128"/>
                <a:ea typeface="メイリオ" panose="020B0604030504040204" pitchFamily="50" charset="-128"/>
                <a:cs typeface="+mj-cs"/>
                <a:sym typeface="Constantia"/>
              </a:rPr>
              <a:t/>
            </a:r>
            <a:br>
              <a:rPr kumimoji="1" lang="en-US" altLang="ja-JP" sz="2800" b="1" kern="1200" dirty="0" smtClean="0">
                <a:solidFill>
                  <a:schemeClr val="tx1"/>
                </a:solidFill>
                <a:latin typeface="メイリオ" panose="020B0604030504040204" pitchFamily="50" charset="-128"/>
                <a:ea typeface="メイリオ" panose="020B0604030504040204" pitchFamily="50" charset="-128"/>
                <a:cs typeface="+mj-cs"/>
                <a:sym typeface="Constantia"/>
              </a:rPr>
            </a:br>
            <a:r>
              <a:rPr kumimoji="1" lang="ja-JP" altLang="en-US" sz="2800" b="1" kern="1200" dirty="0" smtClean="0">
                <a:solidFill>
                  <a:schemeClr val="tx1"/>
                </a:solidFill>
                <a:latin typeface="メイリオ" panose="020B0604030504040204" pitchFamily="50" charset="-128"/>
                <a:ea typeface="メイリオ" panose="020B0604030504040204" pitchFamily="50" charset="-128"/>
                <a:cs typeface="+mj-cs"/>
                <a:sym typeface="Constantia"/>
              </a:rPr>
              <a:t>～</a:t>
            </a:r>
            <a:r>
              <a:rPr lang="ja-JP" altLang="en-US" sz="2800" b="1" dirty="0" smtClean="0">
                <a:latin typeface="メイリオ" panose="020B0604030504040204" pitchFamily="50" charset="-128"/>
                <a:ea typeface="メイリオ" panose="020B0604030504040204" pitchFamily="50" charset="-128"/>
                <a:sym typeface="Constantia"/>
              </a:rPr>
              <a:t>全国と東京（歯科）の比較～</a:t>
            </a:r>
            <a:r>
              <a:rPr kumimoji="1" lang="en-US" altLang="ja-JP" sz="2800" b="1" kern="1200" dirty="0" smtClean="0">
                <a:solidFill>
                  <a:schemeClr val="tx1"/>
                </a:solidFill>
                <a:latin typeface="メイリオ" panose="020B0604030504040204" pitchFamily="50" charset="-128"/>
                <a:ea typeface="メイリオ" panose="020B0604030504040204" pitchFamily="50" charset="-128"/>
                <a:cs typeface="+mj-cs"/>
                <a:sym typeface="Constantia"/>
              </a:rPr>
              <a:t/>
            </a:r>
            <a:br>
              <a:rPr kumimoji="1" lang="en-US" altLang="ja-JP" sz="2800" b="1" kern="1200" dirty="0" smtClean="0">
                <a:solidFill>
                  <a:schemeClr val="tx1"/>
                </a:solidFill>
                <a:latin typeface="メイリオ" panose="020B0604030504040204" pitchFamily="50" charset="-128"/>
                <a:ea typeface="メイリオ" panose="020B0604030504040204" pitchFamily="50" charset="-128"/>
                <a:cs typeface="+mj-cs"/>
                <a:sym typeface="Constantia"/>
              </a:rPr>
            </a:br>
            <a:r>
              <a:rPr kumimoji="1" sz="2400" b="1" kern="1200" dirty="0" smtClean="0">
                <a:solidFill>
                  <a:schemeClr val="tx1"/>
                </a:solidFill>
                <a:latin typeface="メイリオ" panose="020B0604030504040204" pitchFamily="50" charset="-128"/>
                <a:ea typeface="メイリオ" panose="020B0604030504040204" pitchFamily="50" charset="-128"/>
                <a:cs typeface="+mj-cs"/>
                <a:sym typeface="Constantia"/>
              </a:rPr>
              <a:t/>
            </a:r>
            <a:br>
              <a:rPr kumimoji="1" sz="2400" b="1" kern="1200" dirty="0" smtClean="0">
                <a:solidFill>
                  <a:schemeClr val="tx1"/>
                </a:solidFill>
                <a:latin typeface="メイリオ" panose="020B0604030504040204" pitchFamily="50" charset="-128"/>
                <a:ea typeface="メイリオ" panose="020B0604030504040204" pitchFamily="50" charset="-128"/>
                <a:cs typeface="+mj-cs"/>
                <a:sym typeface="Constantia"/>
              </a:rPr>
            </a:br>
            <a:r>
              <a:rPr kumimoji="1" sz="2400" b="1" kern="1200" dirty="0" err="1" smtClean="0">
                <a:solidFill>
                  <a:schemeClr val="tx1"/>
                </a:solidFill>
                <a:latin typeface="メイリオ" panose="020B0604030504040204" pitchFamily="50" charset="-128"/>
                <a:ea typeface="メイリオ" panose="020B0604030504040204" pitchFamily="50" charset="-128"/>
                <a:sym typeface="Constantia"/>
              </a:rPr>
              <a:t>東京歯科保険医協会</a:t>
            </a:r>
            <a:r>
              <a:rPr kumimoji="1" sz="2400" b="1" kern="1200" dirty="0">
                <a:solidFill>
                  <a:schemeClr val="tx1"/>
                </a:solidFill>
                <a:latin typeface="メイリオ" panose="020B0604030504040204" pitchFamily="50" charset="-128"/>
                <a:ea typeface="メイリオ" panose="020B0604030504040204" pitchFamily="50" charset="-128"/>
                <a:sym typeface="Constantia"/>
              </a:rPr>
              <a:t>　</a:t>
            </a:r>
            <a:r>
              <a:rPr lang="ja-JP" altLang="en-US" sz="2400" b="1" dirty="0" smtClean="0">
                <a:latin typeface="メイリオ" panose="020B0604030504040204" pitchFamily="50" charset="-128"/>
                <a:ea typeface="メイリオ" panose="020B0604030504040204" pitchFamily="50" charset="-128"/>
                <a:sym typeface="Constantia"/>
              </a:rPr>
              <a:t>理事　川本 弘</a:t>
            </a:r>
            <a:endParaRPr kumimoji="1" sz="2400" b="1" kern="1200" dirty="0">
              <a:solidFill>
                <a:schemeClr val="tx1"/>
              </a:solidFill>
              <a:latin typeface="メイリオ" panose="020B0604030504040204" pitchFamily="50" charset="-128"/>
              <a:ea typeface="メイリオ" panose="020B0604030504040204" pitchFamily="50" charset="-128"/>
              <a:sym typeface="Constantia"/>
            </a:endParaRPr>
          </a:p>
        </p:txBody>
      </p:sp>
      <p:sp>
        <p:nvSpPr>
          <p:cNvPr id="308" name="スライド番号プレースホルダー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pic>
        <p:nvPicPr>
          <p:cNvPr id="4" name="コンテンツ プレースホルダー 4"/>
          <p:cNvPicPr>
            <a:picLocks noGrp="1" noChangeAspect="1"/>
          </p:cNvPicPr>
          <p:nvPr>
            <p:ph idx="1"/>
          </p:nvPr>
        </p:nvPicPr>
        <p:blipFill rotWithShape="1">
          <a:blip r:embed="rId3">
            <a:extLst>
              <a:ext uri="{28A0092B-C50C-407E-A947-70E740481C1C}">
                <a14:useLocalDpi xmlns:a14="http://schemas.microsoft.com/office/drawing/2010/main" val="0"/>
              </a:ext>
            </a:extLst>
          </a:blip>
          <a:srcRect t="2905" b="35968"/>
          <a:stretch/>
        </p:blipFill>
        <p:spPr>
          <a:xfrm>
            <a:off x="707026" y="173538"/>
            <a:ext cx="7940585" cy="4341182"/>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スライド番号プレースホルダー 1"/>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9" name="タイトル 1"/>
          <p:cNvSpPr txBox="1">
            <a:spLocks noGrp="1"/>
          </p:cNvSpPr>
          <p:nvPr>
            <p:ph type="title"/>
          </p:nvPr>
        </p:nvSpPr>
        <p:spPr>
          <a:xfrm>
            <a:off x="401429" y="329606"/>
            <a:ext cx="2534605" cy="824227"/>
          </a:xfrm>
          <a:prstGeom prst="rect">
            <a:avLst/>
          </a:prstGeom>
        </p:spPr>
        <p:txBody>
          <a:bodyPr>
            <a:noAutofit/>
          </a:bodyPr>
          <a:lstStyle/>
          <a:p>
            <a:r>
              <a:rPr lang="ja-JP" altLang="en-US" sz="6000" b="1" dirty="0" smtClean="0"/>
              <a:t>全国</a:t>
            </a:r>
            <a:endParaRPr sz="6000" b="1"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96899" y="-401431"/>
            <a:ext cx="5567643" cy="8678172"/>
          </a:xfrm>
          <a:prstGeom prst="rect">
            <a:avLst/>
          </a:prstGeom>
        </p:spPr>
      </p:pic>
      <p:sp>
        <p:nvSpPr>
          <p:cNvPr id="2" name="正方形/長方形 1"/>
          <p:cNvSpPr/>
          <p:nvPr/>
        </p:nvSpPr>
        <p:spPr>
          <a:xfrm>
            <a:off x="224444" y="1521229"/>
            <a:ext cx="1130531" cy="507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091299" y="1272078"/>
            <a:ext cx="2827363" cy="393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661609" y="1531712"/>
            <a:ext cx="1796341" cy="50935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002976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33" y="1730931"/>
            <a:ext cx="8636924" cy="4438098"/>
          </a:xfrm>
          <a:prstGeom prst="rect">
            <a:avLst/>
          </a:prstGeom>
        </p:spPr>
      </p:pic>
      <p:sp>
        <p:nvSpPr>
          <p:cNvPr id="6" name="タイトル 1"/>
          <p:cNvSpPr txBox="1">
            <a:spLocks noGrp="1"/>
          </p:cNvSpPr>
          <p:nvPr>
            <p:ph type="title"/>
          </p:nvPr>
        </p:nvSpPr>
        <p:spPr>
          <a:xfrm>
            <a:off x="520535" y="592499"/>
            <a:ext cx="2596326" cy="824227"/>
          </a:xfrm>
          <a:prstGeom prst="rect">
            <a:avLst/>
          </a:prstGeom>
        </p:spPr>
        <p:txBody>
          <a:bodyPr>
            <a:noAutofit/>
          </a:bodyPr>
          <a:lstStyle/>
          <a:p>
            <a:r>
              <a:rPr lang="ja-JP" altLang="en-US" sz="6000" b="1" dirty="0" smtClean="0"/>
              <a:t>東京</a:t>
            </a:r>
            <a:endParaRPr sz="6000" b="1" dirty="0"/>
          </a:p>
        </p:txBody>
      </p:sp>
      <p:sp>
        <p:nvSpPr>
          <p:cNvPr id="5" name="角丸四角形 4"/>
          <p:cNvSpPr/>
          <p:nvPr/>
        </p:nvSpPr>
        <p:spPr>
          <a:xfrm>
            <a:off x="520535" y="3559281"/>
            <a:ext cx="8473836" cy="7813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7282394" y="1299238"/>
            <a:ext cx="1570215" cy="43169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3200" b="1" dirty="0"/>
              <a:t>n</a:t>
            </a:r>
            <a:r>
              <a:rPr lang="ja-JP" altLang="en-US" sz="3200" b="1" dirty="0" smtClean="0"/>
              <a:t>＝</a:t>
            </a:r>
            <a:r>
              <a:rPr lang="en-US" altLang="ja-JP" sz="3200" b="1" dirty="0"/>
              <a:t>109</a:t>
            </a:r>
            <a:endParaRPr lang="en-US" altLang="ja-JP" sz="3200" b="1" dirty="0" smtClean="0"/>
          </a:p>
        </p:txBody>
      </p:sp>
      <p:sp>
        <p:nvSpPr>
          <p:cNvPr id="8" name="タイトル 1"/>
          <p:cNvSpPr txBox="1">
            <a:spLocks/>
          </p:cNvSpPr>
          <p:nvPr/>
        </p:nvSpPr>
        <p:spPr>
          <a:xfrm>
            <a:off x="7024701" y="5672619"/>
            <a:ext cx="1969670" cy="43169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b="1" dirty="0" smtClean="0"/>
              <a:t>複数回答</a:t>
            </a:r>
            <a:endParaRPr lang="en-US" altLang="ja-JP" sz="3200" b="1" dirty="0" smtClean="0"/>
          </a:p>
        </p:txBody>
      </p:sp>
    </p:spTree>
    <p:extLst>
      <p:ext uri="{BB962C8B-B14F-4D97-AF65-F5344CB8AC3E}">
        <p14:creationId xmlns:p14="http://schemas.microsoft.com/office/powerpoint/2010/main" val="11699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タイトル 1"/>
          <p:cNvSpPr txBox="1">
            <a:spLocks noGrp="1"/>
          </p:cNvSpPr>
          <p:nvPr>
            <p:ph type="title"/>
          </p:nvPr>
        </p:nvSpPr>
        <p:spPr>
          <a:xfrm>
            <a:off x="33252" y="583089"/>
            <a:ext cx="9043607" cy="590929"/>
          </a:xfrm>
          <a:prstGeom prst="rect">
            <a:avLst/>
          </a:prstGeom>
          <a:noFill/>
          <a:ln w="12700" cap="flat">
            <a:noFill/>
            <a:miter lim="400000"/>
          </a:ln>
          <a:effectLst/>
        </p:spPr>
        <p:txBody>
          <a:bodyPr wrap="square" lIns="45719" tIns="45719" rIns="45719" bIns="45719" numCol="1" anchor="ctr">
            <a:spAutoFit/>
          </a:bodyPr>
          <a:lstStyle/>
          <a:p>
            <a:pPr algn="ctr" defTabSz="685800">
              <a:lnSpc>
                <a:spcPct val="90000"/>
              </a:lnSpc>
              <a:spcBef>
                <a:spcPct val="0"/>
              </a:spcBef>
            </a:pPr>
            <a:r>
              <a:rPr lang="ja-JP" altLang="en-US" sz="3600" b="1" dirty="0" smtClean="0">
                <a:latin typeface="メイリオ" panose="020B0604030504040204" pitchFamily="50" charset="-128"/>
                <a:ea typeface="メイリオ" panose="020B0604030504040204" pitchFamily="50" charset="-128"/>
                <a:sym typeface="Constantia"/>
              </a:rPr>
              <a:t>トラブルが起こった際の自院での対応は？</a:t>
            </a:r>
            <a:endParaRPr kumimoji="1" sz="3600" b="1" kern="1200" dirty="0">
              <a:solidFill>
                <a:schemeClr val="tx1"/>
              </a:solidFill>
              <a:latin typeface="メイリオ" panose="020B0604030504040204" pitchFamily="50" charset="-128"/>
              <a:ea typeface="メイリオ" panose="020B0604030504040204" pitchFamily="50" charset="-128"/>
              <a:sym typeface="Constantia"/>
            </a:endParaRPr>
          </a:p>
        </p:txBody>
      </p:sp>
      <p:sp>
        <p:nvSpPr>
          <p:cNvPr id="308" name="スライド番号プレースホルダー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pic>
        <p:nvPicPr>
          <p:cNvPr id="5" name="図 4"/>
          <p:cNvPicPr>
            <a:picLocks noChangeAspect="1"/>
          </p:cNvPicPr>
          <p:nvPr/>
        </p:nvPicPr>
        <p:blipFill>
          <a:blip r:embed="rId3"/>
          <a:stretch>
            <a:fillRect/>
          </a:stretch>
        </p:blipFill>
        <p:spPr>
          <a:xfrm>
            <a:off x="3003552" y="1582249"/>
            <a:ext cx="2004483" cy="1279970"/>
          </a:xfrm>
          <a:prstGeom prst="rect">
            <a:avLst/>
          </a:prstGeom>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F1128AA0-1199-F0E9-1490-E445D76922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3561" y="3757353"/>
            <a:ext cx="1797002" cy="2964123"/>
          </a:xfrm>
          <a:prstGeom prst="rect">
            <a:avLst/>
          </a:prstGeom>
        </p:spPr>
      </p:pic>
      <p:pic>
        <p:nvPicPr>
          <p:cNvPr id="7" name="図 6">
            <a:extLst>
              <a:ext uri="{FF2B5EF4-FFF2-40B4-BE49-F238E27FC236}">
                <a16:creationId xmlns:a16="http://schemas.microsoft.com/office/drawing/2014/main" id="{A15A8CD5-3FFD-6CF0-8ABC-B1416EBFACE4}"/>
              </a:ext>
            </a:extLst>
          </p:cNvPr>
          <p:cNvPicPr>
            <a:picLocks noChangeAspect="1"/>
          </p:cNvPicPr>
          <p:nvPr/>
        </p:nvPicPr>
        <p:blipFill>
          <a:blip r:embed="rId5"/>
          <a:stretch>
            <a:fillRect/>
          </a:stretch>
        </p:blipFill>
        <p:spPr>
          <a:xfrm>
            <a:off x="5721356" y="4334724"/>
            <a:ext cx="2480109" cy="2300301"/>
          </a:xfrm>
          <a:prstGeom prst="rect">
            <a:avLst/>
          </a:prstGeom>
        </p:spPr>
      </p:pic>
      <p:pic>
        <p:nvPicPr>
          <p:cNvPr id="4" name="Picture 2" desc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070865" y="2030610"/>
            <a:ext cx="2391984" cy="266516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FFCB1FD5-E64E-3224-2CF0-E162FA38E53A}"/>
              </a:ext>
            </a:extLst>
          </p:cNvPr>
          <p:cNvPicPr>
            <a:picLocks noChangeAspect="1"/>
          </p:cNvPicPr>
          <p:nvPr/>
        </p:nvPicPr>
        <p:blipFill>
          <a:blip r:embed="rId7"/>
          <a:stretch>
            <a:fillRect/>
          </a:stretch>
        </p:blipFill>
        <p:spPr>
          <a:xfrm rot="306042">
            <a:off x="3420849" y="4224397"/>
            <a:ext cx="1907454" cy="1783469"/>
          </a:xfrm>
          <a:prstGeom prst="rect">
            <a:avLst/>
          </a:prstGeom>
        </p:spPr>
      </p:pic>
    </p:spTree>
    <p:extLst>
      <p:ext uri="{BB962C8B-B14F-4D97-AF65-F5344CB8AC3E}">
        <p14:creationId xmlns:p14="http://schemas.microsoft.com/office/powerpoint/2010/main" val="407153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スライド番号プレースホルダー 1"/>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9" name="タイトル 1"/>
          <p:cNvSpPr txBox="1">
            <a:spLocks noGrp="1"/>
          </p:cNvSpPr>
          <p:nvPr>
            <p:ph type="title"/>
          </p:nvPr>
        </p:nvSpPr>
        <p:spPr>
          <a:xfrm>
            <a:off x="316659" y="320360"/>
            <a:ext cx="2626045" cy="824227"/>
          </a:xfrm>
          <a:prstGeom prst="rect">
            <a:avLst/>
          </a:prstGeom>
        </p:spPr>
        <p:txBody>
          <a:bodyPr>
            <a:noAutofit/>
          </a:bodyPr>
          <a:lstStyle/>
          <a:p>
            <a:r>
              <a:rPr lang="ja-JP" altLang="en-US" sz="6000" b="1" dirty="0" smtClean="0"/>
              <a:t>全国</a:t>
            </a:r>
            <a:endParaRPr sz="6000" b="1"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43980" y="-497474"/>
            <a:ext cx="4030425" cy="8255422"/>
          </a:xfrm>
          <a:prstGeom prst="rect">
            <a:avLst/>
          </a:prstGeom>
        </p:spPr>
      </p:pic>
      <p:sp>
        <p:nvSpPr>
          <p:cNvPr id="7" name="角丸四角形 6"/>
          <p:cNvSpPr/>
          <p:nvPr/>
        </p:nvSpPr>
        <p:spPr>
          <a:xfrm>
            <a:off x="1219548" y="1779570"/>
            <a:ext cx="1393115" cy="38658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470295" y="1615024"/>
            <a:ext cx="2282112" cy="393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41699" y="1541671"/>
            <a:ext cx="327271" cy="393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000088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66" y="1523467"/>
            <a:ext cx="8658497" cy="4763725"/>
          </a:xfrm>
          <a:prstGeom prst="rect">
            <a:avLst/>
          </a:prstGeom>
        </p:spPr>
      </p:pic>
      <p:sp>
        <p:nvSpPr>
          <p:cNvPr id="6" name="タイトル 1"/>
          <p:cNvSpPr txBox="1">
            <a:spLocks noGrp="1"/>
          </p:cNvSpPr>
          <p:nvPr>
            <p:ph type="title"/>
          </p:nvPr>
        </p:nvSpPr>
        <p:spPr>
          <a:xfrm>
            <a:off x="376674" y="459329"/>
            <a:ext cx="2521907" cy="824227"/>
          </a:xfrm>
          <a:prstGeom prst="rect">
            <a:avLst/>
          </a:prstGeom>
        </p:spPr>
        <p:txBody>
          <a:bodyPr>
            <a:noAutofit/>
          </a:bodyPr>
          <a:lstStyle/>
          <a:p>
            <a:r>
              <a:rPr lang="ja-JP" altLang="en-US" sz="6000" b="1" dirty="0" smtClean="0"/>
              <a:t>東京</a:t>
            </a:r>
            <a:endParaRPr sz="6000" b="1" dirty="0"/>
          </a:p>
        </p:txBody>
      </p:sp>
      <p:sp>
        <p:nvSpPr>
          <p:cNvPr id="5" name="角丸四角形 4"/>
          <p:cNvSpPr/>
          <p:nvPr/>
        </p:nvSpPr>
        <p:spPr>
          <a:xfrm>
            <a:off x="114794" y="1676154"/>
            <a:ext cx="8871263" cy="8342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6958990" y="5722495"/>
            <a:ext cx="1969670" cy="43169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3200" b="1" dirty="0" smtClean="0"/>
              <a:t>複数回答</a:t>
            </a:r>
            <a:endParaRPr lang="en-US" altLang="ja-JP" sz="3200" b="1" dirty="0" smtClean="0"/>
          </a:p>
        </p:txBody>
      </p:sp>
      <p:sp>
        <p:nvSpPr>
          <p:cNvPr id="8" name="タイトル 1"/>
          <p:cNvSpPr txBox="1">
            <a:spLocks/>
          </p:cNvSpPr>
          <p:nvPr/>
        </p:nvSpPr>
        <p:spPr>
          <a:xfrm>
            <a:off x="7215892" y="997564"/>
            <a:ext cx="1570215" cy="43169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3200" b="1" dirty="0"/>
              <a:t>n</a:t>
            </a:r>
            <a:r>
              <a:rPr lang="ja-JP" altLang="en-US" sz="3200" b="1" dirty="0" smtClean="0"/>
              <a:t>＝</a:t>
            </a:r>
            <a:r>
              <a:rPr lang="en-US" altLang="ja-JP" sz="3200" b="1" dirty="0"/>
              <a:t>109</a:t>
            </a:r>
            <a:endParaRPr lang="en-US" altLang="ja-JP" sz="3200" b="1" dirty="0" smtClean="0"/>
          </a:p>
        </p:txBody>
      </p:sp>
    </p:spTree>
    <p:extLst>
      <p:ext uri="{BB962C8B-B14F-4D97-AF65-F5344CB8AC3E}">
        <p14:creationId xmlns:p14="http://schemas.microsoft.com/office/powerpoint/2010/main" val="405613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スライド番号プレースホルダー 1"/>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3" name="正方形/長方形 2"/>
          <p:cNvSpPr/>
          <p:nvPr/>
        </p:nvSpPr>
        <p:spPr>
          <a:xfrm>
            <a:off x="287384" y="236621"/>
            <a:ext cx="8577942" cy="6370975"/>
          </a:xfrm>
          <a:prstGeom prst="rect">
            <a:avLst/>
          </a:prstGeom>
        </p:spPr>
        <p:txBody>
          <a:bodyPr wrap="square">
            <a:spAutoFit/>
          </a:bodyPr>
          <a:lstStyle/>
          <a:p>
            <a:pPr indent="152400">
              <a:lnSpc>
                <a:spcPct val="200000"/>
              </a:lnSpc>
            </a:pPr>
            <a:r>
              <a:rPr lang="en-US" altLang="ja-JP" sz="2800" b="1"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smtClean="0">
                <a:latin typeface="メイリオ" panose="020B0604030504040204" pitchFamily="50" charset="-128"/>
                <a:ea typeface="メイリオ" panose="020B0604030504040204" pitchFamily="50" charset="-128"/>
                <a:cs typeface="Times New Roman" panose="02020603050405020304" pitchFamily="18" charset="0"/>
              </a:rPr>
              <a:t>考察</a:t>
            </a:r>
            <a:r>
              <a:rPr lang="en-US" altLang="ja-JP" sz="2800" b="1" kern="100" dirty="0" smtClean="0">
                <a:latin typeface="メイリオ" panose="020B0604030504040204" pitchFamily="50" charset="-128"/>
                <a:ea typeface="メイリオ" panose="020B0604030504040204" pitchFamily="50" charset="-128"/>
                <a:cs typeface="Times New Roman" panose="02020603050405020304" pitchFamily="18" charset="0"/>
              </a:rPr>
              <a:t>】</a:t>
            </a:r>
          </a:p>
          <a:p>
            <a:pPr indent="152400">
              <a:lnSpc>
                <a:spcPct val="200000"/>
              </a:lnSpc>
            </a:pPr>
            <a:r>
              <a:rPr lang="ja-JP" altLang="en-US" sz="2000" b="1" kern="100" dirty="0" smtClean="0">
                <a:latin typeface="メイリオ" panose="020B0604030504040204" pitchFamily="50" charset="-128"/>
                <a:ea typeface="メイリオ" panose="020B0604030504040204" pitchFamily="50" charset="-128"/>
                <a:cs typeface="Times New Roman" panose="02020603050405020304" pitchFamily="18" charset="0"/>
              </a:rPr>
              <a:t>トラブルの件数や内容に地域差は見られず、全国的に起きていると考えられる。アンケート実施当時には、オンライン資格確認システムの実施準備中や経過措置を申請している医療機関もあり、すべての</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医療</a:t>
            </a:r>
            <a:r>
              <a:rPr lang="ja-JP" altLang="en-US" sz="2000" b="1" kern="100" dirty="0" smtClean="0">
                <a:latin typeface="メイリオ" panose="020B0604030504040204" pitchFamily="50" charset="-128"/>
                <a:ea typeface="メイリオ" panose="020B0604030504040204" pitchFamily="50" charset="-128"/>
                <a:cs typeface="Times New Roman" panose="02020603050405020304" pitchFamily="18" charset="0"/>
              </a:rPr>
              <a:t>機関で当該システムが稼働し始めた場合、さらなるトラブルと混乱が起きることが懸念される。</a:t>
            </a:r>
            <a:endParaRPr lang="en-US" altLang="ja-JP" sz="20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indent="152400">
              <a:lnSpc>
                <a:spcPct val="200000"/>
              </a:lnSpc>
            </a:pPr>
            <a:r>
              <a:rPr lang="ja-JP" altLang="en-US" sz="2000" b="1" kern="100" dirty="0" smtClean="0">
                <a:latin typeface="メイリオ" panose="020B0604030504040204" pitchFamily="50" charset="-128"/>
                <a:ea typeface="メイリオ" panose="020B0604030504040204" pitchFamily="50" charset="-128"/>
                <a:cs typeface="Times New Roman" panose="02020603050405020304" pitchFamily="18" charset="0"/>
              </a:rPr>
              <a:t>トラブルが起きた時に患者にも医療機関においても一番頼りになるのは「被保険者資格申立書」でもなく、「資格情報のお知らせ」でもなく、</a:t>
            </a:r>
            <a:r>
              <a:rPr lang="en-US" altLang="ja-JP" sz="36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6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健康保険証</a:t>
            </a:r>
            <a:r>
              <a:rPr lang="en-US" altLang="ja-JP" sz="3600" b="1" kern="100" dirty="0" smtClean="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b="1" kern="100" dirty="0" smtClean="0">
                <a:latin typeface="メイリオ" panose="020B0604030504040204" pitchFamily="50" charset="-128"/>
                <a:ea typeface="メイリオ" panose="020B0604030504040204" pitchFamily="50" charset="-128"/>
                <a:cs typeface="Times New Roman" panose="02020603050405020304" pitchFamily="18" charset="0"/>
              </a:rPr>
              <a:t>である！</a:t>
            </a:r>
            <a:endParaRPr lang="en-US" altLang="ja-JP" sz="2000" b="1" kern="100" dirty="0" smtClean="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 name="図 3"/>
          <p:cNvPicPr>
            <a:picLocks noChangeAspect="1"/>
          </p:cNvPicPr>
          <p:nvPr/>
        </p:nvPicPr>
        <p:blipFill>
          <a:blip r:embed="rId3"/>
          <a:stretch>
            <a:fillRect/>
          </a:stretch>
        </p:blipFill>
        <p:spPr>
          <a:xfrm>
            <a:off x="5181600" y="5932679"/>
            <a:ext cx="3868307" cy="847343"/>
          </a:xfrm>
          <a:prstGeom prst="rect">
            <a:avLst/>
          </a:prstGeom>
        </p:spPr>
      </p:pic>
    </p:spTree>
    <p:extLst>
      <p:ext uri="{BB962C8B-B14F-4D97-AF65-F5344CB8AC3E}">
        <p14:creationId xmlns:p14="http://schemas.microsoft.com/office/powerpoint/2010/main" val="199803992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2481172" y="570508"/>
            <a:ext cx="3865771" cy="5606455"/>
          </a:xfrm>
          <a:prstGeom prst="rect">
            <a:avLst/>
          </a:prstGeom>
          <a:ln>
            <a:solidFill>
              <a:schemeClr val="accent1"/>
            </a:solidFill>
          </a:ln>
        </p:spPr>
      </p:pic>
    </p:spTree>
    <p:extLst>
      <p:ext uri="{BB962C8B-B14F-4D97-AF65-F5344CB8AC3E}">
        <p14:creationId xmlns:p14="http://schemas.microsoft.com/office/powerpoint/2010/main" val="851509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rotWithShape="1">
          <a:blip r:embed="rId3">
            <a:extLst>
              <a:ext uri="{28A0092B-C50C-407E-A947-70E740481C1C}">
                <a14:useLocalDpi xmlns:a14="http://schemas.microsoft.com/office/drawing/2010/main" val="0"/>
              </a:ext>
            </a:extLst>
          </a:blip>
          <a:srcRect t="2905"/>
          <a:stretch/>
        </p:blipFill>
        <p:spPr>
          <a:xfrm>
            <a:off x="1656260" y="243206"/>
            <a:ext cx="6123339" cy="6488520"/>
          </a:xfrm>
        </p:spPr>
      </p:pic>
    </p:spTree>
    <p:extLst>
      <p:ext uri="{BB962C8B-B14F-4D97-AF65-F5344CB8AC3E}">
        <p14:creationId xmlns:p14="http://schemas.microsoft.com/office/powerpoint/2010/main" val="97568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スライド番号プレースホルダー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4" name="正方形/長方形 3"/>
          <p:cNvSpPr/>
          <p:nvPr/>
        </p:nvSpPr>
        <p:spPr>
          <a:xfrm>
            <a:off x="627611" y="3330344"/>
            <a:ext cx="8254540" cy="2862322"/>
          </a:xfrm>
          <a:prstGeom prst="rect">
            <a:avLst/>
          </a:prstGeom>
        </p:spPr>
        <p:txBody>
          <a:bodyPr wrap="square">
            <a:spAutoFit/>
          </a:bodyPr>
          <a:lstStyle/>
          <a:p>
            <a:pPr defTabSz="685800" hangingPunct="1">
              <a:lnSpc>
                <a:spcPct val="150000"/>
              </a:lnSpc>
              <a:spcBef>
                <a:spcPct val="0"/>
              </a:spcBef>
            </a:pP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＜東　京＞</a:t>
            </a:r>
            <a:endParaRPr kumimoji="1" lang="en-US" altLang="ja-JP" sz="2400" b="1" kern="1200" dirty="0">
              <a:solidFill>
                <a:schemeClr val="tx1"/>
              </a:solidFill>
              <a:latin typeface="メイリオ" panose="020B0604030504040204" pitchFamily="50" charset="-128"/>
              <a:ea typeface="メイリオ" panose="020B0604030504040204" pitchFamily="50" charset="-128"/>
              <a:cs typeface="+mj-cs"/>
            </a:endParaRPr>
          </a:p>
          <a:p>
            <a:pPr defTabSz="685800" hangingPunct="1">
              <a:lnSpc>
                <a:spcPct val="150000"/>
              </a:lnSpc>
              <a:spcBef>
                <a:spcPct val="0"/>
              </a:spcBef>
            </a:pP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対   象：</a:t>
            </a:r>
            <a:r>
              <a:rPr kumimoji="1" lang="en-US" altLang="ja-JP" sz="2400" b="1" kern="1200" dirty="0">
                <a:solidFill>
                  <a:schemeClr val="tx1"/>
                </a:solidFill>
                <a:latin typeface="メイリオ" panose="020B0604030504040204" pitchFamily="50" charset="-128"/>
                <a:ea typeface="メイリオ" panose="020B0604030504040204" pitchFamily="50" charset="-128"/>
                <a:cs typeface="+mj-cs"/>
              </a:rPr>
              <a:t>3,159 </a:t>
            </a: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件</a:t>
            </a:r>
            <a:r>
              <a:rPr kumimoji="1" lang="ja-JP" altLang="en-US" sz="1600" b="1" kern="1200" dirty="0">
                <a:solidFill>
                  <a:schemeClr val="tx1"/>
                </a:solidFill>
                <a:latin typeface="メイリオ" panose="020B0604030504040204" pitchFamily="50" charset="-128"/>
                <a:ea typeface="メイリオ" panose="020B0604030504040204" pitchFamily="50" charset="-128"/>
                <a:cs typeface="+mj-cs"/>
              </a:rPr>
              <a:t>（</a:t>
            </a:r>
            <a:r>
              <a:rPr kumimoji="1" lang="en-US" altLang="ja-JP" sz="1600" b="1" kern="1200" dirty="0">
                <a:solidFill>
                  <a:schemeClr val="tx1"/>
                </a:solidFill>
                <a:latin typeface="メイリオ" panose="020B0604030504040204" pitchFamily="50" charset="-128"/>
                <a:ea typeface="メイリオ" panose="020B0604030504040204" pitchFamily="50" charset="-128"/>
                <a:cs typeface="+mj-cs"/>
              </a:rPr>
              <a:t>FAX </a:t>
            </a:r>
            <a:r>
              <a:rPr kumimoji="1" lang="ja-JP" altLang="en-US" sz="1600" b="1" kern="1200" dirty="0">
                <a:solidFill>
                  <a:schemeClr val="tx1"/>
                </a:solidFill>
                <a:latin typeface="メイリオ" panose="020B0604030504040204" pitchFamily="50" charset="-128"/>
                <a:ea typeface="メイリオ" panose="020B0604030504040204" pitchFamily="50" charset="-128"/>
                <a:cs typeface="+mj-cs"/>
              </a:rPr>
              <a:t>登録をしている会員の⻭科診療所および病院⻭科）</a:t>
            </a:r>
            <a:endParaRPr kumimoji="1" lang="en-US" altLang="ja-JP" sz="1600" b="1" kern="1200" dirty="0">
              <a:solidFill>
                <a:schemeClr val="tx1"/>
              </a:solidFill>
              <a:latin typeface="メイリオ" panose="020B0604030504040204" pitchFamily="50" charset="-128"/>
              <a:ea typeface="メイリオ" panose="020B0604030504040204" pitchFamily="50" charset="-128"/>
              <a:cs typeface="+mj-cs"/>
            </a:endParaRPr>
          </a:p>
          <a:p>
            <a:pPr defTabSz="685800" hangingPunct="1">
              <a:lnSpc>
                <a:spcPct val="150000"/>
              </a:lnSpc>
              <a:spcBef>
                <a:spcPct val="0"/>
              </a:spcBef>
            </a:pPr>
            <a:r>
              <a:rPr kumimoji="1" lang="zh-TW" altLang="en-US" sz="2400" b="1" kern="1200" dirty="0">
                <a:solidFill>
                  <a:schemeClr val="tx1"/>
                </a:solidFill>
                <a:latin typeface="メイリオ" panose="020B0604030504040204" pitchFamily="50" charset="-128"/>
                <a:ea typeface="メイリオ" panose="020B0604030504040204" pitchFamily="50" charset="-128"/>
                <a:cs typeface="+mj-cs"/>
              </a:rPr>
              <a:t>期   間：</a:t>
            </a:r>
            <a:r>
              <a:rPr kumimoji="1" lang="en-US" altLang="zh-TW" sz="2400" b="1" kern="1200" dirty="0">
                <a:solidFill>
                  <a:schemeClr val="tx1"/>
                </a:solidFill>
                <a:latin typeface="メイリオ" panose="020B0604030504040204" pitchFamily="50" charset="-128"/>
                <a:ea typeface="メイリオ" panose="020B0604030504040204" pitchFamily="50" charset="-128"/>
                <a:cs typeface="+mj-cs"/>
              </a:rPr>
              <a:t>2023 </a:t>
            </a:r>
            <a:r>
              <a:rPr kumimoji="1" lang="zh-TW" altLang="en-US" sz="2400" b="1" kern="1200" dirty="0">
                <a:solidFill>
                  <a:schemeClr val="tx1"/>
                </a:solidFill>
                <a:latin typeface="メイリオ" panose="020B0604030504040204" pitchFamily="50" charset="-128"/>
                <a:ea typeface="メイリオ" panose="020B0604030504040204" pitchFamily="50" charset="-128"/>
                <a:cs typeface="+mj-cs"/>
              </a:rPr>
              <a:t>年５月</a:t>
            </a:r>
            <a:r>
              <a:rPr kumimoji="1" lang="en-US" altLang="zh-TW" sz="2400" b="1" kern="1200" dirty="0">
                <a:solidFill>
                  <a:schemeClr val="tx1"/>
                </a:solidFill>
                <a:latin typeface="メイリオ" panose="020B0604030504040204" pitchFamily="50" charset="-128"/>
                <a:ea typeface="メイリオ" panose="020B0604030504040204" pitchFamily="50" charset="-128"/>
                <a:cs typeface="+mj-cs"/>
              </a:rPr>
              <a:t>24 ⽇〜</a:t>
            </a:r>
            <a:r>
              <a:rPr kumimoji="1" lang="zh-TW" altLang="en-US" sz="2400" b="1" kern="1200" dirty="0">
                <a:solidFill>
                  <a:schemeClr val="tx1"/>
                </a:solidFill>
                <a:latin typeface="メイリオ" panose="020B0604030504040204" pitchFamily="50" charset="-128"/>
                <a:ea typeface="メイリオ" panose="020B0604030504040204" pitchFamily="50" charset="-128"/>
                <a:cs typeface="+mj-cs"/>
              </a:rPr>
              <a:t>５月</a:t>
            </a:r>
            <a:r>
              <a:rPr kumimoji="1" lang="en-US" altLang="zh-TW" sz="2400" b="1" kern="1200" dirty="0">
                <a:solidFill>
                  <a:schemeClr val="tx1"/>
                </a:solidFill>
                <a:latin typeface="メイリオ" panose="020B0604030504040204" pitchFamily="50" charset="-128"/>
                <a:ea typeface="メイリオ" panose="020B0604030504040204" pitchFamily="50" charset="-128"/>
                <a:cs typeface="+mj-cs"/>
              </a:rPr>
              <a:t>30 ⽇</a:t>
            </a:r>
          </a:p>
          <a:p>
            <a:pPr defTabSz="685800" hangingPunct="1">
              <a:lnSpc>
                <a:spcPct val="150000"/>
              </a:lnSpc>
              <a:spcBef>
                <a:spcPct val="0"/>
              </a:spcBef>
            </a:pP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回   収</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a:t>
            </a:r>
            <a:r>
              <a:rPr kumimoji="1" lang="en-US" altLang="ja-JP" sz="2400" b="1" kern="1200" dirty="0">
                <a:solidFill>
                  <a:schemeClr val="tx1"/>
                </a:solidFill>
                <a:latin typeface="メイリオ" panose="020B0604030504040204" pitchFamily="50" charset="-128"/>
                <a:ea typeface="メイリオ" panose="020B0604030504040204" pitchFamily="50" charset="-128"/>
                <a:cs typeface="+mj-cs"/>
              </a:rPr>
              <a:t>207</a:t>
            </a:r>
            <a:r>
              <a:rPr kumimoji="1" lang="en-US" altLang="ja-JP" sz="2400" b="1" kern="1200" dirty="0" smtClean="0">
                <a:solidFill>
                  <a:schemeClr val="tx1"/>
                </a:solidFill>
                <a:latin typeface="メイリオ" panose="020B0604030504040204" pitchFamily="50" charset="-128"/>
                <a:ea typeface="メイリオ" panose="020B0604030504040204" pitchFamily="50" charset="-128"/>
                <a:cs typeface="+mj-cs"/>
              </a:rPr>
              <a:t> </a:t>
            </a: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件</a:t>
            </a:r>
            <a:endParaRPr kumimoji="1" lang="en-US" altLang="ja-JP" sz="2400" b="1" kern="1200" dirty="0">
              <a:solidFill>
                <a:schemeClr val="tx1"/>
              </a:solidFill>
              <a:latin typeface="メイリオ" panose="020B0604030504040204" pitchFamily="50" charset="-128"/>
              <a:ea typeface="メイリオ" panose="020B0604030504040204" pitchFamily="50" charset="-128"/>
              <a:cs typeface="+mj-cs"/>
            </a:endParaRPr>
          </a:p>
          <a:p>
            <a:pPr defTabSz="685800" hangingPunct="1">
              <a:lnSpc>
                <a:spcPct val="150000"/>
              </a:lnSpc>
              <a:spcBef>
                <a:spcPct val="0"/>
              </a:spcBef>
            </a:pP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回収率</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a:t>
            </a:r>
            <a:r>
              <a:rPr kumimoji="1" lang="en-US" altLang="ja-JP" sz="2400" b="1" kern="1200" dirty="0" smtClean="0">
                <a:solidFill>
                  <a:schemeClr val="tx1"/>
                </a:solidFill>
                <a:latin typeface="メイリオ" panose="020B0604030504040204" pitchFamily="50" charset="-128"/>
                <a:ea typeface="メイリオ" panose="020B0604030504040204" pitchFamily="50" charset="-128"/>
                <a:cs typeface="+mj-cs"/>
              </a:rPr>
              <a:t>6.6</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a:t>
            </a:r>
            <a:endParaRPr kumimoji="1" lang="ja-JP" altLang="en-US" sz="2400" b="1" kern="1200" dirty="0">
              <a:solidFill>
                <a:schemeClr val="tx1"/>
              </a:solidFill>
              <a:latin typeface="メイリオ" panose="020B0604030504040204" pitchFamily="50" charset="-128"/>
              <a:ea typeface="メイリオ" panose="020B0604030504040204" pitchFamily="50" charset="-128"/>
              <a:cs typeface="+mj-cs"/>
            </a:endParaRPr>
          </a:p>
        </p:txBody>
      </p:sp>
      <p:sp>
        <p:nvSpPr>
          <p:cNvPr id="5" name="正方形/長方形 4"/>
          <p:cNvSpPr/>
          <p:nvPr/>
        </p:nvSpPr>
        <p:spPr>
          <a:xfrm>
            <a:off x="627610" y="386180"/>
            <a:ext cx="8370085" cy="2862322"/>
          </a:xfrm>
          <a:prstGeom prst="rect">
            <a:avLst/>
          </a:prstGeom>
        </p:spPr>
        <p:txBody>
          <a:bodyPr wrap="square">
            <a:spAutoFit/>
          </a:bodyPr>
          <a:lstStyle/>
          <a:p>
            <a:pPr defTabSz="685800" hangingPunct="1">
              <a:lnSpc>
                <a:spcPct val="150000"/>
              </a:lnSpc>
              <a:spcBef>
                <a:spcPct val="0"/>
              </a:spcBef>
            </a:pP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全　国</a:t>
            </a: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a:t>
            </a:r>
            <a:endParaRPr kumimoji="1" lang="en-US" altLang="ja-JP" sz="2400" b="1" kern="1200" dirty="0">
              <a:solidFill>
                <a:schemeClr val="tx1"/>
              </a:solidFill>
              <a:latin typeface="メイリオ" panose="020B0604030504040204" pitchFamily="50" charset="-128"/>
              <a:ea typeface="メイリオ" panose="020B0604030504040204" pitchFamily="50" charset="-128"/>
              <a:cs typeface="+mj-cs"/>
            </a:endParaRPr>
          </a:p>
          <a:p>
            <a:pPr defTabSz="685800" hangingPunct="1">
              <a:lnSpc>
                <a:spcPct val="150000"/>
              </a:lnSpc>
              <a:spcBef>
                <a:spcPct val="0"/>
              </a:spcBef>
            </a:pP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対　象：</a:t>
            </a:r>
            <a:r>
              <a:rPr kumimoji="1" lang="en-US" altLang="ja-JP" sz="2400" b="1" kern="1200" dirty="0">
                <a:solidFill>
                  <a:schemeClr val="tx1"/>
                </a:solidFill>
                <a:latin typeface="メイリオ" panose="020B0604030504040204" pitchFamily="50" charset="-128"/>
                <a:ea typeface="メイリオ" panose="020B0604030504040204" pitchFamily="50" charset="-128"/>
                <a:cs typeface="+mj-cs"/>
              </a:rPr>
              <a:t>66,462</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件（北海道～沖縄）</a:t>
            </a:r>
            <a:endParaRPr kumimoji="1" lang="en-US" altLang="ja-JP" sz="2400" b="1" kern="1200" dirty="0">
              <a:solidFill>
                <a:schemeClr val="tx1"/>
              </a:solidFill>
              <a:latin typeface="メイリオ" panose="020B0604030504040204" pitchFamily="50" charset="-128"/>
              <a:ea typeface="メイリオ" panose="020B0604030504040204" pitchFamily="50" charset="-128"/>
              <a:cs typeface="+mj-cs"/>
            </a:endParaRPr>
          </a:p>
          <a:p>
            <a:pPr defTabSz="685800" hangingPunct="1">
              <a:lnSpc>
                <a:spcPct val="150000"/>
              </a:lnSpc>
              <a:spcBef>
                <a:spcPct val="0"/>
              </a:spcBef>
            </a:pP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期　間</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a:t>
            </a:r>
            <a:r>
              <a:rPr kumimoji="1" lang="en-US" altLang="zh-TW" sz="2400" b="1" kern="1200" dirty="0">
                <a:solidFill>
                  <a:schemeClr val="tx1"/>
                </a:solidFill>
                <a:latin typeface="メイリオ" panose="020B0604030504040204" pitchFamily="50" charset="-128"/>
                <a:ea typeface="メイリオ" panose="020B0604030504040204" pitchFamily="50" charset="-128"/>
              </a:rPr>
              <a:t>2023 </a:t>
            </a:r>
            <a:r>
              <a:rPr kumimoji="1" lang="zh-TW" altLang="en-US" sz="2400" b="1" kern="1200" dirty="0">
                <a:solidFill>
                  <a:schemeClr val="tx1"/>
                </a:solidFill>
                <a:latin typeface="メイリオ" panose="020B0604030504040204" pitchFamily="50" charset="-128"/>
                <a:ea typeface="メイリオ" panose="020B0604030504040204" pitchFamily="50" charset="-128"/>
              </a:rPr>
              <a:t>年５月</a:t>
            </a:r>
            <a:r>
              <a:rPr kumimoji="1" lang="en-US" altLang="zh-TW" sz="2400" b="1" kern="1200" dirty="0">
                <a:solidFill>
                  <a:schemeClr val="tx1"/>
                </a:solidFill>
                <a:latin typeface="メイリオ" panose="020B0604030504040204" pitchFamily="50" charset="-128"/>
                <a:ea typeface="メイリオ" panose="020B0604030504040204" pitchFamily="50" charset="-128"/>
              </a:rPr>
              <a:t>24 ⽇</a:t>
            </a:r>
            <a:r>
              <a:rPr kumimoji="1" lang="en-US" altLang="zh-TW" sz="2400" b="1" kern="1200" dirty="0" smtClean="0">
                <a:solidFill>
                  <a:schemeClr val="tx1"/>
                </a:solidFill>
                <a:latin typeface="メイリオ" panose="020B0604030504040204" pitchFamily="50" charset="-128"/>
                <a:ea typeface="メイリオ" panose="020B0604030504040204" pitchFamily="50" charset="-128"/>
              </a:rPr>
              <a:t>〜</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６月</a:t>
            </a:r>
            <a:r>
              <a:rPr kumimoji="1" lang="en-US" altLang="ja-JP" sz="2400" b="1" kern="1200" dirty="0" smtClean="0">
                <a:solidFill>
                  <a:schemeClr val="tx1"/>
                </a:solidFill>
                <a:latin typeface="メイリオ" panose="020B0604030504040204" pitchFamily="50" charset="-128"/>
                <a:ea typeface="メイリオ" panose="020B0604030504040204" pitchFamily="50" charset="-128"/>
                <a:cs typeface="+mj-cs"/>
              </a:rPr>
              <a:t>19</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日まで受領分</a:t>
            </a:r>
            <a:endParaRPr kumimoji="1" lang="en-US" altLang="ja-JP" sz="2400" b="1" kern="1200" dirty="0" smtClean="0">
              <a:solidFill>
                <a:schemeClr val="tx1"/>
              </a:solidFill>
              <a:latin typeface="メイリオ" panose="020B0604030504040204" pitchFamily="50" charset="-128"/>
              <a:ea typeface="メイリオ" panose="020B0604030504040204" pitchFamily="50" charset="-128"/>
              <a:cs typeface="+mj-cs"/>
            </a:endParaRPr>
          </a:p>
          <a:p>
            <a:pPr defTabSz="685800" hangingPunct="1">
              <a:lnSpc>
                <a:spcPct val="150000"/>
              </a:lnSpc>
              <a:spcBef>
                <a:spcPct val="0"/>
              </a:spcBef>
            </a:pP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回</a:t>
            </a: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　収：</a:t>
            </a:r>
            <a:r>
              <a:rPr kumimoji="1" lang="en-US" altLang="ja-JP" sz="2400" b="1" kern="1200" dirty="0">
                <a:solidFill>
                  <a:schemeClr val="tx1"/>
                </a:solidFill>
                <a:latin typeface="メイリオ" panose="020B0604030504040204" pitchFamily="50" charset="-128"/>
                <a:ea typeface="メイリオ" panose="020B0604030504040204" pitchFamily="50" charset="-128"/>
                <a:cs typeface="+mj-cs"/>
              </a:rPr>
              <a:t>10,026 </a:t>
            </a: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件</a:t>
            </a:r>
            <a:endParaRPr kumimoji="1" lang="en-US" altLang="ja-JP" sz="2400" b="1" kern="1200" dirty="0">
              <a:solidFill>
                <a:schemeClr val="tx1"/>
              </a:solidFill>
              <a:latin typeface="メイリオ" panose="020B0604030504040204" pitchFamily="50" charset="-128"/>
              <a:ea typeface="メイリオ" panose="020B0604030504040204" pitchFamily="50" charset="-128"/>
              <a:cs typeface="+mj-cs"/>
            </a:endParaRPr>
          </a:p>
          <a:p>
            <a:pPr defTabSz="685800" hangingPunct="1">
              <a:lnSpc>
                <a:spcPct val="150000"/>
              </a:lnSpc>
              <a:spcBef>
                <a:spcPct val="0"/>
              </a:spcBef>
            </a:pPr>
            <a:r>
              <a:rPr kumimoji="1" lang="ja-JP" altLang="en-US" sz="2400" b="1" kern="1200" dirty="0">
                <a:solidFill>
                  <a:schemeClr val="tx1"/>
                </a:solidFill>
                <a:latin typeface="メイリオ" panose="020B0604030504040204" pitchFamily="50" charset="-128"/>
                <a:ea typeface="メイリオ" panose="020B0604030504040204" pitchFamily="50" charset="-128"/>
                <a:cs typeface="+mj-cs"/>
              </a:rPr>
              <a:t>回収率</a:t>
            </a:r>
            <a:r>
              <a:rPr kumimoji="1" lang="ja-JP" altLang="en-US" sz="2400" b="1" kern="1200" dirty="0" smtClean="0">
                <a:solidFill>
                  <a:schemeClr val="tx1"/>
                </a:solidFill>
                <a:latin typeface="メイリオ" panose="020B0604030504040204" pitchFamily="50" charset="-128"/>
                <a:ea typeface="メイリオ" panose="020B0604030504040204" pitchFamily="50" charset="-128"/>
                <a:cs typeface="+mj-cs"/>
              </a:rPr>
              <a:t>：</a:t>
            </a:r>
            <a:r>
              <a:rPr kumimoji="1" lang="en-US" altLang="ja-JP" sz="2400" b="1" kern="1200" dirty="0" smtClean="0">
                <a:solidFill>
                  <a:schemeClr val="tx1"/>
                </a:solidFill>
                <a:latin typeface="メイリオ" panose="020B0604030504040204" pitchFamily="50" charset="-128"/>
                <a:ea typeface="メイリオ" panose="020B0604030504040204" pitchFamily="50" charset="-128"/>
                <a:cs typeface="+mj-cs"/>
              </a:rPr>
              <a:t>15.1%</a:t>
            </a:r>
            <a:endParaRPr kumimoji="1" lang="ja-JP" altLang="en-US" sz="2400" b="1" kern="1200" dirty="0">
              <a:solidFill>
                <a:schemeClr val="tx1"/>
              </a:solidFill>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405030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タイトル 1"/>
          <p:cNvSpPr txBox="1">
            <a:spLocks noGrp="1"/>
          </p:cNvSpPr>
          <p:nvPr>
            <p:ph type="title"/>
          </p:nvPr>
        </p:nvSpPr>
        <p:spPr>
          <a:xfrm>
            <a:off x="954605" y="635645"/>
            <a:ext cx="7244862" cy="590929"/>
          </a:xfrm>
          <a:prstGeom prst="rect">
            <a:avLst/>
          </a:prstGeom>
          <a:noFill/>
          <a:ln w="12700" cap="flat">
            <a:noFill/>
            <a:miter lim="400000"/>
          </a:ln>
          <a:effectLst/>
        </p:spPr>
        <p:txBody>
          <a:bodyPr wrap="square" lIns="45719" tIns="45719" rIns="45719" bIns="45719" numCol="1" anchor="ctr">
            <a:spAutoFit/>
          </a:bodyPr>
          <a:lstStyle/>
          <a:p>
            <a:pPr algn="ctr" defTabSz="685800">
              <a:lnSpc>
                <a:spcPct val="90000"/>
              </a:lnSpc>
              <a:spcBef>
                <a:spcPct val="0"/>
              </a:spcBef>
            </a:pPr>
            <a:r>
              <a:rPr kumimoji="1" lang="ja-JP" altLang="en-US" sz="3600" b="1" kern="1200" dirty="0" smtClean="0">
                <a:solidFill>
                  <a:schemeClr val="tx1"/>
                </a:solidFill>
                <a:latin typeface="メイリオ" panose="020B0604030504040204" pitchFamily="50" charset="-128"/>
                <a:ea typeface="メイリオ" panose="020B0604030504040204" pitchFamily="50" charset="-128"/>
                <a:sym typeface="Constantia"/>
              </a:rPr>
              <a:t>オンライン資格確認</a:t>
            </a:r>
            <a:r>
              <a:rPr lang="ja-JP" altLang="en-US" sz="3600" b="1" dirty="0" smtClean="0">
                <a:latin typeface="メイリオ" panose="020B0604030504040204" pitchFamily="50" charset="-128"/>
                <a:ea typeface="メイリオ" panose="020B0604030504040204" pitchFamily="50" charset="-128"/>
                <a:sym typeface="Constantia"/>
              </a:rPr>
              <a:t>の実施状況</a:t>
            </a:r>
            <a:endParaRPr kumimoji="1" sz="3600" b="1" kern="1200" dirty="0">
              <a:solidFill>
                <a:schemeClr val="tx1"/>
              </a:solidFill>
              <a:latin typeface="メイリオ" panose="020B0604030504040204" pitchFamily="50" charset="-128"/>
              <a:ea typeface="メイリオ" panose="020B0604030504040204" pitchFamily="50" charset="-128"/>
              <a:sym typeface="Constantia"/>
            </a:endParaRPr>
          </a:p>
        </p:txBody>
      </p:sp>
      <p:sp>
        <p:nvSpPr>
          <p:cNvPr id="308" name="スライド番号プレースホルダー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F1128AA0-1199-F0E9-1490-E445D76922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08848" y="3574790"/>
            <a:ext cx="1797002" cy="2964123"/>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74" y="1526915"/>
            <a:ext cx="6219825" cy="4095750"/>
          </a:xfrm>
          <a:prstGeom prst="rect">
            <a:avLst/>
          </a:prstGeom>
        </p:spPr>
      </p:pic>
    </p:spTree>
    <p:extLst>
      <p:ext uri="{BB962C8B-B14F-4D97-AF65-F5344CB8AC3E}">
        <p14:creationId xmlns:p14="http://schemas.microsoft.com/office/powerpoint/2010/main" val="3012840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スライド番号プレースホルダー 1"/>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5659"/>
          <a:stretch/>
        </p:blipFill>
        <p:spPr>
          <a:xfrm rot="5400000">
            <a:off x="2835043" y="555293"/>
            <a:ext cx="5593437" cy="6653027"/>
          </a:xfrm>
          <a:prstGeom prst="rect">
            <a:avLst/>
          </a:prstGeom>
        </p:spPr>
      </p:pic>
      <p:sp>
        <p:nvSpPr>
          <p:cNvPr id="9" name="タイトル 1"/>
          <p:cNvSpPr txBox="1">
            <a:spLocks noGrp="1"/>
          </p:cNvSpPr>
          <p:nvPr>
            <p:ph type="title"/>
          </p:nvPr>
        </p:nvSpPr>
        <p:spPr>
          <a:xfrm>
            <a:off x="371064" y="320608"/>
            <a:ext cx="2530078" cy="957093"/>
          </a:xfrm>
          <a:prstGeom prst="rect">
            <a:avLst/>
          </a:prstGeom>
        </p:spPr>
        <p:txBody>
          <a:bodyPr>
            <a:noAutofit/>
          </a:bodyPr>
          <a:lstStyle/>
          <a:p>
            <a:r>
              <a:rPr lang="ja-JP" altLang="en-US" sz="6000" b="1" dirty="0" smtClean="0"/>
              <a:t>全国</a:t>
            </a:r>
            <a:endParaRPr sz="6000" b="1" dirty="0"/>
          </a:p>
        </p:txBody>
      </p:sp>
      <p:sp>
        <p:nvSpPr>
          <p:cNvPr id="7" name="角丸四角形 6"/>
          <p:cNvSpPr/>
          <p:nvPr/>
        </p:nvSpPr>
        <p:spPr>
          <a:xfrm>
            <a:off x="2930630" y="3596640"/>
            <a:ext cx="1312186" cy="11499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446179" y="1234748"/>
            <a:ext cx="5567291" cy="514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83" y="1277701"/>
            <a:ext cx="2451147" cy="2497329"/>
          </a:xfrm>
          <a:prstGeom prst="rect">
            <a:avLst/>
          </a:prstGeom>
        </p:spPr>
      </p:pic>
    </p:spTree>
    <p:extLst>
      <p:ext uri="{BB962C8B-B14F-4D97-AF65-F5344CB8AC3E}">
        <p14:creationId xmlns:p14="http://schemas.microsoft.com/office/powerpoint/2010/main" val="111341986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noGrp="1"/>
          </p:cNvSpPr>
          <p:nvPr>
            <p:ph type="title"/>
          </p:nvPr>
        </p:nvSpPr>
        <p:spPr>
          <a:xfrm>
            <a:off x="262337" y="151687"/>
            <a:ext cx="2746869" cy="824227"/>
          </a:xfrm>
          <a:prstGeom prst="rect">
            <a:avLst/>
          </a:prstGeom>
        </p:spPr>
        <p:txBody>
          <a:bodyPr>
            <a:noAutofit/>
          </a:bodyPr>
          <a:lstStyle/>
          <a:p>
            <a:r>
              <a:rPr lang="ja-JP" altLang="en-US" sz="6000" b="1" dirty="0" smtClean="0"/>
              <a:t>東京</a:t>
            </a:r>
            <a:endParaRPr sz="6000" b="1"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7264"/>
            <a:ext cx="3791493" cy="5712671"/>
          </a:xfrm>
          <a:prstGeom prst="rect">
            <a:avLst/>
          </a:prstGeom>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r="36670"/>
          <a:stretch/>
        </p:blipFill>
        <p:spPr>
          <a:xfrm>
            <a:off x="3894754" y="30526"/>
            <a:ext cx="5249246" cy="4754364"/>
          </a:xfrm>
          <a:prstGeom prst="rect">
            <a:avLst/>
          </a:prstGeom>
        </p:spPr>
      </p:pic>
      <p:pic>
        <p:nvPicPr>
          <p:cNvPr id="13" name="図 12"/>
          <p:cNvPicPr>
            <a:picLocks noChangeAspect="1"/>
          </p:cNvPicPr>
          <p:nvPr/>
        </p:nvPicPr>
        <p:blipFill rotWithShape="1">
          <a:blip r:embed="rId4">
            <a:extLst>
              <a:ext uri="{28A0092B-C50C-407E-A947-70E740481C1C}">
                <a14:useLocalDpi xmlns:a14="http://schemas.microsoft.com/office/drawing/2010/main" val="0"/>
              </a:ext>
            </a:extLst>
          </a:blip>
          <a:srcRect l="68193" t="30037" b="26978"/>
          <a:stretch/>
        </p:blipFill>
        <p:spPr>
          <a:xfrm>
            <a:off x="4417534" y="4784890"/>
            <a:ext cx="2101843" cy="1629295"/>
          </a:xfrm>
          <a:prstGeom prst="rect">
            <a:avLst/>
          </a:prstGeom>
        </p:spPr>
      </p:pic>
      <p:sp>
        <p:nvSpPr>
          <p:cNvPr id="8" name="タイトル 1"/>
          <p:cNvSpPr txBox="1">
            <a:spLocks/>
          </p:cNvSpPr>
          <p:nvPr/>
        </p:nvSpPr>
        <p:spPr>
          <a:xfrm>
            <a:off x="7328515" y="4773270"/>
            <a:ext cx="1570215" cy="43169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3200" b="1" dirty="0"/>
              <a:t>n</a:t>
            </a:r>
            <a:r>
              <a:rPr lang="ja-JP" altLang="en-US" sz="3200" b="1" dirty="0" smtClean="0"/>
              <a:t>＝</a:t>
            </a:r>
            <a:r>
              <a:rPr lang="en-US" altLang="ja-JP" sz="3200" b="1" dirty="0" smtClean="0"/>
              <a:t>203</a:t>
            </a:r>
            <a:endParaRPr lang="ja-JP" altLang="en-US" sz="3200" b="1" dirty="0"/>
          </a:p>
        </p:txBody>
      </p:sp>
      <p:sp>
        <p:nvSpPr>
          <p:cNvPr id="5" name="角丸四角形 4"/>
          <p:cNvSpPr/>
          <p:nvPr/>
        </p:nvSpPr>
        <p:spPr>
          <a:xfrm>
            <a:off x="6403217" y="3197457"/>
            <a:ext cx="1277743" cy="10087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6786002" y="3849271"/>
            <a:ext cx="645176" cy="2721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smtClean="0"/>
              <a:t>163</a:t>
            </a:r>
          </a:p>
        </p:txBody>
      </p:sp>
      <p:sp>
        <p:nvSpPr>
          <p:cNvPr id="14" name="タイトル 1"/>
          <p:cNvSpPr txBox="1">
            <a:spLocks/>
          </p:cNvSpPr>
          <p:nvPr/>
        </p:nvSpPr>
        <p:spPr>
          <a:xfrm>
            <a:off x="4984911" y="1715671"/>
            <a:ext cx="645176" cy="2721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smtClean="0"/>
              <a:t>16</a:t>
            </a:r>
          </a:p>
        </p:txBody>
      </p:sp>
      <p:sp>
        <p:nvSpPr>
          <p:cNvPr id="15" name="タイトル 1"/>
          <p:cNvSpPr txBox="1">
            <a:spLocks/>
          </p:cNvSpPr>
          <p:nvPr/>
        </p:nvSpPr>
        <p:spPr>
          <a:xfrm>
            <a:off x="5569573" y="1120909"/>
            <a:ext cx="645176" cy="2721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smtClean="0"/>
              <a:t>19</a:t>
            </a:r>
          </a:p>
        </p:txBody>
      </p:sp>
      <p:sp>
        <p:nvSpPr>
          <p:cNvPr id="16" name="タイトル 1"/>
          <p:cNvSpPr txBox="1">
            <a:spLocks/>
          </p:cNvSpPr>
          <p:nvPr/>
        </p:nvSpPr>
        <p:spPr>
          <a:xfrm>
            <a:off x="6140826" y="900032"/>
            <a:ext cx="645176" cy="2721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t>5</a:t>
            </a:r>
            <a:endParaRPr lang="en-US" altLang="ja-JP" sz="1600" b="1" dirty="0" smtClean="0"/>
          </a:p>
        </p:txBody>
      </p:sp>
    </p:spTree>
    <p:extLst>
      <p:ext uri="{BB962C8B-B14F-4D97-AF65-F5344CB8AC3E}">
        <p14:creationId xmlns:p14="http://schemas.microsoft.com/office/powerpoint/2010/main" val="385237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タイトル 1"/>
          <p:cNvSpPr txBox="1">
            <a:spLocks noGrp="1"/>
          </p:cNvSpPr>
          <p:nvPr>
            <p:ph type="title"/>
          </p:nvPr>
        </p:nvSpPr>
        <p:spPr>
          <a:xfrm>
            <a:off x="640718" y="449458"/>
            <a:ext cx="7938015" cy="1089527"/>
          </a:xfrm>
          <a:prstGeom prst="rect">
            <a:avLst/>
          </a:prstGeom>
          <a:noFill/>
          <a:ln w="12700" cap="flat">
            <a:noFill/>
            <a:miter lim="400000"/>
          </a:ln>
          <a:effectLst/>
        </p:spPr>
        <p:txBody>
          <a:bodyPr wrap="square" lIns="45719" tIns="45719" rIns="45719" bIns="45719" numCol="1" anchor="ctr">
            <a:spAutoFit/>
          </a:bodyPr>
          <a:lstStyle/>
          <a:p>
            <a:pPr algn="ctr" defTabSz="685800">
              <a:lnSpc>
                <a:spcPct val="90000"/>
              </a:lnSpc>
              <a:spcBef>
                <a:spcPct val="0"/>
              </a:spcBef>
            </a:pPr>
            <a:r>
              <a:rPr kumimoji="1" lang="ja-JP" altLang="en-US" sz="3600" b="1" kern="1200" dirty="0" smtClean="0">
                <a:solidFill>
                  <a:schemeClr val="tx1"/>
                </a:solidFill>
                <a:latin typeface="メイリオ" panose="020B0604030504040204" pitchFamily="50" charset="-128"/>
                <a:ea typeface="メイリオ" panose="020B0604030504040204" pitchFamily="50" charset="-128"/>
                <a:sym typeface="Constantia"/>
              </a:rPr>
              <a:t>オンライン資格確認システム導入後にトラブルがあったか？</a:t>
            </a:r>
            <a:endParaRPr kumimoji="1" sz="3600" b="1" kern="1200" dirty="0">
              <a:solidFill>
                <a:schemeClr val="tx1"/>
              </a:solidFill>
              <a:latin typeface="メイリオ" panose="020B0604030504040204" pitchFamily="50" charset="-128"/>
              <a:ea typeface="メイリオ" panose="020B0604030504040204" pitchFamily="50" charset="-128"/>
              <a:sym typeface="Constantia"/>
            </a:endParaRPr>
          </a:p>
        </p:txBody>
      </p:sp>
      <p:sp>
        <p:nvSpPr>
          <p:cNvPr id="308" name="スライド番号プレースホルダー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5" name="図 4"/>
          <p:cNvPicPr>
            <a:picLocks noChangeAspect="1"/>
          </p:cNvPicPr>
          <p:nvPr/>
        </p:nvPicPr>
        <p:blipFill>
          <a:blip r:embed="rId3"/>
          <a:stretch>
            <a:fillRect/>
          </a:stretch>
        </p:blipFill>
        <p:spPr>
          <a:xfrm>
            <a:off x="1575251" y="2074046"/>
            <a:ext cx="2004483" cy="1279970"/>
          </a:xfrm>
          <a:prstGeom prst="rect">
            <a:avLst/>
          </a:prstGeom>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F1128AA0-1199-F0E9-1490-E445D76922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75954" y="3222292"/>
            <a:ext cx="1797002" cy="2964123"/>
          </a:xfrm>
          <a:prstGeom prst="rect">
            <a:avLst/>
          </a:prstGeom>
        </p:spPr>
      </p:pic>
      <p:pic>
        <p:nvPicPr>
          <p:cNvPr id="4" name="Picture 2" desc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981303" y="4420462"/>
            <a:ext cx="2065161" cy="230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33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6" y="1255017"/>
            <a:ext cx="3114593" cy="2302830"/>
          </a:xfrm>
          <a:prstGeom prst="rect">
            <a:avLst/>
          </a:prstGeom>
        </p:spPr>
      </p:pic>
      <p:sp>
        <p:nvSpPr>
          <p:cNvPr id="342" name="タイトル 1"/>
          <p:cNvSpPr txBox="1">
            <a:spLocks noGrp="1"/>
          </p:cNvSpPr>
          <p:nvPr>
            <p:ph type="title"/>
          </p:nvPr>
        </p:nvSpPr>
        <p:spPr>
          <a:xfrm>
            <a:off x="306943" y="300856"/>
            <a:ext cx="2585885" cy="824227"/>
          </a:xfrm>
          <a:prstGeom prst="rect">
            <a:avLst/>
          </a:prstGeom>
        </p:spPr>
        <p:txBody>
          <a:bodyPr>
            <a:noAutofit/>
          </a:bodyPr>
          <a:lstStyle/>
          <a:p>
            <a:r>
              <a:rPr lang="ja-JP" altLang="en-US" sz="6000" b="1" dirty="0" smtClean="0"/>
              <a:t>全国</a:t>
            </a:r>
            <a:endParaRPr sz="6000" b="1" dirty="0"/>
          </a:p>
        </p:txBody>
      </p:sp>
      <p:pic>
        <p:nvPicPr>
          <p:cNvPr id="2" name="コンテンツ プレースホルダー 1"/>
          <p:cNvPicPr>
            <a:picLocks noGrp="1" noChangeAspect="1"/>
          </p:cNvPicPr>
          <p:nvPr>
            <p:ph idx="1"/>
          </p:nvPr>
        </p:nvPicPr>
        <p:blipFill rotWithShape="1">
          <a:blip r:embed="rId4">
            <a:extLst>
              <a:ext uri="{28A0092B-C50C-407E-A947-70E740481C1C}">
                <a14:useLocalDpi xmlns:a14="http://schemas.microsoft.com/office/drawing/2010/main" val="0"/>
              </a:ext>
            </a:extLst>
          </a:blip>
          <a:srcRect l="19973"/>
          <a:stretch/>
        </p:blipFill>
        <p:spPr>
          <a:xfrm rot="5400000">
            <a:off x="3026072" y="756697"/>
            <a:ext cx="5623328" cy="6429647"/>
          </a:xfrm>
          <a:prstGeom prst="rect">
            <a:avLst/>
          </a:prstGeom>
        </p:spPr>
      </p:pic>
      <p:sp>
        <p:nvSpPr>
          <p:cNvPr id="344" name="スライド番号プレースホルダー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8" name="角丸四角形 7"/>
          <p:cNvSpPr/>
          <p:nvPr/>
        </p:nvSpPr>
        <p:spPr>
          <a:xfrm>
            <a:off x="6687412" y="4172593"/>
            <a:ext cx="1201367" cy="1263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r="23059"/>
          <a:stretch/>
        </p:blipFill>
        <p:spPr>
          <a:xfrm>
            <a:off x="3980520" y="626789"/>
            <a:ext cx="5163480" cy="4324176"/>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6694"/>
            <a:ext cx="3791493" cy="5736491"/>
          </a:xfrm>
          <a:prstGeom prst="rect">
            <a:avLst/>
          </a:prstGeom>
        </p:spPr>
      </p:pic>
      <p:sp>
        <p:nvSpPr>
          <p:cNvPr id="6" name="タイトル 1"/>
          <p:cNvSpPr txBox="1">
            <a:spLocks noGrp="1"/>
          </p:cNvSpPr>
          <p:nvPr>
            <p:ph type="title"/>
          </p:nvPr>
        </p:nvSpPr>
        <p:spPr>
          <a:xfrm>
            <a:off x="306338" y="285447"/>
            <a:ext cx="2594803" cy="824227"/>
          </a:xfrm>
          <a:prstGeom prst="rect">
            <a:avLst/>
          </a:prstGeom>
        </p:spPr>
        <p:txBody>
          <a:bodyPr>
            <a:noAutofit/>
          </a:bodyPr>
          <a:lstStyle/>
          <a:p>
            <a:r>
              <a:rPr lang="ja-JP" altLang="en-US" sz="6000" b="1" dirty="0" smtClean="0"/>
              <a:t>東京</a:t>
            </a:r>
            <a:endParaRPr sz="6000" b="1" dirty="0"/>
          </a:p>
        </p:txBody>
      </p:sp>
      <p:sp>
        <p:nvSpPr>
          <p:cNvPr id="7" name="タイトル 1"/>
          <p:cNvSpPr txBox="1">
            <a:spLocks/>
          </p:cNvSpPr>
          <p:nvPr/>
        </p:nvSpPr>
        <p:spPr>
          <a:xfrm>
            <a:off x="6733754" y="5436736"/>
            <a:ext cx="1570215" cy="43169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3200" b="1" dirty="0"/>
              <a:t>n</a:t>
            </a:r>
            <a:r>
              <a:rPr lang="ja-JP" altLang="en-US" sz="3200" b="1" dirty="0" smtClean="0"/>
              <a:t>＝</a:t>
            </a:r>
            <a:r>
              <a:rPr lang="en-US" altLang="ja-JP" sz="3200" b="1" dirty="0" smtClean="0"/>
              <a:t>163</a:t>
            </a:r>
          </a:p>
        </p:txBody>
      </p:sp>
      <p:sp>
        <p:nvSpPr>
          <p:cNvPr id="9" name="タイトル 1"/>
          <p:cNvSpPr txBox="1">
            <a:spLocks/>
          </p:cNvSpPr>
          <p:nvPr/>
        </p:nvSpPr>
        <p:spPr>
          <a:xfrm>
            <a:off x="6941831" y="3491579"/>
            <a:ext cx="577030" cy="2721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t>109</a:t>
            </a:r>
            <a:endParaRPr lang="en-US" altLang="ja-JP" sz="1600" b="1" dirty="0" smtClean="0"/>
          </a:p>
        </p:txBody>
      </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l="76559" t="40509" b="28733"/>
          <a:stretch/>
        </p:blipFill>
        <p:spPr>
          <a:xfrm>
            <a:off x="4088380" y="4805639"/>
            <a:ext cx="1573114" cy="1330036"/>
          </a:xfrm>
          <a:prstGeom prst="rect">
            <a:avLst/>
          </a:prstGeom>
        </p:spPr>
      </p:pic>
      <p:sp>
        <p:nvSpPr>
          <p:cNvPr id="8" name="角丸四角形 7"/>
          <p:cNvSpPr/>
          <p:nvPr/>
        </p:nvSpPr>
        <p:spPr>
          <a:xfrm>
            <a:off x="6733754" y="2980070"/>
            <a:ext cx="971156" cy="8520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5232180" y="2444029"/>
            <a:ext cx="577030" cy="2721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a:t>54</a:t>
            </a:r>
            <a:endParaRPr lang="en-US" altLang="ja-JP" sz="1600"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タイトル 1"/>
          <p:cNvSpPr txBox="1">
            <a:spLocks noGrp="1"/>
          </p:cNvSpPr>
          <p:nvPr>
            <p:ph type="title"/>
          </p:nvPr>
        </p:nvSpPr>
        <p:spPr>
          <a:xfrm>
            <a:off x="191192" y="742322"/>
            <a:ext cx="8836429" cy="590929"/>
          </a:xfrm>
          <a:prstGeom prst="rect">
            <a:avLst/>
          </a:prstGeom>
          <a:noFill/>
          <a:ln w="12700" cap="flat">
            <a:noFill/>
            <a:miter lim="400000"/>
          </a:ln>
          <a:effectLst/>
        </p:spPr>
        <p:txBody>
          <a:bodyPr wrap="square" lIns="45719" tIns="45719" rIns="45719" bIns="45719" numCol="1" anchor="ctr">
            <a:spAutoFit/>
          </a:bodyPr>
          <a:lstStyle/>
          <a:p>
            <a:pPr algn="ctr" defTabSz="685800">
              <a:lnSpc>
                <a:spcPct val="90000"/>
              </a:lnSpc>
              <a:spcBef>
                <a:spcPct val="0"/>
              </a:spcBef>
            </a:pPr>
            <a:r>
              <a:rPr kumimoji="1" lang="ja-JP" altLang="en-US" sz="3600" b="1" kern="1200" dirty="0" smtClean="0">
                <a:solidFill>
                  <a:schemeClr val="tx1"/>
                </a:solidFill>
                <a:latin typeface="メイリオ" panose="020B0604030504040204" pitchFamily="50" charset="-128"/>
                <a:ea typeface="メイリオ" panose="020B0604030504040204" pitchFamily="50" charset="-128"/>
                <a:sym typeface="Constantia"/>
              </a:rPr>
              <a:t>具体的に自院で起こったトラブル</a:t>
            </a:r>
            <a:r>
              <a:rPr lang="ja-JP" altLang="en-US" sz="3600" b="1" dirty="0">
                <a:latin typeface="メイリオ" panose="020B0604030504040204" pitchFamily="50" charset="-128"/>
                <a:ea typeface="メイリオ" panose="020B0604030504040204" pitchFamily="50" charset="-128"/>
                <a:sym typeface="Constantia"/>
              </a:rPr>
              <a:t>事例</a:t>
            </a:r>
            <a:r>
              <a:rPr lang="ja-JP" altLang="en-US" sz="3600" b="1" dirty="0" smtClean="0">
                <a:latin typeface="メイリオ" panose="020B0604030504040204" pitchFamily="50" charset="-128"/>
                <a:ea typeface="メイリオ" panose="020B0604030504040204" pitchFamily="50" charset="-128"/>
                <a:sym typeface="Constantia"/>
              </a:rPr>
              <a:t>は</a:t>
            </a:r>
            <a:r>
              <a:rPr kumimoji="1" lang="ja-JP" altLang="en-US" sz="3600" b="1" kern="1200" dirty="0" smtClean="0">
                <a:solidFill>
                  <a:schemeClr val="tx1"/>
                </a:solidFill>
                <a:latin typeface="メイリオ" panose="020B0604030504040204" pitchFamily="50" charset="-128"/>
                <a:ea typeface="メイリオ" panose="020B0604030504040204" pitchFamily="50" charset="-128"/>
                <a:sym typeface="Constantia"/>
              </a:rPr>
              <a:t>？</a:t>
            </a:r>
            <a:endParaRPr kumimoji="1" sz="3600" b="1" kern="1200" dirty="0">
              <a:solidFill>
                <a:schemeClr val="tx1"/>
              </a:solidFill>
              <a:latin typeface="メイリオ" panose="020B0604030504040204" pitchFamily="50" charset="-128"/>
              <a:ea typeface="メイリオ" panose="020B0604030504040204" pitchFamily="50" charset="-128"/>
              <a:sym typeface="Constantia"/>
            </a:endParaRPr>
          </a:p>
        </p:txBody>
      </p:sp>
      <p:sp>
        <p:nvSpPr>
          <p:cNvPr id="308" name="スライド番号プレースホルダー 3"/>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5" name="図 4"/>
          <p:cNvPicPr>
            <a:picLocks noChangeAspect="1"/>
          </p:cNvPicPr>
          <p:nvPr/>
        </p:nvPicPr>
        <p:blipFill>
          <a:blip r:embed="rId3"/>
          <a:stretch>
            <a:fillRect/>
          </a:stretch>
        </p:blipFill>
        <p:spPr>
          <a:xfrm>
            <a:off x="1723297" y="1734412"/>
            <a:ext cx="2004483" cy="1279970"/>
          </a:xfrm>
          <a:prstGeom prst="rect">
            <a:avLst/>
          </a:prstGeom>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F1128AA0-1199-F0E9-1490-E445D769222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32412" y="2714031"/>
            <a:ext cx="1797002" cy="2964123"/>
          </a:xfrm>
          <a:prstGeom prst="rect">
            <a:avLst/>
          </a:prstGeom>
        </p:spPr>
      </p:pic>
      <p:pic>
        <p:nvPicPr>
          <p:cNvPr id="4" name="Picture 2" desc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944908" y="4334706"/>
            <a:ext cx="1978276" cy="220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1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リゾート">
  <a:themeElements>
    <a:clrScheme name="リゾート">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リゾート">
      <a:majorFont>
        <a:latin typeface="Helvetica"/>
        <a:ea typeface="Helvetica"/>
        <a:cs typeface="Helvetica"/>
      </a:majorFont>
      <a:minorFont>
        <a:latin typeface="游ゴシック"/>
        <a:ea typeface="游ゴシック"/>
        <a:cs typeface="游ゴシック"/>
      </a:minorFont>
    </a:fontScheme>
    <a:fmtScheme name="リゾー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38100" dir="5400000" rotWithShape="0">
            <a:srgbClr val="032544">
              <a:alpha val="4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38100" dir="5400000" rotWithShape="0">
            <a:srgbClr val="032544">
              <a:alpha val="4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2790</TotalTime>
  <Words>687</Words>
  <Application>Microsoft Office PowerPoint</Application>
  <PresentationFormat>画面に合わせる (4:3)</PresentationFormat>
  <Paragraphs>73</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メイリオ</vt:lpstr>
      <vt:lpstr>游ゴシック</vt:lpstr>
      <vt:lpstr>游ゴシック Light</vt:lpstr>
      <vt:lpstr>Arial</vt:lpstr>
      <vt:lpstr>Constantia</vt:lpstr>
      <vt:lpstr>Times New Roman</vt:lpstr>
      <vt:lpstr>Office テーマ</vt:lpstr>
      <vt:lpstr>第38回保団連医療研究フォーラム  オンライン資格確認システム導入後のトラブル事例 ～全国と東京（歯科）の比較～  東京歯科保険医協会　理事　川本 弘</vt:lpstr>
      <vt:lpstr>PowerPoint プレゼンテーション</vt:lpstr>
      <vt:lpstr>オンライン資格確認の実施状況</vt:lpstr>
      <vt:lpstr>全国</vt:lpstr>
      <vt:lpstr>東京</vt:lpstr>
      <vt:lpstr>オンライン資格確認システム導入後にトラブルがあったか？</vt:lpstr>
      <vt:lpstr>全国</vt:lpstr>
      <vt:lpstr>東京</vt:lpstr>
      <vt:lpstr>具体的に自院で起こったトラブル事例は？</vt:lpstr>
      <vt:lpstr>全国</vt:lpstr>
      <vt:lpstr>東京</vt:lpstr>
      <vt:lpstr>トラブルが起こった際の自院での対応は？</vt:lpstr>
      <vt:lpstr>全国</vt:lpstr>
      <vt:lpstr>東京</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これから始める歯科訪問診療講習会 　～居宅への訪問診療を中心に:保険請求編～ 東京歯科保険医協会　理事　池川裕子（葛飾区開業　出張歯科　四つ木）</dc:title>
  <dc:creator>田中</dc:creator>
  <cp:lastModifiedBy>田中</cp:lastModifiedBy>
  <cp:revision>254</cp:revision>
  <cp:lastPrinted>2022-09-08T03:19:29Z</cp:lastPrinted>
  <dcterms:modified xsi:type="dcterms:W3CDTF">2023-09-25T10:40:53Z</dcterms:modified>
</cp:coreProperties>
</file>