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7"/>
  </p:handoutMasterIdLst>
  <p:sldIdLst>
    <p:sldId id="256" r:id="rId2"/>
    <p:sldId id="257" r:id="rId3"/>
    <p:sldId id="258" r:id="rId4"/>
    <p:sldId id="282" r:id="rId5"/>
    <p:sldId id="280" r:id="rId6"/>
    <p:sldId id="286" r:id="rId7"/>
    <p:sldId id="270" r:id="rId8"/>
    <p:sldId id="275" r:id="rId9"/>
    <p:sldId id="260" r:id="rId10"/>
    <p:sldId id="262" r:id="rId11"/>
    <p:sldId id="276" r:id="rId12"/>
    <p:sldId id="263" r:id="rId13"/>
    <p:sldId id="264" r:id="rId14"/>
    <p:sldId id="265" r:id="rId15"/>
    <p:sldId id="281" r:id="rId16"/>
  </p:sldIdLst>
  <p:sldSz cx="9144000" cy="6858000" type="screen4x3"/>
  <p:notesSz cx="9945688"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283B72-D8F7-4FA7-B1A8-4505730B1A96}" v="462" dt="2023-09-22T08:39:31.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公英 五十嵐" userId="4bbcaec63719da89" providerId="LiveId" clId="{5C283B72-D8F7-4FA7-B1A8-4505730B1A96}"/>
    <pc:docChg chg="undo custSel modSld modShowInfo">
      <pc:chgData name="公英 五十嵐" userId="4bbcaec63719da89" providerId="LiveId" clId="{5C283B72-D8F7-4FA7-B1A8-4505730B1A96}" dt="2023-09-22T08:39:46.185" v="543" actId="14100"/>
      <pc:docMkLst>
        <pc:docMk/>
      </pc:docMkLst>
      <pc:sldChg chg="modSp mod">
        <pc:chgData name="公英 五十嵐" userId="4bbcaec63719da89" providerId="LiveId" clId="{5C283B72-D8F7-4FA7-B1A8-4505730B1A96}" dt="2023-09-22T08:31:38.105" v="336"/>
        <pc:sldMkLst>
          <pc:docMk/>
          <pc:sldMk cId="538019043" sldId="256"/>
        </pc:sldMkLst>
        <pc:picChg chg="mod ord">
          <ac:chgData name="公英 五十嵐" userId="4bbcaec63719da89" providerId="LiveId" clId="{5C283B72-D8F7-4FA7-B1A8-4505730B1A96}" dt="2023-09-22T08:31:38.105" v="336"/>
          <ac:picMkLst>
            <pc:docMk/>
            <pc:sldMk cId="538019043" sldId="256"/>
            <ac:picMk id="4" creationId="{19814CA1-E50D-DE61-5510-CEA82259EF0C}"/>
          </ac:picMkLst>
        </pc:picChg>
      </pc:sldChg>
      <pc:sldChg chg="modSp mod setBg modAnim">
        <pc:chgData name="公英 五十嵐" userId="4bbcaec63719da89" providerId="LiveId" clId="{5C283B72-D8F7-4FA7-B1A8-4505730B1A96}" dt="2023-09-22T08:39:46.185" v="543" actId="14100"/>
        <pc:sldMkLst>
          <pc:docMk/>
          <pc:sldMk cId="4039059622" sldId="257"/>
        </pc:sldMkLst>
        <pc:spChg chg="mod ord">
          <ac:chgData name="公英 五十嵐" userId="4bbcaec63719da89" providerId="LiveId" clId="{5C283B72-D8F7-4FA7-B1A8-4505730B1A96}" dt="2023-09-22T08:39:19.848" v="540" actId="20577"/>
          <ac:spMkLst>
            <pc:docMk/>
            <pc:sldMk cId="4039059622" sldId="257"/>
            <ac:spMk id="3" creationId="{00000000-0000-0000-0000-000000000000}"/>
          </ac:spMkLst>
        </pc:spChg>
        <pc:picChg chg="mod ord">
          <ac:chgData name="公英 五十嵐" userId="4bbcaec63719da89" providerId="LiveId" clId="{5C283B72-D8F7-4FA7-B1A8-4505730B1A96}" dt="2023-09-22T08:39:46.185" v="543" actId="14100"/>
          <ac:picMkLst>
            <pc:docMk/>
            <pc:sldMk cId="4039059622" sldId="257"/>
            <ac:picMk id="4" creationId="{0A63E640-FF26-BD3A-A0CE-9CEEE1D62E4B}"/>
          </ac:picMkLst>
        </pc:picChg>
        <pc:picChg chg="mod">
          <ac:chgData name="公英 五十嵐" userId="4bbcaec63719da89" providerId="LiveId" clId="{5C283B72-D8F7-4FA7-B1A8-4505730B1A96}" dt="2023-09-22T08:39:31.908" v="542" actId="14100"/>
          <ac:picMkLst>
            <pc:docMk/>
            <pc:sldMk cId="4039059622" sldId="257"/>
            <ac:picMk id="6" creationId="{00000000-0000-0000-0000-000000000000}"/>
          </ac:picMkLst>
        </pc:picChg>
      </pc:sldChg>
      <pc:sldChg chg="modSp mod">
        <pc:chgData name="公英 五十嵐" userId="4bbcaec63719da89" providerId="LiveId" clId="{5C283B72-D8F7-4FA7-B1A8-4505730B1A96}" dt="2023-09-22T08:23:14.828" v="149"/>
        <pc:sldMkLst>
          <pc:docMk/>
          <pc:sldMk cId="2442052506" sldId="258"/>
        </pc:sldMkLst>
        <pc:picChg chg="mod ord">
          <ac:chgData name="公英 五十嵐" userId="4bbcaec63719da89" providerId="LiveId" clId="{5C283B72-D8F7-4FA7-B1A8-4505730B1A96}" dt="2023-09-22T08:23:14.828" v="149"/>
          <ac:picMkLst>
            <pc:docMk/>
            <pc:sldMk cId="2442052506" sldId="258"/>
            <ac:picMk id="5" creationId="{EF8D932B-6CD8-CAAE-ED77-08CFF250C9A0}"/>
          </ac:picMkLst>
        </pc:picChg>
      </pc:sldChg>
      <pc:sldChg chg="modSp mod">
        <pc:chgData name="公英 五十嵐" userId="4bbcaec63719da89" providerId="LiveId" clId="{5C283B72-D8F7-4FA7-B1A8-4505730B1A96}" dt="2023-09-22T08:24:33.902" v="228" actId="167"/>
        <pc:sldMkLst>
          <pc:docMk/>
          <pc:sldMk cId="1486812610" sldId="260"/>
        </pc:sldMkLst>
        <pc:picChg chg="mod ord">
          <ac:chgData name="公英 五十嵐" userId="4bbcaec63719da89" providerId="LiveId" clId="{5C283B72-D8F7-4FA7-B1A8-4505730B1A96}" dt="2023-09-22T08:24:33.902" v="228" actId="167"/>
          <ac:picMkLst>
            <pc:docMk/>
            <pc:sldMk cId="1486812610" sldId="260"/>
            <ac:picMk id="6" creationId="{AA36BCAA-E188-F504-894A-BA7CF52C8792}"/>
          </ac:picMkLst>
        </pc:picChg>
      </pc:sldChg>
      <pc:sldChg chg="modSp mod">
        <pc:chgData name="公英 五十嵐" userId="4bbcaec63719da89" providerId="LiveId" clId="{5C283B72-D8F7-4FA7-B1A8-4505730B1A96}" dt="2023-09-22T08:24:44.912" v="239"/>
        <pc:sldMkLst>
          <pc:docMk/>
          <pc:sldMk cId="541585706" sldId="262"/>
        </pc:sldMkLst>
        <pc:picChg chg="mod ord">
          <ac:chgData name="公英 五十嵐" userId="4bbcaec63719da89" providerId="LiveId" clId="{5C283B72-D8F7-4FA7-B1A8-4505730B1A96}" dt="2023-09-22T08:24:44.912" v="239"/>
          <ac:picMkLst>
            <pc:docMk/>
            <pc:sldMk cId="541585706" sldId="262"/>
            <ac:picMk id="4" creationId="{9703B74E-8D3A-5601-5D55-FF43D0575CAB}"/>
          </ac:picMkLst>
        </pc:picChg>
      </pc:sldChg>
      <pc:sldChg chg="modSp mod">
        <pc:chgData name="公英 五十嵐" userId="4bbcaec63719da89" providerId="LiveId" clId="{5C283B72-D8F7-4FA7-B1A8-4505730B1A96}" dt="2023-09-22T08:25:18.117" v="268"/>
        <pc:sldMkLst>
          <pc:docMk/>
          <pc:sldMk cId="1304636650" sldId="263"/>
        </pc:sldMkLst>
        <pc:picChg chg="mod ord">
          <ac:chgData name="公英 五十嵐" userId="4bbcaec63719da89" providerId="LiveId" clId="{5C283B72-D8F7-4FA7-B1A8-4505730B1A96}" dt="2023-09-22T08:25:18.117" v="268"/>
          <ac:picMkLst>
            <pc:docMk/>
            <pc:sldMk cId="1304636650" sldId="263"/>
            <ac:picMk id="5" creationId="{7BDEB46E-322B-A81C-EEDF-9088401E17F8}"/>
          </ac:picMkLst>
        </pc:picChg>
      </pc:sldChg>
      <pc:sldChg chg="modSp mod">
        <pc:chgData name="公英 五十嵐" userId="4bbcaec63719da89" providerId="LiveId" clId="{5C283B72-D8F7-4FA7-B1A8-4505730B1A96}" dt="2023-09-22T08:25:36.657" v="282"/>
        <pc:sldMkLst>
          <pc:docMk/>
          <pc:sldMk cId="777534066" sldId="264"/>
        </pc:sldMkLst>
        <pc:picChg chg="mod ord">
          <ac:chgData name="公英 五十嵐" userId="4bbcaec63719da89" providerId="LiveId" clId="{5C283B72-D8F7-4FA7-B1A8-4505730B1A96}" dt="2023-09-22T08:25:36.657" v="282"/>
          <ac:picMkLst>
            <pc:docMk/>
            <pc:sldMk cId="777534066" sldId="264"/>
            <ac:picMk id="5" creationId="{B12072EE-AF93-035F-3FF9-7C393B2B02CC}"/>
          </ac:picMkLst>
        </pc:picChg>
      </pc:sldChg>
      <pc:sldChg chg="modSp mod">
        <pc:chgData name="公英 五十嵐" userId="4bbcaec63719da89" providerId="LiveId" clId="{5C283B72-D8F7-4FA7-B1A8-4505730B1A96}" dt="2023-09-22T08:25:54.468" v="293"/>
        <pc:sldMkLst>
          <pc:docMk/>
          <pc:sldMk cId="718373438" sldId="265"/>
        </pc:sldMkLst>
        <pc:picChg chg="mod ord">
          <ac:chgData name="公英 五十嵐" userId="4bbcaec63719da89" providerId="LiveId" clId="{5C283B72-D8F7-4FA7-B1A8-4505730B1A96}" dt="2023-09-22T08:25:54.468" v="293"/>
          <ac:picMkLst>
            <pc:docMk/>
            <pc:sldMk cId="718373438" sldId="265"/>
            <ac:picMk id="4" creationId="{23B49CC7-BECE-2A76-5E4D-C64C0C709033}"/>
          </ac:picMkLst>
        </pc:picChg>
      </pc:sldChg>
      <pc:sldChg chg="modSp mod">
        <pc:chgData name="公英 五十嵐" userId="4bbcaec63719da89" providerId="LiveId" clId="{5C283B72-D8F7-4FA7-B1A8-4505730B1A96}" dt="2023-09-22T08:24:01.742" v="195" actId="167"/>
        <pc:sldMkLst>
          <pc:docMk/>
          <pc:sldMk cId="2834656629" sldId="270"/>
        </pc:sldMkLst>
        <pc:picChg chg="mod ord">
          <ac:chgData name="公英 五十嵐" userId="4bbcaec63719da89" providerId="LiveId" clId="{5C283B72-D8F7-4FA7-B1A8-4505730B1A96}" dt="2023-09-22T08:24:01.742" v="195" actId="167"/>
          <ac:picMkLst>
            <pc:docMk/>
            <pc:sldMk cId="2834656629" sldId="270"/>
            <ac:picMk id="3" creationId="{F0F5E4C1-ECA3-6752-3E40-87E7716BF76F}"/>
          </ac:picMkLst>
        </pc:picChg>
      </pc:sldChg>
      <pc:sldChg chg="modSp mod">
        <pc:chgData name="公英 五十嵐" userId="4bbcaec63719da89" providerId="LiveId" clId="{5C283B72-D8F7-4FA7-B1A8-4505730B1A96}" dt="2023-09-22T08:24:19.267" v="211"/>
        <pc:sldMkLst>
          <pc:docMk/>
          <pc:sldMk cId="614229911" sldId="275"/>
        </pc:sldMkLst>
        <pc:picChg chg="mod ord">
          <ac:chgData name="公英 五十嵐" userId="4bbcaec63719da89" providerId="LiveId" clId="{5C283B72-D8F7-4FA7-B1A8-4505730B1A96}" dt="2023-09-22T08:24:19.267" v="211"/>
          <ac:picMkLst>
            <pc:docMk/>
            <pc:sldMk cId="614229911" sldId="275"/>
            <ac:picMk id="4" creationId="{0FD75575-F26B-AC82-C677-12C942235075}"/>
          </ac:picMkLst>
        </pc:picChg>
      </pc:sldChg>
      <pc:sldChg chg="modSp mod">
        <pc:chgData name="公英 五十嵐" userId="4bbcaec63719da89" providerId="LiveId" clId="{5C283B72-D8F7-4FA7-B1A8-4505730B1A96}" dt="2023-09-22T08:25:06.395" v="257"/>
        <pc:sldMkLst>
          <pc:docMk/>
          <pc:sldMk cId="1627316301" sldId="276"/>
        </pc:sldMkLst>
        <pc:picChg chg="mod ord">
          <ac:chgData name="公英 五十嵐" userId="4bbcaec63719da89" providerId="LiveId" clId="{5C283B72-D8F7-4FA7-B1A8-4505730B1A96}" dt="2023-09-22T08:25:06.395" v="257"/>
          <ac:picMkLst>
            <pc:docMk/>
            <pc:sldMk cId="1627316301" sldId="276"/>
            <ac:picMk id="5" creationId="{8C960464-5991-75D6-000C-887FDF29D1C8}"/>
          </ac:picMkLst>
        </pc:picChg>
      </pc:sldChg>
      <pc:sldChg chg="modSp mod">
        <pc:chgData name="公英 五十嵐" userId="4bbcaec63719da89" providerId="LiveId" clId="{5C283B72-D8F7-4FA7-B1A8-4505730B1A96}" dt="2023-09-22T08:23:29.781" v="164" actId="167"/>
        <pc:sldMkLst>
          <pc:docMk/>
          <pc:sldMk cId="1111558177" sldId="280"/>
        </pc:sldMkLst>
        <pc:picChg chg="mod ord">
          <ac:chgData name="公英 五十嵐" userId="4bbcaec63719da89" providerId="LiveId" clId="{5C283B72-D8F7-4FA7-B1A8-4505730B1A96}" dt="2023-09-22T08:23:29.781" v="164" actId="167"/>
          <ac:picMkLst>
            <pc:docMk/>
            <pc:sldMk cId="1111558177" sldId="280"/>
            <ac:picMk id="4" creationId="{DFD09254-599E-D5F4-1BAC-29F3C7806F47}"/>
          </ac:picMkLst>
        </pc:picChg>
      </pc:sldChg>
      <pc:sldChg chg="modSp mod">
        <pc:chgData name="公英 五十嵐" userId="4bbcaec63719da89" providerId="LiveId" clId="{5C283B72-D8F7-4FA7-B1A8-4505730B1A96}" dt="2023-09-22T08:26:03.095" v="311"/>
        <pc:sldMkLst>
          <pc:docMk/>
          <pc:sldMk cId="3840258556" sldId="281"/>
        </pc:sldMkLst>
        <pc:picChg chg="mod ord">
          <ac:chgData name="公英 五十嵐" userId="4bbcaec63719da89" providerId="LiveId" clId="{5C283B72-D8F7-4FA7-B1A8-4505730B1A96}" dt="2023-09-22T08:26:03.095" v="311"/>
          <ac:picMkLst>
            <pc:docMk/>
            <pc:sldMk cId="3840258556" sldId="281"/>
            <ac:picMk id="3" creationId="{D02D5706-DDD0-C231-198C-7BC8EA5DE027}"/>
          </ac:picMkLst>
        </pc:picChg>
      </pc:sldChg>
      <pc:sldChg chg="modSp mod">
        <pc:chgData name="公英 五十嵐" userId="4bbcaec63719da89" providerId="LiveId" clId="{5C283B72-D8F7-4FA7-B1A8-4505730B1A96}" dt="2023-09-22T08:21:59.618" v="136"/>
        <pc:sldMkLst>
          <pc:docMk/>
          <pc:sldMk cId="3972493254" sldId="282"/>
        </pc:sldMkLst>
        <pc:picChg chg="mod ord">
          <ac:chgData name="公英 五十嵐" userId="4bbcaec63719da89" providerId="LiveId" clId="{5C283B72-D8F7-4FA7-B1A8-4505730B1A96}" dt="2023-09-22T08:21:59.618" v="136"/>
          <ac:picMkLst>
            <pc:docMk/>
            <pc:sldMk cId="3972493254" sldId="282"/>
            <ac:picMk id="4" creationId="{257C91DC-CA16-8C40-ACDB-2760D0D11BB0}"/>
          </ac:picMkLst>
        </pc:picChg>
      </pc:sldChg>
      <pc:sldChg chg="modSp mod">
        <pc:chgData name="公英 五十嵐" userId="4bbcaec63719da89" providerId="LiveId" clId="{5C283B72-D8F7-4FA7-B1A8-4505730B1A96}" dt="2023-09-22T08:23:42.927" v="177" actId="167"/>
        <pc:sldMkLst>
          <pc:docMk/>
          <pc:sldMk cId="2335525469" sldId="286"/>
        </pc:sldMkLst>
        <pc:picChg chg="mod ord">
          <ac:chgData name="公英 五十嵐" userId="4bbcaec63719da89" providerId="LiveId" clId="{5C283B72-D8F7-4FA7-B1A8-4505730B1A96}" dt="2023-09-22T08:23:42.927" v="177" actId="167"/>
          <ac:picMkLst>
            <pc:docMk/>
            <pc:sldMk cId="2335525469" sldId="286"/>
            <ac:picMk id="4" creationId="{3EC3951F-BE4B-86D7-2927-3A09E0B76CE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9798" cy="3429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33588" y="0"/>
            <a:ext cx="4309798" cy="342900"/>
          </a:xfrm>
          <a:prstGeom prst="rect">
            <a:avLst/>
          </a:prstGeom>
        </p:spPr>
        <p:txBody>
          <a:bodyPr vert="horz" lIns="91440" tIns="45720" rIns="91440" bIns="45720" rtlCol="0"/>
          <a:lstStyle>
            <a:lvl1pPr algn="r">
              <a:defRPr sz="1200"/>
            </a:lvl1pPr>
          </a:lstStyle>
          <a:p>
            <a:fld id="{1AE833C3-4DEB-48D6-A75F-8F3455E60F14}" type="datetimeFigureOut">
              <a:rPr kumimoji="1" lang="ja-JP" altLang="en-US" smtClean="0"/>
              <a:t>2023/9/22</a:t>
            </a:fld>
            <a:endParaRPr kumimoji="1" lang="ja-JP" altLang="en-US"/>
          </a:p>
        </p:txBody>
      </p:sp>
      <p:sp>
        <p:nvSpPr>
          <p:cNvPr id="4" name="フッター プレースホルダー 3"/>
          <p:cNvSpPr>
            <a:spLocks noGrp="1"/>
          </p:cNvSpPr>
          <p:nvPr>
            <p:ph type="ftr" sz="quarter" idx="2"/>
          </p:nvPr>
        </p:nvSpPr>
        <p:spPr>
          <a:xfrm>
            <a:off x="0" y="6513910"/>
            <a:ext cx="4309798"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33588" y="6513910"/>
            <a:ext cx="4309798" cy="342900"/>
          </a:xfrm>
          <a:prstGeom prst="rect">
            <a:avLst/>
          </a:prstGeom>
        </p:spPr>
        <p:txBody>
          <a:bodyPr vert="horz" lIns="91440" tIns="45720" rIns="91440" bIns="45720" rtlCol="0" anchor="b"/>
          <a:lstStyle>
            <a:lvl1pPr algn="r">
              <a:defRPr sz="1200"/>
            </a:lvl1pPr>
          </a:lstStyle>
          <a:p>
            <a:fld id="{6B9E228B-704F-40A2-A294-5379B739F553}" type="slidenum">
              <a:rPr kumimoji="1" lang="ja-JP" altLang="en-US" smtClean="0"/>
              <a:t>‹#›</a:t>
            </a:fld>
            <a:endParaRPr kumimoji="1" lang="ja-JP" altLang="en-US"/>
          </a:p>
        </p:txBody>
      </p:sp>
    </p:spTree>
    <p:extLst>
      <p:ext uri="{BB962C8B-B14F-4D97-AF65-F5344CB8AC3E}">
        <p14:creationId xmlns:p14="http://schemas.microsoft.com/office/powerpoint/2010/main" val="380897548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2592926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3143232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417326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264960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4115933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3008957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61758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1303798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2721069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387507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5C3D87B-5E1B-451C-9A4D-119DA26DFC86}" type="datetimeFigureOut">
              <a:rPr kumimoji="1" lang="ja-JP" altLang="en-US" smtClean="0"/>
              <a:t>2023/9/22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204840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3D87B-5E1B-451C-9A4D-119DA26DFC86}" type="datetimeFigureOut">
              <a:rPr kumimoji="1" lang="ja-JP" altLang="en-US" smtClean="0"/>
              <a:t>2023/9/22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FAE43-864F-4118-B274-D51EE355C600}" type="slidenum">
              <a:rPr kumimoji="1" lang="ja-JP" altLang="en-US" smtClean="0"/>
              <a:t>‹#›</a:t>
            </a:fld>
            <a:endParaRPr kumimoji="1" lang="ja-JP" altLang="en-US"/>
          </a:p>
        </p:txBody>
      </p:sp>
    </p:spTree>
    <p:extLst>
      <p:ext uri="{BB962C8B-B14F-4D97-AF65-F5344CB8AC3E}">
        <p14:creationId xmlns:p14="http://schemas.microsoft.com/office/powerpoint/2010/main" val="241395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41.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5.xml"/><Relationship Id="rId7" Type="http://schemas.openxmlformats.org/officeDocument/2006/relationships/image" Target="../media/image19.jpe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ビデオ 3">
            <a:hlinkClick r:id="" action="ppaction://media"/>
            <a:extLst>
              <a:ext uri="{FF2B5EF4-FFF2-40B4-BE49-F238E27FC236}">
                <a16:creationId xmlns:a16="http://schemas.microsoft.com/office/drawing/2014/main" id="{19814CA1-E50D-DE61-5510-CEA82259EF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24128" y="5067299"/>
            <a:ext cx="2285999" cy="1714500"/>
          </a:xfrm>
          <a:prstGeom prst="rect">
            <a:avLst/>
          </a:prstGeom>
        </p:spPr>
      </p:pic>
      <p:sp>
        <p:nvSpPr>
          <p:cNvPr id="2" name="タイトル 1"/>
          <p:cNvSpPr>
            <a:spLocks noGrp="1"/>
          </p:cNvSpPr>
          <p:nvPr>
            <p:ph type="ctrTitle"/>
          </p:nvPr>
        </p:nvSpPr>
        <p:spPr>
          <a:xfrm>
            <a:off x="685800" y="1268760"/>
            <a:ext cx="7772400" cy="2331691"/>
          </a:xfrm>
        </p:spPr>
        <p:txBody>
          <a:bodyPr/>
          <a:lstStyle/>
          <a:p>
            <a:r>
              <a:rPr kumimoji="1" lang="ja-JP" altLang="en-US" dirty="0"/>
              <a:t>化学物質過敏症（ＣＳ）患者の</a:t>
            </a:r>
            <a:br>
              <a:rPr kumimoji="1" lang="en-US" altLang="ja-JP" dirty="0"/>
            </a:br>
            <a:r>
              <a:rPr kumimoji="1" lang="ja-JP" altLang="en-US" dirty="0"/>
              <a:t>歯科治療経験</a:t>
            </a:r>
          </a:p>
        </p:txBody>
      </p:sp>
      <p:sp>
        <p:nvSpPr>
          <p:cNvPr id="3" name="サブタイトル 2"/>
          <p:cNvSpPr>
            <a:spLocks noGrp="1"/>
          </p:cNvSpPr>
          <p:nvPr>
            <p:ph type="subTitle" idx="1"/>
          </p:nvPr>
        </p:nvSpPr>
        <p:spPr/>
        <p:txBody>
          <a:bodyPr>
            <a:normAutofit/>
          </a:bodyPr>
          <a:lstStyle/>
          <a:p>
            <a:r>
              <a:rPr kumimoji="1" lang="ja-JP" altLang="en-US" b="1" dirty="0"/>
              <a:t>宮城協会</a:t>
            </a:r>
            <a:endParaRPr kumimoji="1" lang="en-US" altLang="ja-JP" b="1" dirty="0"/>
          </a:p>
          <a:p>
            <a:r>
              <a:rPr lang="ja-JP" altLang="en-US" b="1" dirty="0"/>
              <a:t>東松島市鳴瀬歯科診療所</a:t>
            </a:r>
            <a:endParaRPr lang="en-US" altLang="ja-JP" b="1" dirty="0"/>
          </a:p>
          <a:p>
            <a:r>
              <a:rPr kumimoji="1" lang="ja-JP" altLang="en-US" b="1" dirty="0"/>
              <a:t>五十嵐公英、井上博之、横堀育子</a:t>
            </a:r>
          </a:p>
        </p:txBody>
      </p:sp>
    </p:spTree>
    <p:extLst>
      <p:ext uri="{BB962C8B-B14F-4D97-AF65-F5344CB8AC3E}">
        <p14:creationId xmlns:p14="http://schemas.microsoft.com/office/powerpoint/2010/main" val="538019043"/>
      </p:ext>
    </p:extLst>
  </p:cSld>
  <p:clrMapOvr>
    <a:masterClrMapping/>
  </p:clrMapOvr>
  <mc:AlternateContent xmlns:mc="http://schemas.openxmlformats.org/markup-compatibility/2006" xmlns:p14="http://schemas.microsoft.com/office/powerpoint/2010/main">
    <mc:Choice Requires="p14">
      <p:transition spd="slow" p14:dur="2000" advTm="12491"/>
    </mc:Choice>
    <mc:Fallback xmlns="">
      <p:transition spd="slow" advTm="12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ビデオ 3">
            <a:hlinkClick r:id="" action="ppaction://media"/>
            <a:extLst>
              <a:ext uri="{FF2B5EF4-FFF2-40B4-BE49-F238E27FC236}">
                <a16:creationId xmlns:a16="http://schemas.microsoft.com/office/drawing/2014/main" id="{9703B74E-8D3A-5601-5D55-FF43D0575C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p:txBody>
          <a:bodyPr>
            <a:normAutofit/>
          </a:bodyPr>
          <a:lstStyle/>
          <a:p>
            <a:r>
              <a:rPr kumimoji="1" lang="ja-JP" altLang="en-US" sz="2800" dirty="0"/>
              <a:t>当院での治療経過と初期治療からの教訓</a:t>
            </a:r>
          </a:p>
        </p:txBody>
      </p:sp>
      <p:sp>
        <p:nvSpPr>
          <p:cNvPr id="3" name="コンテンツ プレースホルダー 2"/>
          <p:cNvSpPr>
            <a:spLocks noGrp="1"/>
          </p:cNvSpPr>
          <p:nvPr>
            <p:ph idx="1"/>
          </p:nvPr>
        </p:nvSpPr>
        <p:spPr>
          <a:xfrm>
            <a:off x="457200" y="1268760"/>
            <a:ext cx="8229600" cy="5112568"/>
          </a:xfrm>
        </p:spPr>
        <p:txBody>
          <a:bodyPr>
            <a:normAutofit/>
          </a:bodyPr>
          <a:lstStyle/>
          <a:p>
            <a:r>
              <a:rPr kumimoji="1" lang="ja-JP" altLang="en-US" sz="2800" dirty="0"/>
              <a:t>上前歯にセラミックインレーを光硬化型接着剤で修復。体調に異変がなかったので</a:t>
            </a:r>
            <a:r>
              <a:rPr kumimoji="1" lang="en-US" altLang="ja-JP" sz="2800" dirty="0"/>
              <a:t>2</a:t>
            </a:r>
            <a:r>
              <a:rPr kumimoji="1" lang="ja-JP" altLang="en-US" sz="2800" dirty="0"/>
              <a:t>週後左側上奥歯にも同じ対応をしたら</a:t>
            </a:r>
            <a:r>
              <a:rPr kumimoji="1" lang="en-US" altLang="ja-JP" sz="2800" dirty="0"/>
              <a:t>1</a:t>
            </a:r>
            <a:r>
              <a:rPr kumimoji="1" lang="ja-JP" altLang="en-US" sz="2800" dirty="0"/>
              <a:t>週間後に強い吐き気などの体調不良を生じた。直ちに両方のセラミックインレーをバーで削除するとともに歯面接着部はレーザーで除去した。症状が消えるまで</a:t>
            </a:r>
            <a:r>
              <a:rPr lang="en-US" altLang="ja-JP" sz="2800" dirty="0"/>
              <a:t>2</a:t>
            </a:r>
            <a:r>
              <a:rPr lang="ja-JP" altLang="en-US" sz="2800" dirty="0"/>
              <a:t>ヶ月</a:t>
            </a:r>
            <a:r>
              <a:rPr kumimoji="1" lang="ja-JP" altLang="en-US" sz="2800" dirty="0"/>
              <a:t>程かかった。</a:t>
            </a:r>
            <a:endParaRPr kumimoji="1" lang="en-US" altLang="ja-JP" sz="2800" dirty="0"/>
          </a:p>
          <a:p>
            <a:pPr marL="0" indent="0">
              <a:buNone/>
            </a:pPr>
            <a:r>
              <a:rPr lang="ja-JP" altLang="en-US" sz="2800" dirty="0"/>
              <a:t>・教訓：既存のレジン材料や接着剤等</a:t>
            </a:r>
            <a:r>
              <a:rPr kumimoji="1" lang="ja-JP" altLang="en-US" sz="2800" dirty="0"/>
              <a:t>は使用しない治　　　　　　　　　　　　　　　　　　　　　　　　　　　　　　　　　　　　　　　　　　　　　　　　　　　　　　　　　　　　　　　　　　療方法を考えていく。他方で</a:t>
            </a:r>
            <a:r>
              <a:rPr lang="ja-JP" altLang="en-US" sz="2800" dirty="0"/>
              <a:t>、金属、</a:t>
            </a:r>
            <a:r>
              <a:rPr kumimoji="1" lang="ja-JP" altLang="en-US" sz="2800" dirty="0"/>
              <a:t>セラミックと過去に使用したことのある熱可塑性義歯は使用可能とする</a:t>
            </a:r>
            <a:r>
              <a:rPr lang="ja-JP" altLang="en-US" sz="2800" dirty="0"/>
              <a:t>。</a:t>
            </a:r>
            <a:endParaRPr lang="en-US" altLang="ja-JP" sz="2800" dirty="0"/>
          </a:p>
          <a:p>
            <a:pPr marL="0" indent="0">
              <a:buNone/>
            </a:pPr>
            <a:r>
              <a:rPr lang="ja-JP" altLang="en-US" sz="2800" dirty="0"/>
              <a:t>　また、接着剤として食品系で応用できるものがない　　　　　　　　　かを検討する。</a:t>
            </a:r>
            <a:endParaRPr kumimoji="1" lang="ja-JP" altLang="en-US" sz="2800" dirty="0"/>
          </a:p>
        </p:txBody>
      </p:sp>
    </p:spTree>
    <p:extLst>
      <p:ext uri="{BB962C8B-B14F-4D97-AF65-F5344CB8AC3E}">
        <p14:creationId xmlns:p14="http://schemas.microsoft.com/office/powerpoint/2010/main" val="541585706"/>
      </p:ext>
    </p:extLst>
  </p:cSld>
  <p:clrMapOvr>
    <a:masterClrMapping/>
  </p:clrMapOvr>
  <mc:AlternateContent xmlns:mc="http://schemas.openxmlformats.org/markup-compatibility/2006" xmlns:p14="http://schemas.microsoft.com/office/powerpoint/2010/main">
    <mc:Choice Requires="p14">
      <p:transition spd="slow" p14:dur="2000" advTm="49584"/>
    </mc:Choice>
    <mc:Fallback xmlns="">
      <p:transition spd="slow" advTm="4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ビデオ 4">
            <a:hlinkClick r:id="" action="ppaction://media"/>
            <a:extLst>
              <a:ext uri="{FF2B5EF4-FFF2-40B4-BE49-F238E27FC236}">
                <a16:creationId xmlns:a16="http://schemas.microsoft.com/office/drawing/2014/main" id="{8C960464-5991-75D6-000C-887FDF29D1C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a:xfrm>
            <a:off x="457200" y="274638"/>
            <a:ext cx="8229600" cy="850106"/>
          </a:xfrm>
        </p:spPr>
        <p:txBody>
          <a:bodyPr>
            <a:normAutofit/>
          </a:bodyPr>
          <a:lstStyle/>
          <a:p>
            <a:r>
              <a:rPr kumimoji="1" lang="ja-JP" altLang="en-US" sz="2800" dirty="0"/>
              <a:t>前歯の治療</a:t>
            </a:r>
          </a:p>
        </p:txBody>
      </p:sp>
      <p:sp>
        <p:nvSpPr>
          <p:cNvPr id="3" name="コンテンツ プレースホルダー 2"/>
          <p:cNvSpPr>
            <a:spLocks noGrp="1"/>
          </p:cNvSpPr>
          <p:nvPr>
            <p:ph sz="half" idx="1"/>
          </p:nvPr>
        </p:nvSpPr>
        <p:spPr>
          <a:xfrm>
            <a:off x="313184" y="1124744"/>
            <a:ext cx="8147248" cy="1656184"/>
          </a:xfrm>
        </p:spPr>
        <p:txBody>
          <a:bodyPr>
            <a:noAutofit/>
          </a:bodyPr>
          <a:lstStyle/>
          <a:p>
            <a:pPr marL="0" indent="0">
              <a:buNone/>
            </a:pPr>
            <a:r>
              <a:rPr kumimoji="1" lang="ja-JP" altLang="en-US" sz="2400" b="1" u="sng" dirty="0"/>
              <a:t>・前歯の切削</a:t>
            </a:r>
            <a:endParaRPr kumimoji="1" lang="en-US" altLang="ja-JP" sz="2400" b="1" u="sng" dirty="0"/>
          </a:p>
          <a:p>
            <a:pPr marL="0" indent="0">
              <a:buNone/>
            </a:pPr>
            <a:r>
              <a:rPr lang="ja-JP" altLang="en-US" sz="2400" b="1" dirty="0"/>
              <a:t>　　表層エナメル質を冷水痛が出るまでに限局して切削。</a:t>
            </a:r>
            <a:endParaRPr lang="en-US" altLang="ja-JP" sz="2400" b="1" dirty="0"/>
          </a:p>
          <a:p>
            <a:pPr marL="0" indent="0">
              <a:buNone/>
            </a:pPr>
            <a:r>
              <a:rPr lang="ja-JP" altLang="en-US" sz="2400" b="1" dirty="0"/>
              <a:t>　　仮歯はなし。</a:t>
            </a:r>
            <a:endParaRPr lang="en-US" altLang="ja-JP" sz="2400" b="1" dirty="0"/>
          </a:p>
          <a:p>
            <a:pPr marL="0" indent="0">
              <a:buNone/>
            </a:pPr>
            <a:r>
              <a:rPr lang="ja-JP" altLang="en-US" sz="2400" b="1" dirty="0"/>
              <a:t>　　知覚過敏予防のために表面をレーザー照射処置。</a:t>
            </a:r>
            <a:endParaRPr lang="en-US" altLang="ja-JP" sz="2400" b="1" dirty="0"/>
          </a:p>
          <a:p>
            <a:pPr marL="0" indent="0">
              <a:buNone/>
            </a:pPr>
            <a:r>
              <a:rPr lang="ja-JP" altLang="en-US" sz="2400" b="1" dirty="0"/>
              <a:t>　</a:t>
            </a:r>
            <a:endParaRPr kumimoji="1" lang="ja-JP" altLang="en-US" sz="2400" b="1" dirty="0"/>
          </a:p>
        </p:txBody>
      </p:sp>
      <p:sp>
        <p:nvSpPr>
          <p:cNvPr id="8" name="テキスト ボックス 7"/>
          <p:cNvSpPr txBox="1"/>
          <p:nvPr/>
        </p:nvSpPr>
        <p:spPr>
          <a:xfrm>
            <a:off x="5220072" y="6045131"/>
            <a:ext cx="2592288" cy="400110"/>
          </a:xfrm>
          <a:prstGeom prst="rect">
            <a:avLst/>
          </a:prstGeom>
          <a:noFill/>
        </p:spPr>
        <p:txBody>
          <a:bodyPr wrap="square" rtlCol="0">
            <a:spAutoFit/>
          </a:bodyPr>
          <a:lstStyle/>
          <a:p>
            <a:r>
              <a:rPr kumimoji="1" lang="ja-JP" altLang="en-US" sz="2000" b="1" dirty="0"/>
              <a:t>切削後の前歯</a:t>
            </a:r>
          </a:p>
        </p:txBody>
      </p:sp>
      <p:pic>
        <p:nvPicPr>
          <p:cNvPr id="9" name="Picture 2" descr="F:\IMG_2208.JPG"/>
          <p:cNvPicPr>
            <a:picLocks noChangeArrowheads="1"/>
          </p:cNvPicPr>
          <p:nvPr/>
        </p:nvPicPr>
        <p:blipFill rotWithShape="1">
          <a:blip r:embed="rId5" cstate="print">
            <a:extLst>
              <a:ext uri="{28A0092B-C50C-407E-A947-70E740481C1C}">
                <a14:useLocalDpi xmlns:a14="http://schemas.microsoft.com/office/drawing/2010/main" val="0"/>
              </a:ext>
            </a:extLst>
          </a:blip>
          <a:srcRect l="18341"/>
          <a:stretch/>
        </p:blipFill>
        <p:spPr bwMode="auto">
          <a:xfrm rot="5400000">
            <a:off x="567438" y="3144415"/>
            <a:ext cx="267119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MG_2195.JPG"/>
          <p:cNvPicPr>
            <a:picLocks noGrp="1" noChangeAspect="1" noChangeArrowheads="1"/>
          </p:cNvPicPr>
          <p:nvPr>
            <p:ph sz="half" idx="2"/>
          </p:nvPr>
        </p:nvPicPr>
        <p:blipFill rotWithShape="1">
          <a:blip r:embed="rId6" cstate="print">
            <a:extLst>
              <a:ext uri="{28A0092B-C50C-407E-A947-70E740481C1C}">
                <a14:useLocalDpi xmlns:a14="http://schemas.microsoft.com/office/drawing/2010/main" val="0"/>
              </a:ext>
            </a:extLst>
          </a:blip>
          <a:srcRect l="22119" t="14057" r="10596" b="32793"/>
          <a:stretch/>
        </p:blipFill>
        <p:spPr bwMode="auto">
          <a:xfrm>
            <a:off x="3995936" y="3429000"/>
            <a:ext cx="4394579" cy="238171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51520" y="5891243"/>
            <a:ext cx="4608512" cy="707886"/>
          </a:xfrm>
          <a:prstGeom prst="rect">
            <a:avLst/>
          </a:prstGeom>
          <a:noFill/>
        </p:spPr>
        <p:txBody>
          <a:bodyPr wrap="square" rtlCol="0">
            <a:spAutoFit/>
          </a:bodyPr>
          <a:lstStyle/>
          <a:p>
            <a:r>
              <a:rPr kumimoji="1" lang="ja-JP" altLang="en-US" sz="2000" b="1" dirty="0"/>
              <a:t>レーザー照射機　</a:t>
            </a:r>
            <a:endParaRPr kumimoji="1" lang="en-US" altLang="ja-JP" sz="2000" b="1" dirty="0"/>
          </a:p>
          <a:p>
            <a:r>
              <a:rPr kumimoji="1" lang="ja-JP" altLang="en-US" sz="2000" b="1" dirty="0"/>
              <a:t>アーウインアドベールエボ（㈱モリタ製</a:t>
            </a:r>
            <a:r>
              <a:rPr kumimoji="1" lang="ja-JP" altLang="en-US" dirty="0"/>
              <a:t>）</a:t>
            </a:r>
          </a:p>
        </p:txBody>
      </p:sp>
    </p:spTree>
    <p:extLst>
      <p:ext uri="{BB962C8B-B14F-4D97-AF65-F5344CB8AC3E}">
        <p14:creationId xmlns:p14="http://schemas.microsoft.com/office/powerpoint/2010/main" val="1627316301"/>
      </p:ext>
    </p:extLst>
  </p:cSld>
  <p:clrMapOvr>
    <a:masterClrMapping/>
  </p:clrMapOvr>
  <mc:AlternateContent xmlns:mc="http://schemas.openxmlformats.org/markup-compatibility/2006" xmlns:p14="http://schemas.microsoft.com/office/powerpoint/2010/main">
    <mc:Choice Requires="p14">
      <p:transition spd="slow" p14:dur="2000" advTm="24629"/>
    </mc:Choice>
    <mc:Fallback xmlns="">
      <p:transition spd="slow" advTm="2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ビデオ 4">
            <a:hlinkClick r:id="" action="ppaction://media"/>
            <a:extLst>
              <a:ext uri="{FF2B5EF4-FFF2-40B4-BE49-F238E27FC236}">
                <a16:creationId xmlns:a16="http://schemas.microsoft.com/office/drawing/2014/main" id="{7BDEB46E-322B-A81C-EEDF-9088401E17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p:txBody>
          <a:bodyPr>
            <a:normAutofit/>
          </a:bodyPr>
          <a:lstStyle/>
          <a:p>
            <a:r>
              <a:rPr kumimoji="1" lang="ja-JP" altLang="en-US" sz="2800" dirty="0"/>
              <a:t>歯型とセラミック冠</a:t>
            </a:r>
          </a:p>
        </p:txBody>
      </p:sp>
      <p:pic>
        <p:nvPicPr>
          <p:cNvPr id="2051" name="Picture 3" descr="F:\IMG_219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135" t="4126" r="9597" b="17620"/>
          <a:stretch/>
        </p:blipFill>
        <p:spPr bwMode="auto">
          <a:xfrm>
            <a:off x="4876234" y="3429000"/>
            <a:ext cx="3920836" cy="30639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MG_222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10" r="1249" b="14516"/>
          <a:stretch/>
        </p:blipFill>
        <p:spPr bwMode="auto">
          <a:xfrm>
            <a:off x="3266304" y="1612776"/>
            <a:ext cx="2417044" cy="14673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F:\IMG_222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339" t="45202" r="6294" b="34297"/>
          <a:stretch/>
        </p:blipFill>
        <p:spPr bwMode="auto">
          <a:xfrm>
            <a:off x="5909722" y="1509485"/>
            <a:ext cx="2863409" cy="157067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152688" y="6211669"/>
            <a:ext cx="92365" cy="646331"/>
          </a:xfrm>
          <a:prstGeom prst="rect">
            <a:avLst/>
          </a:prstGeom>
          <a:noFill/>
        </p:spPr>
        <p:txBody>
          <a:bodyPr wrap="square" rtlCol="0">
            <a:spAutoFit/>
          </a:bodyPr>
          <a:lstStyle/>
          <a:p>
            <a:endParaRPr kumimoji="1" lang="en-US" altLang="ja-JP" b="1" dirty="0"/>
          </a:p>
          <a:p>
            <a:endParaRPr kumimoji="1" lang="ja-JP" altLang="en-US" b="1" dirty="0"/>
          </a:p>
        </p:txBody>
      </p:sp>
      <p:pic>
        <p:nvPicPr>
          <p:cNvPr id="8" name="Picture 3" descr="F:\IMG_222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867" t="37258" r="29359" b="37258"/>
          <a:stretch/>
        </p:blipFill>
        <p:spPr bwMode="auto">
          <a:xfrm>
            <a:off x="102076" y="1700809"/>
            <a:ext cx="3124020" cy="1379348"/>
          </a:xfrm>
          <a:prstGeom prst="rect">
            <a:avLst/>
          </a:prstGeom>
          <a:noFill/>
          <a:extLst>
            <a:ext uri="{909E8E84-426E-40DD-AFC4-6F175D3DCCD1}">
              <a14:hiddenFill xmlns:a14="http://schemas.microsoft.com/office/drawing/2010/main">
                <a:solidFill>
                  <a:srgbClr val="FFFFFF"/>
                </a:solidFill>
              </a14:hiddenFill>
            </a:ext>
          </a:extLst>
        </p:spPr>
      </p:pic>
      <p:sp>
        <p:nvSpPr>
          <p:cNvPr id="4" name="コンテンツ プレースホルダー 3"/>
          <p:cNvSpPr>
            <a:spLocks noGrp="1"/>
          </p:cNvSpPr>
          <p:nvPr>
            <p:ph idx="1"/>
          </p:nvPr>
        </p:nvSpPr>
        <p:spPr>
          <a:xfrm>
            <a:off x="467544" y="3429000"/>
            <a:ext cx="4104456" cy="3063963"/>
          </a:xfrm>
        </p:spPr>
        <p:txBody>
          <a:bodyPr>
            <a:normAutofit lnSpcReduction="10000"/>
          </a:bodyPr>
          <a:lstStyle/>
          <a:p>
            <a:pPr marL="0" indent="0">
              <a:buNone/>
            </a:pPr>
            <a:r>
              <a:rPr lang="ja-JP" altLang="en-US" sz="2800" dirty="0"/>
              <a:t>歯型の模型製作用に局部トレーを作成し、口唇や粘膜との接触を最小限にしてラバー印象を行い本模型を作成。ＣＡＤ／ＣＡＭ法にてセラミック冠を製作。</a:t>
            </a:r>
          </a:p>
          <a:p>
            <a:pPr marL="0" indent="0">
              <a:buNone/>
            </a:pPr>
            <a:r>
              <a:rPr lang="ja-JP" altLang="en-US" sz="2800" dirty="0"/>
              <a:t>右写真は試適の状態。</a:t>
            </a:r>
          </a:p>
        </p:txBody>
      </p:sp>
    </p:spTree>
    <p:extLst>
      <p:ext uri="{BB962C8B-B14F-4D97-AF65-F5344CB8AC3E}">
        <p14:creationId xmlns:p14="http://schemas.microsoft.com/office/powerpoint/2010/main" val="1304636650"/>
      </p:ext>
    </p:extLst>
  </p:cSld>
  <p:clrMapOvr>
    <a:masterClrMapping/>
  </p:clrMapOvr>
  <mc:AlternateContent xmlns:mc="http://schemas.openxmlformats.org/markup-compatibility/2006" xmlns:p14="http://schemas.microsoft.com/office/powerpoint/2010/main">
    <mc:Choice Requires="p14">
      <p:transition spd="slow" p14:dur="2000" advTm="22727"/>
    </mc:Choice>
    <mc:Fallback xmlns="">
      <p:transition spd="slow" advTm="2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ビデオ 4">
            <a:hlinkClick r:id="" action="ppaction://media"/>
            <a:extLst>
              <a:ext uri="{FF2B5EF4-FFF2-40B4-BE49-F238E27FC236}">
                <a16:creationId xmlns:a16="http://schemas.microsoft.com/office/drawing/2014/main" id="{B12072EE-AF93-035F-3FF9-7C393B2B02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a:xfrm>
            <a:off x="914400" y="332656"/>
            <a:ext cx="8229600" cy="360040"/>
          </a:xfrm>
        </p:spPr>
        <p:txBody>
          <a:bodyPr>
            <a:normAutofit fontScale="90000"/>
          </a:bodyPr>
          <a:lstStyle/>
          <a:p>
            <a:r>
              <a:rPr kumimoji="1" lang="ja-JP" altLang="en-US" sz="2800" b="1" dirty="0"/>
              <a:t>熱可塑性樹脂一本義歯と制作手順</a:t>
            </a:r>
            <a:br>
              <a:rPr kumimoji="1" lang="en-US" altLang="ja-JP" sz="2800" dirty="0"/>
            </a:br>
            <a:endParaRPr kumimoji="1" lang="ja-JP" altLang="en-US" sz="2800" dirty="0"/>
          </a:p>
        </p:txBody>
      </p:sp>
      <p:pic>
        <p:nvPicPr>
          <p:cNvPr id="3074" name="Picture 2" descr="F:\IMG_2227.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1594192"/>
            <a:ext cx="1721165" cy="129087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IMG_222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606" t="25394" r="26759" b="21241"/>
          <a:stretch/>
        </p:blipFill>
        <p:spPr bwMode="auto">
          <a:xfrm>
            <a:off x="566418" y="663178"/>
            <a:ext cx="2277390" cy="222510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IMG_220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783" b="22197"/>
          <a:stretch/>
        </p:blipFill>
        <p:spPr bwMode="auto">
          <a:xfrm>
            <a:off x="5750052" y="1144407"/>
            <a:ext cx="2815528" cy="17438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MG_220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031" t="50363" r="38119" b="13687"/>
          <a:stretch/>
        </p:blipFill>
        <p:spPr bwMode="auto">
          <a:xfrm flipH="1" flipV="1">
            <a:off x="874311" y="3717031"/>
            <a:ext cx="3056233" cy="229878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IMG_220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047" t="49594" r="39268" b="10451"/>
          <a:stretch/>
        </p:blipFill>
        <p:spPr bwMode="auto">
          <a:xfrm flipH="1" flipV="1">
            <a:off x="4932038" y="3563692"/>
            <a:ext cx="3096345" cy="246240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835696" y="6148736"/>
            <a:ext cx="6192688" cy="400110"/>
          </a:xfrm>
          <a:prstGeom prst="rect">
            <a:avLst/>
          </a:prstGeom>
          <a:noFill/>
        </p:spPr>
        <p:txBody>
          <a:bodyPr wrap="square" rtlCol="0">
            <a:spAutoFit/>
          </a:bodyPr>
          <a:lstStyle/>
          <a:p>
            <a:r>
              <a:rPr kumimoji="1" lang="ja-JP" altLang="en-US" sz="2000" b="1" dirty="0"/>
              <a:t>義歯装着</a:t>
            </a:r>
            <a:r>
              <a:rPr lang="ja-JP" altLang="en-US" sz="2000" b="1" dirty="0"/>
              <a:t>前　　　　　　　　　　　　　　　　　　　義歯装着後</a:t>
            </a:r>
            <a:endParaRPr kumimoji="1" lang="ja-JP" altLang="en-US" sz="2000" b="1" dirty="0"/>
          </a:p>
        </p:txBody>
      </p:sp>
      <p:sp>
        <p:nvSpPr>
          <p:cNvPr id="4" name="テキスト ボックス 3"/>
          <p:cNvSpPr txBox="1"/>
          <p:nvPr/>
        </p:nvSpPr>
        <p:spPr>
          <a:xfrm>
            <a:off x="566418" y="2888281"/>
            <a:ext cx="7999162" cy="707886"/>
          </a:xfrm>
          <a:prstGeom prst="rect">
            <a:avLst/>
          </a:prstGeom>
          <a:noFill/>
        </p:spPr>
        <p:txBody>
          <a:bodyPr wrap="square" rtlCol="0">
            <a:spAutoFit/>
          </a:bodyPr>
          <a:lstStyle/>
          <a:p>
            <a:r>
              <a:rPr kumimoji="1" lang="ja-JP" altLang="en-US" sz="2000" b="1" dirty="0"/>
              <a:t>局所トレーで歯型をとり義歯用の模型を製作。完成した変則熱可塑性一本義歯</a:t>
            </a:r>
          </a:p>
        </p:txBody>
      </p:sp>
    </p:spTree>
    <p:extLst>
      <p:ext uri="{BB962C8B-B14F-4D97-AF65-F5344CB8AC3E}">
        <p14:creationId xmlns:p14="http://schemas.microsoft.com/office/powerpoint/2010/main" val="777534066"/>
      </p:ext>
    </p:extLst>
  </p:cSld>
  <p:clrMapOvr>
    <a:masterClrMapping/>
  </p:clrMapOvr>
  <mc:AlternateContent xmlns:mc="http://schemas.openxmlformats.org/markup-compatibility/2006" xmlns:p14="http://schemas.microsoft.com/office/powerpoint/2010/main">
    <mc:Choice Requires="p14">
      <p:transition spd="slow" p14:dur="2000" advTm="18874"/>
    </mc:Choice>
    <mc:Fallback xmlns="">
      <p:transition spd="slow" advTm="1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ビデオ 3">
            <a:hlinkClick r:id="" action="ppaction://media"/>
            <a:extLst>
              <a:ext uri="{FF2B5EF4-FFF2-40B4-BE49-F238E27FC236}">
                <a16:creationId xmlns:a16="http://schemas.microsoft.com/office/drawing/2014/main" id="{23B49CC7-BECE-2A76-5E4D-C64C0C7090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a:xfrm>
            <a:off x="457200" y="274638"/>
            <a:ext cx="8229600" cy="922114"/>
          </a:xfrm>
        </p:spPr>
        <p:txBody>
          <a:bodyPr>
            <a:normAutofit/>
          </a:bodyPr>
          <a:lstStyle/>
          <a:p>
            <a:r>
              <a:rPr kumimoji="1" lang="ja-JP" altLang="en-US" sz="2800" dirty="0"/>
              <a:t>考察</a:t>
            </a:r>
          </a:p>
        </p:txBody>
      </p:sp>
      <p:sp>
        <p:nvSpPr>
          <p:cNvPr id="3" name="コンテンツ プレースホルダー 2"/>
          <p:cNvSpPr>
            <a:spLocks noGrp="1"/>
          </p:cNvSpPr>
          <p:nvPr>
            <p:ph idx="1"/>
          </p:nvPr>
        </p:nvSpPr>
        <p:spPr>
          <a:xfrm>
            <a:off x="457200" y="1052736"/>
            <a:ext cx="8229600" cy="5328592"/>
          </a:xfrm>
        </p:spPr>
        <p:txBody>
          <a:bodyPr>
            <a:normAutofit fontScale="77500" lnSpcReduction="20000"/>
          </a:bodyPr>
          <a:lstStyle/>
          <a:p>
            <a:pPr marL="0" indent="0">
              <a:buNone/>
            </a:pPr>
            <a:r>
              <a:rPr kumimoji="1" lang="ja-JP" altLang="en-US" dirty="0"/>
              <a:t>　現代の歯科治療は格段に進歩した樹脂系歯科用充填剤や接着材料の開発に依存している。今回のように、これらを使用できない歯科治療とは、つまるところ昔のアマルガムや鋳造金属を主とした治療体系に戻るということになる。今回たまたまＣＳ患者さんの歯科治療を担当することになり、再生のための細胞を持たない歯という硬組織の欠損である虫歯治療の最大の弱点が諸にさらけ出された感である。</a:t>
            </a:r>
            <a:r>
              <a:rPr lang="ja-JP" altLang="ja-JP" dirty="0"/>
              <a:t>どのように治療方針を立てたらいいのか正直試行錯誤の連続だった。</a:t>
            </a:r>
            <a:r>
              <a:rPr lang="ja-JP" altLang="en-US" dirty="0"/>
              <a:t>Ａさんにとって</a:t>
            </a:r>
            <a:r>
              <a:rPr lang="ja-JP" altLang="ja-JP" dirty="0"/>
              <a:t>安全</a:t>
            </a:r>
            <a:r>
              <a:rPr lang="ja-JP" altLang="en-US" dirty="0"/>
              <a:t>な材料で</a:t>
            </a:r>
            <a:r>
              <a:rPr lang="ja-JP" altLang="ja-JP" dirty="0"/>
              <a:t>安心</a:t>
            </a:r>
            <a:r>
              <a:rPr lang="ja-JP" altLang="en-US" dirty="0"/>
              <a:t>できる対応を</a:t>
            </a:r>
            <a:r>
              <a:rPr lang="ja-JP" altLang="ja-JP" dirty="0"/>
              <a:t>基本として</a:t>
            </a:r>
            <a:r>
              <a:rPr lang="ja-JP" altLang="en-US" dirty="0"/>
              <a:t>今後の課題に向き合っていきたい。</a:t>
            </a:r>
          </a:p>
          <a:p>
            <a:pPr marL="0" indent="0">
              <a:buNone/>
            </a:pPr>
            <a:endParaRPr lang="en-US" altLang="ja-JP" dirty="0"/>
          </a:p>
          <a:p>
            <a:pPr marL="0" indent="0">
              <a:buNone/>
            </a:pPr>
            <a:r>
              <a:rPr lang="ja-JP" altLang="ja-JP" dirty="0"/>
              <a:t>謝辞：</a:t>
            </a:r>
            <a:r>
              <a:rPr lang="ja-JP" altLang="en-US" dirty="0"/>
              <a:t>歯科材料のアレルギー診断結果について情報提供いただいた東北大学病院歯内療法科鈴木重人先生、</a:t>
            </a:r>
            <a:r>
              <a:rPr lang="ja-JP" altLang="ja-JP" dirty="0"/>
              <a:t>特定非営利活動法人化学物質過敏症支援センター事務局の皆様方にはご指導</a:t>
            </a:r>
            <a:r>
              <a:rPr lang="ja-JP" altLang="en-US" dirty="0"/>
              <a:t>や資料提供</a:t>
            </a:r>
            <a:r>
              <a:rPr lang="ja-JP" altLang="ja-JP" dirty="0"/>
              <a:t>いただき厚く感謝申し上げます。</a:t>
            </a:r>
            <a:endParaRPr kumimoji="1" lang="ja-JP" altLang="en-US" dirty="0"/>
          </a:p>
        </p:txBody>
      </p:sp>
    </p:spTree>
    <p:extLst>
      <p:ext uri="{BB962C8B-B14F-4D97-AF65-F5344CB8AC3E}">
        <p14:creationId xmlns:p14="http://schemas.microsoft.com/office/powerpoint/2010/main" val="718373438"/>
      </p:ext>
    </p:extLst>
  </p:cSld>
  <p:clrMapOvr>
    <a:masterClrMapping/>
  </p:clrMapOvr>
  <mc:AlternateContent xmlns:mc="http://schemas.openxmlformats.org/markup-compatibility/2006" xmlns:p14="http://schemas.microsoft.com/office/powerpoint/2010/main">
    <mc:Choice Requires="p14">
      <p:transition spd="slow" p14:dur="2000" advTm="65503"/>
    </mc:Choice>
    <mc:Fallback xmlns="">
      <p:transition spd="slow" advTm="6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ビデオ 2">
            <a:hlinkClick r:id="" action="ppaction://media"/>
            <a:extLst>
              <a:ext uri="{FF2B5EF4-FFF2-40B4-BE49-F238E27FC236}">
                <a16:creationId xmlns:a16="http://schemas.microsoft.com/office/drawing/2014/main" id="{D02D5706-DDD0-C231-198C-7BC8EA5DE02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a:xfrm>
            <a:off x="683568" y="477035"/>
            <a:ext cx="3672408" cy="5328229"/>
          </a:xfrm>
        </p:spPr>
        <p:txBody>
          <a:bodyPr>
            <a:normAutofit/>
          </a:bodyPr>
          <a:lstStyle/>
          <a:p>
            <a:pPr algn="l"/>
            <a:r>
              <a:rPr kumimoji="1" lang="ja-JP" altLang="en-US" sz="2700" dirty="0"/>
              <a:t>　　　　　　追記</a:t>
            </a:r>
            <a:br>
              <a:rPr kumimoji="1" lang="en-US" altLang="ja-JP" sz="2700" dirty="0"/>
            </a:br>
            <a:br>
              <a:rPr kumimoji="1" lang="en-US" altLang="ja-JP" sz="2700" dirty="0"/>
            </a:br>
            <a:r>
              <a:rPr kumimoji="1" lang="ja-JP" altLang="en-US" sz="2700" dirty="0"/>
              <a:t>長崎県保険医協会様へ</a:t>
            </a:r>
            <a:br>
              <a:rPr kumimoji="1" lang="en-US" altLang="ja-JP" sz="2700" dirty="0"/>
            </a:br>
            <a:br>
              <a:rPr kumimoji="1" lang="en-US" altLang="ja-JP" sz="2700" dirty="0"/>
            </a:br>
            <a:br>
              <a:rPr kumimoji="1" lang="en-US" altLang="ja-JP" sz="2700" dirty="0"/>
            </a:br>
            <a:r>
              <a:rPr kumimoji="1" lang="ja-JP" altLang="en-US" sz="2700" dirty="0"/>
              <a:t>　改訂版発刊の際には</a:t>
            </a:r>
            <a:r>
              <a:rPr lang="ja-JP" altLang="en-US" sz="2700" dirty="0"/>
              <a:t>右の書籍にＣＳ患者の歯科治療のページを是非掲載してくださるよう切にお願い致します</a:t>
            </a:r>
            <a:r>
              <a:rPr lang="ja-JP" altLang="en-US" sz="3600" dirty="0"/>
              <a:t>。</a:t>
            </a:r>
            <a:endParaRPr kumimoji="1" lang="ja-JP" altLang="en-US" sz="3600" dirty="0"/>
          </a:p>
        </p:txBody>
      </p:sp>
      <p:pic>
        <p:nvPicPr>
          <p:cNvPr id="1026" name="Picture 2" descr="F:\IMG_2237.JPG"/>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27923" t="9722" r="26765" b="7639"/>
          <a:stretch/>
        </p:blipFill>
        <p:spPr bwMode="auto">
          <a:xfrm>
            <a:off x="4860032" y="692696"/>
            <a:ext cx="3895428" cy="532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258556"/>
      </p:ext>
    </p:extLst>
  </p:cSld>
  <p:clrMapOvr>
    <a:masterClrMapping/>
  </p:clrMapOvr>
  <mc:AlternateContent xmlns:mc="http://schemas.openxmlformats.org/markup-compatibility/2006" xmlns:p14="http://schemas.microsoft.com/office/powerpoint/2010/main">
    <mc:Choice Requires="p14">
      <p:transition spd="slow" p14:dur="2000" advTm="14655"/>
    </mc:Choice>
    <mc:Fallback xmlns="">
      <p:transition spd="slow" advTm="1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888889"/>
            <a:ext cx="8229600" cy="5688632"/>
          </a:xfrm>
        </p:spPr>
        <p:txBody>
          <a:bodyPr>
            <a:normAutofit lnSpcReduction="10000"/>
          </a:bodyPr>
          <a:lstStyle/>
          <a:p>
            <a:pPr marL="0" indent="0">
              <a:buNone/>
            </a:pPr>
            <a:r>
              <a:rPr kumimoji="1" lang="ja-JP" altLang="en-US" sz="2800" dirty="0"/>
              <a:t>‘２２年の月刊保団連</a:t>
            </a:r>
            <a:r>
              <a:rPr kumimoji="1" lang="en-US" altLang="ja-JP" sz="2800" dirty="0"/>
              <a:t>3</a:t>
            </a:r>
            <a:r>
              <a:rPr kumimoji="1" lang="ja-JP" altLang="en-US" sz="2800" dirty="0"/>
              <a:t>月号で、東大名誉教授の柳沢幸雄先生は次のように指摘しています。</a:t>
            </a:r>
            <a:endParaRPr kumimoji="1" lang="en-US" altLang="ja-JP" sz="2800" dirty="0"/>
          </a:p>
          <a:p>
            <a:pPr marL="0" indent="0">
              <a:buNone/>
            </a:pPr>
            <a:r>
              <a:rPr kumimoji="1" lang="ja-JP" altLang="en-US" sz="2800" dirty="0"/>
              <a:t>化学物質過敏症（ＣＳ）の人は歯医者さんに行くのが大変なんです。削った歯の部分を埋める時に、今は紫外線を照射するポリマリゼーションで固めていますが、そこでモノマーが発生します。微量であっても感作</a:t>
            </a:r>
            <a:endParaRPr kumimoji="1" lang="en-US" altLang="ja-JP" sz="2800" dirty="0"/>
          </a:p>
          <a:p>
            <a:pPr marL="0" indent="0">
              <a:buNone/>
            </a:pPr>
            <a:r>
              <a:rPr kumimoji="1" lang="ja-JP" altLang="en-US" sz="2800" dirty="0"/>
              <a:t>された人はその臭いで大変苦しい思いをします。</a:t>
            </a:r>
            <a:endParaRPr kumimoji="1" lang="en-US" altLang="ja-JP" sz="2800" dirty="0"/>
          </a:p>
          <a:p>
            <a:pPr marL="0" indent="0">
              <a:buNone/>
            </a:pPr>
            <a:r>
              <a:rPr lang="ja-JP" altLang="en-US" sz="2800" dirty="0"/>
              <a:t>　</a:t>
            </a:r>
            <a:endParaRPr lang="en-US" altLang="ja-JP" sz="2800" dirty="0"/>
          </a:p>
          <a:p>
            <a:pPr marL="0" indent="0">
              <a:buNone/>
            </a:pPr>
            <a:r>
              <a:rPr lang="ja-JP" altLang="en-US" sz="2800" dirty="0"/>
              <a:t>今回、たまたま</a:t>
            </a:r>
            <a:r>
              <a:rPr lang="en-US" altLang="ja-JP" sz="2800" dirty="0"/>
              <a:t>CS</a:t>
            </a:r>
            <a:r>
              <a:rPr lang="ja-JP" altLang="en-US" sz="2800" dirty="0"/>
              <a:t>患者さんの歯科治療に</a:t>
            </a:r>
            <a:endParaRPr lang="en-US" altLang="ja-JP" sz="2800" dirty="0"/>
          </a:p>
          <a:p>
            <a:pPr marL="0" indent="0">
              <a:buNone/>
            </a:pPr>
            <a:r>
              <a:rPr lang="ja-JP" altLang="en-US" sz="2800" dirty="0"/>
              <a:t>遭遇したのでその治療経験を報告します。</a:t>
            </a:r>
            <a:endParaRPr lang="en-US" altLang="ja-JP" sz="2800" dirty="0"/>
          </a:p>
          <a:p>
            <a:pPr marL="0" indent="0">
              <a:buNone/>
            </a:pPr>
            <a:r>
              <a:rPr kumimoji="1" lang="ja-JP" altLang="en-US" sz="2800" dirty="0"/>
              <a:t>尚、発表にあたり患者さんの同意を得てい</a:t>
            </a:r>
            <a:endParaRPr kumimoji="1" lang="en-US" altLang="ja-JP" sz="2800" dirty="0"/>
          </a:p>
          <a:p>
            <a:pPr marL="0" indent="0">
              <a:buNone/>
            </a:pPr>
            <a:r>
              <a:rPr kumimoji="1" lang="ja-JP" altLang="en-US" sz="2800" dirty="0"/>
              <a:t>ることを付け加えておきます。</a:t>
            </a:r>
          </a:p>
        </p:txBody>
      </p:sp>
      <p:pic>
        <p:nvPicPr>
          <p:cNvPr id="4" name="ビデオ 3">
            <a:hlinkClick r:id="" action="ppaction://media"/>
            <a:extLst>
              <a:ext uri="{FF2B5EF4-FFF2-40B4-BE49-F238E27FC236}">
                <a16:creationId xmlns:a16="http://schemas.microsoft.com/office/drawing/2014/main" id="{0A63E640-FF26-BD3A-A0CE-9CEEE1D62E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contrast="100000"/>
          </a:blip>
          <a:stretch>
            <a:fillRect/>
          </a:stretch>
        </p:blipFill>
        <p:spPr>
          <a:xfrm>
            <a:off x="7177965" y="5260292"/>
            <a:ext cx="1858531" cy="1417638"/>
          </a:xfrm>
          <a:prstGeom prst="rect">
            <a:avLst/>
          </a:prstGeom>
          <a:ln w="88900" cap="sq" cmpd="thickThin">
            <a:solidFill>
              <a:srgbClr val="000000"/>
            </a:solidFill>
            <a:prstDash val="solid"/>
            <a:miter lim="800000"/>
          </a:ln>
          <a:effectLst>
            <a:innerShdw blurRad="76200">
              <a:srgbClr val="000000"/>
            </a:innerShdw>
          </a:effectLst>
        </p:spPr>
      </p:pic>
      <p:sp>
        <p:nvSpPr>
          <p:cNvPr id="2" name="タイトル 1"/>
          <p:cNvSpPr>
            <a:spLocks noGrp="1"/>
          </p:cNvSpPr>
          <p:nvPr>
            <p:ph type="title"/>
          </p:nvPr>
        </p:nvSpPr>
        <p:spPr>
          <a:xfrm>
            <a:off x="457200" y="0"/>
            <a:ext cx="8229600" cy="1417638"/>
          </a:xfrm>
        </p:spPr>
        <p:txBody>
          <a:bodyPr>
            <a:normAutofit/>
          </a:bodyPr>
          <a:lstStyle/>
          <a:p>
            <a:r>
              <a:rPr kumimoji="1" lang="ja-JP" altLang="en-US" sz="2800" dirty="0"/>
              <a:t>緒言</a:t>
            </a:r>
          </a:p>
        </p:txBody>
      </p:sp>
      <p:pic>
        <p:nvPicPr>
          <p:cNvPr id="6" name="Picture 2" descr="F:\IMG_22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503" t="4749" r="21313" b="5383"/>
          <a:stretch/>
        </p:blipFill>
        <p:spPr bwMode="auto">
          <a:xfrm>
            <a:off x="6948264" y="3933057"/>
            <a:ext cx="2195736"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059622"/>
      </p:ext>
    </p:extLst>
  </p:cSld>
  <p:clrMapOvr>
    <a:masterClrMapping/>
  </p:clrMapOvr>
  <mc:AlternateContent xmlns:mc="http://schemas.openxmlformats.org/markup-compatibility/2006" xmlns:p14="http://schemas.microsoft.com/office/powerpoint/2010/main">
    <mc:Choice Requires="p14">
      <p:transition spd="slow" p14:dur="2000" advTm="38099"/>
    </mc:Choice>
    <mc:Fallback xmlns="">
      <p:transition spd="slow" advTm="38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ビデオ 4">
            <a:hlinkClick r:id="" action="ppaction://media"/>
            <a:extLst>
              <a:ext uri="{FF2B5EF4-FFF2-40B4-BE49-F238E27FC236}">
                <a16:creationId xmlns:a16="http://schemas.microsoft.com/office/drawing/2014/main" id="{EF8D932B-6CD8-CAAE-ED77-08CFF250C9A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1" y="5124907"/>
            <a:ext cx="2285999" cy="1714500"/>
          </a:xfrm>
          <a:prstGeom prst="rect">
            <a:avLst/>
          </a:prstGeom>
        </p:spPr>
      </p:pic>
      <p:sp>
        <p:nvSpPr>
          <p:cNvPr id="2" name="タイトル 1"/>
          <p:cNvSpPr>
            <a:spLocks noGrp="1"/>
          </p:cNvSpPr>
          <p:nvPr>
            <p:ph type="title"/>
          </p:nvPr>
        </p:nvSpPr>
        <p:spPr>
          <a:xfrm>
            <a:off x="457200" y="-99392"/>
            <a:ext cx="8229600" cy="1517030"/>
          </a:xfrm>
        </p:spPr>
        <p:txBody>
          <a:bodyPr>
            <a:normAutofit/>
          </a:bodyPr>
          <a:lstStyle/>
          <a:p>
            <a:r>
              <a:rPr kumimoji="1" lang="ja-JP" altLang="en-US" sz="2800" dirty="0"/>
              <a:t>化学物質過敏症はどのような病気ですか？</a:t>
            </a:r>
          </a:p>
        </p:txBody>
      </p:sp>
      <p:sp>
        <p:nvSpPr>
          <p:cNvPr id="3" name="コンテンツ プレースホルダー 2"/>
          <p:cNvSpPr>
            <a:spLocks noGrp="1"/>
          </p:cNvSpPr>
          <p:nvPr>
            <p:ph idx="1"/>
          </p:nvPr>
        </p:nvSpPr>
        <p:spPr>
          <a:xfrm>
            <a:off x="457200" y="1124744"/>
            <a:ext cx="8229600" cy="5538717"/>
          </a:xfrm>
        </p:spPr>
        <p:txBody>
          <a:bodyPr>
            <a:normAutofit/>
          </a:bodyPr>
          <a:lstStyle/>
          <a:p>
            <a:r>
              <a:rPr kumimoji="1" lang="ja-JP" altLang="en-US" sz="2800" dirty="0"/>
              <a:t>通常であればほとんど問題にならない程度の微量の化学物質に反応して頭痛、めまい、吐き気、咳、息苦しさ、筋肉痛、不安感、焦燥感、集中力低下、記憶力低下</a:t>
            </a:r>
            <a:r>
              <a:rPr kumimoji="1" lang="en-US" altLang="ja-JP" sz="2800" dirty="0"/>
              <a:t>(</a:t>
            </a:r>
            <a:r>
              <a:rPr kumimoji="1" lang="ja-JP" altLang="en-US" sz="2800" dirty="0"/>
              <a:t>新しく体験したことを覚えておくことが出来なくなってしまう障害）です。</a:t>
            </a:r>
            <a:endParaRPr kumimoji="1" lang="en-US" altLang="ja-JP" sz="2800" dirty="0"/>
          </a:p>
          <a:p>
            <a:endParaRPr lang="en-US" altLang="ja-JP" sz="2800" dirty="0"/>
          </a:p>
          <a:p>
            <a:pPr marL="0" indent="0">
              <a:buNone/>
            </a:pPr>
            <a:r>
              <a:rPr lang="ja-JP" altLang="en-US" sz="2800" dirty="0"/>
              <a:t>　　　宮田幹夫監修　水城まさみ</a:t>
            </a:r>
            <a:endParaRPr lang="en-US" altLang="ja-JP" sz="2800" dirty="0"/>
          </a:p>
          <a:p>
            <a:pPr marL="0" indent="0">
              <a:buNone/>
            </a:pPr>
            <a:r>
              <a:rPr lang="ja-JP" altLang="en-US" sz="2800" dirty="0"/>
              <a:t>　　　　　・小倉英郎・乳井美和子著</a:t>
            </a:r>
            <a:endParaRPr lang="en-US" altLang="ja-JP" sz="2800" dirty="0"/>
          </a:p>
          <a:p>
            <a:pPr marL="0" indent="0">
              <a:buNone/>
            </a:pPr>
            <a:r>
              <a:rPr lang="ja-JP" altLang="en-US" sz="2800" dirty="0"/>
              <a:t>　　　　化学物質過敏症対策</a:t>
            </a:r>
            <a:endParaRPr lang="en-US" altLang="ja-JP" sz="2800" dirty="0"/>
          </a:p>
          <a:p>
            <a:pPr marL="0" indent="0">
              <a:buNone/>
            </a:pPr>
            <a:r>
              <a:rPr lang="ja-JP" altLang="en-US" sz="2800" dirty="0"/>
              <a:t>　　　　　　緑風出版　</a:t>
            </a:r>
            <a:r>
              <a:rPr lang="ja-JP" altLang="en-US" sz="2800" dirty="0" err="1"/>
              <a:t>ｐ</a:t>
            </a:r>
            <a:r>
              <a:rPr lang="en-US" altLang="ja-JP" sz="2800" dirty="0"/>
              <a:t>18</a:t>
            </a:r>
            <a:r>
              <a:rPr lang="ja-JP" altLang="en-US" sz="2800" dirty="0" err="1"/>
              <a:t>、</a:t>
            </a:r>
            <a:r>
              <a:rPr lang="en-US" altLang="ja-JP" sz="2800" dirty="0"/>
              <a:t>2020</a:t>
            </a:r>
            <a:endParaRPr kumimoji="1" lang="ja-JP" altLang="en-US" sz="2800" dirty="0"/>
          </a:p>
        </p:txBody>
      </p:sp>
      <p:pic>
        <p:nvPicPr>
          <p:cNvPr id="4" name="Picture 3" descr="F:\IMG_221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959" t="10151" r="30230" b="9171"/>
          <a:stretch/>
        </p:blipFill>
        <p:spPr bwMode="auto">
          <a:xfrm>
            <a:off x="6084168" y="2958734"/>
            <a:ext cx="2376264" cy="370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052506"/>
      </p:ext>
    </p:extLst>
  </p:cSld>
  <p:clrMapOvr>
    <a:masterClrMapping/>
  </p:clrMapOvr>
  <mc:AlternateContent xmlns:mc="http://schemas.openxmlformats.org/markup-compatibility/2006" xmlns:p14="http://schemas.microsoft.com/office/powerpoint/2010/main">
    <mc:Choice Requires="p14">
      <p:transition spd="slow" p14:dur="2000" advTm="20158"/>
    </mc:Choice>
    <mc:Fallback xmlns="">
      <p:transition spd="slow" advTm="20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ビデオ 3">
            <a:hlinkClick r:id="" action="ppaction://media"/>
            <a:extLst>
              <a:ext uri="{FF2B5EF4-FFF2-40B4-BE49-F238E27FC236}">
                <a16:creationId xmlns:a16="http://schemas.microsoft.com/office/drawing/2014/main" id="{257C91DC-CA16-8C40-ACDB-2760D0D11BB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biLevel thresh="25000"/>
            <a:lum bright="100000"/>
          </a:blip>
          <a:stretch>
            <a:fillRect/>
          </a:stretch>
        </p:blipFill>
        <p:spPr>
          <a:xfrm>
            <a:off x="6858001" y="5122480"/>
            <a:ext cx="2285999" cy="1714500"/>
          </a:xfrm>
          <a:prstGeom prst="rect">
            <a:avLst/>
          </a:prstGeom>
        </p:spPr>
      </p:pic>
      <p:sp>
        <p:nvSpPr>
          <p:cNvPr id="2" name="タイトル 1"/>
          <p:cNvSpPr>
            <a:spLocks noGrp="1"/>
          </p:cNvSpPr>
          <p:nvPr>
            <p:ph type="title"/>
          </p:nvPr>
        </p:nvSpPr>
        <p:spPr>
          <a:xfrm>
            <a:off x="457200" y="274638"/>
            <a:ext cx="8229600" cy="778098"/>
          </a:xfrm>
        </p:spPr>
        <p:txBody>
          <a:bodyPr>
            <a:normAutofit/>
          </a:bodyPr>
          <a:lstStyle/>
          <a:p>
            <a:r>
              <a:rPr kumimoji="1" lang="ja-JP" altLang="en-US" sz="2800" dirty="0"/>
              <a:t>歯科治療時の留意点</a:t>
            </a:r>
          </a:p>
        </p:txBody>
      </p:sp>
      <p:sp>
        <p:nvSpPr>
          <p:cNvPr id="3" name="コンテンツ プレースホルダー 2"/>
          <p:cNvSpPr>
            <a:spLocks noGrp="1"/>
          </p:cNvSpPr>
          <p:nvPr>
            <p:ph idx="1"/>
          </p:nvPr>
        </p:nvSpPr>
        <p:spPr>
          <a:xfrm>
            <a:off x="457200" y="1196752"/>
            <a:ext cx="8229600" cy="3240361"/>
          </a:xfrm>
        </p:spPr>
        <p:txBody>
          <a:bodyPr>
            <a:normAutofit fontScale="85000" lnSpcReduction="10000"/>
          </a:bodyPr>
          <a:lstStyle/>
          <a:p>
            <a:r>
              <a:rPr lang="ja-JP" altLang="en-US" dirty="0"/>
              <a:t>局所麻酔薬は薬剤アレルギー合併の可能性を考慮。疑わしい薬剤は使用前に少量を口に入れ反応の有無をみる。</a:t>
            </a:r>
            <a:endParaRPr lang="en-US" altLang="ja-JP" dirty="0"/>
          </a:p>
          <a:p>
            <a:r>
              <a:rPr lang="ja-JP" altLang="en-US" dirty="0"/>
              <a:t>充填剤、接着剤、消毒薬に反応する。ホルマリンは反応する患者が多く避ける。</a:t>
            </a:r>
            <a:endParaRPr lang="en-US" altLang="ja-JP" dirty="0"/>
          </a:p>
          <a:p>
            <a:r>
              <a:rPr lang="ja-JP" altLang="en-US" dirty="0"/>
              <a:t>診療時間は他の患者と接触がない時間帯に予約を。</a:t>
            </a:r>
            <a:endParaRPr lang="en-US" altLang="ja-JP" dirty="0"/>
          </a:p>
          <a:p>
            <a:r>
              <a:rPr lang="ja-JP" altLang="en-US" dirty="0"/>
              <a:t>換気に努め活性炭フィルター付きの空気清浄機を。</a:t>
            </a:r>
            <a:endParaRPr lang="en-US" altLang="ja-JP" dirty="0"/>
          </a:p>
          <a:p>
            <a:endParaRPr kumimoji="1" lang="ja-JP" altLang="en-US" dirty="0"/>
          </a:p>
        </p:txBody>
      </p:sp>
      <p:sp>
        <p:nvSpPr>
          <p:cNvPr id="6" name="正方形/長方形 5"/>
          <p:cNvSpPr/>
          <p:nvPr/>
        </p:nvSpPr>
        <p:spPr>
          <a:xfrm>
            <a:off x="971600" y="4581128"/>
            <a:ext cx="7704856" cy="1384995"/>
          </a:xfrm>
          <a:prstGeom prst="rect">
            <a:avLst/>
          </a:prstGeom>
        </p:spPr>
        <p:txBody>
          <a:bodyPr wrap="square">
            <a:spAutoFit/>
          </a:bodyPr>
          <a:lstStyle/>
          <a:p>
            <a:r>
              <a:rPr lang="ja-JP" altLang="en-US" sz="2800" dirty="0"/>
              <a:t>小倉英郎：化学物質過敏症をみおとさないために</a:t>
            </a:r>
            <a:endParaRPr lang="en-US" altLang="ja-JP" sz="2800" dirty="0"/>
          </a:p>
          <a:p>
            <a:r>
              <a:rPr lang="ja-JP" altLang="en-US" sz="2800" dirty="0"/>
              <a:t>　　　　　　</a:t>
            </a:r>
            <a:r>
              <a:rPr lang="ja-JP" altLang="en-US" sz="2800" dirty="0" err="1"/>
              <a:t>ー</a:t>
            </a:r>
            <a:r>
              <a:rPr lang="ja-JP" altLang="en-US" sz="2800" dirty="0"/>
              <a:t>各診療科へのお願い、ｐ１８、</a:t>
            </a:r>
            <a:endParaRPr lang="en-US" altLang="ja-JP" sz="2800" dirty="0"/>
          </a:p>
          <a:p>
            <a:r>
              <a:rPr lang="ja-JP" altLang="en-US" sz="2800" dirty="0"/>
              <a:t>　　　　　　　　　　　　　　月刊保団連、３、２０２２　　</a:t>
            </a:r>
          </a:p>
        </p:txBody>
      </p:sp>
    </p:spTree>
    <p:extLst>
      <p:ext uri="{BB962C8B-B14F-4D97-AF65-F5344CB8AC3E}">
        <p14:creationId xmlns:p14="http://schemas.microsoft.com/office/powerpoint/2010/main" val="3972493254"/>
      </p:ext>
    </p:extLst>
  </p:cSld>
  <p:clrMapOvr>
    <a:masterClrMapping/>
  </p:clrMapOvr>
  <mc:AlternateContent xmlns:mc="http://schemas.openxmlformats.org/markup-compatibility/2006" xmlns:p14="http://schemas.microsoft.com/office/powerpoint/2010/main">
    <mc:Choice Requires="p14">
      <p:transition spd="slow" p14:dur="2000" advTm="27503"/>
    </mc:Choice>
    <mc:Fallback xmlns="">
      <p:transition spd="slow" advTm="2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ビデオ 3">
            <a:hlinkClick r:id="" action="ppaction://media"/>
            <a:extLst>
              <a:ext uri="{FF2B5EF4-FFF2-40B4-BE49-F238E27FC236}">
                <a16:creationId xmlns:a16="http://schemas.microsoft.com/office/drawing/2014/main" id="{DFD09254-599E-D5F4-1BAC-29F3C7806F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p:txBody>
          <a:bodyPr>
            <a:normAutofit/>
          </a:bodyPr>
          <a:lstStyle/>
          <a:p>
            <a:r>
              <a:rPr kumimoji="1" lang="ja-JP" altLang="en-US" sz="2800" dirty="0"/>
              <a:t>当院の診療室と待合室の換気状況</a:t>
            </a:r>
          </a:p>
        </p:txBody>
      </p:sp>
      <p:sp>
        <p:nvSpPr>
          <p:cNvPr id="3" name="テキスト プレースホルダー 2"/>
          <p:cNvSpPr>
            <a:spLocks noGrp="1"/>
          </p:cNvSpPr>
          <p:nvPr>
            <p:ph type="body" idx="1"/>
          </p:nvPr>
        </p:nvSpPr>
        <p:spPr>
          <a:xfrm>
            <a:off x="457200" y="1772816"/>
            <a:ext cx="4618856" cy="720080"/>
          </a:xfrm>
        </p:spPr>
        <p:txBody>
          <a:bodyPr>
            <a:normAutofit/>
          </a:bodyPr>
          <a:lstStyle/>
          <a:p>
            <a:r>
              <a:rPr kumimoji="1" lang="ja-JP" altLang="en-US" dirty="0"/>
              <a:t>口外と口内バキュームによる吸引</a:t>
            </a:r>
          </a:p>
        </p:txBody>
      </p:sp>
      <p:sp>
        <p:nvSpPr>
          <p:cNvPr id="5" name="テキスト プレースホルダー 4"/>
          <p:cNvSpPr>
            <a:spLocks noGrp="1"/>
          </p:cNvSpPr>
          <p:nvPr>
            <p:ph type="body" sz="quarter" idx="3"/>
          </p:nvPr>
        </p:nvSpPr>
        <p:spPr>
          <a:xfrm>
            <a:off x="5796136" y="1535112"/>
            <a:ext cx="2890664" cy="885775"/>
          </a:xfrm>
        </p:spPr>
        <p:txBody>
          <a:bodyPr/>
          <a:lstStyle/>
          <a:p>
            <a:r>
              <a:rPr kumimoji="1" lang="ja-JP" altLang="en-US" dirty="0"/>
              <a:t>空気清浄機</a:t>
            </a:r>
          </a:p>
        </p:txBody>
      </p:sp>
      <p:pic>
        <p:nvPicPr>
          <p:cNvPr id="2050" name="Picture 2" descr="F:\IMG_2235.JPG"/>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140968"/>
            <a:ext cx="4041775" cy="3031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MG_2211.JPG"/>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140968"/>
            <a:ext cx="4040188" cy="302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558177"/>
      </p:ext>
    </p:extLst>
  </p:cSld>
  <p:clrMapOvr>
    <a:masterClrMapping/>
  </p:clrMapOvr>
  <mc:AlternateContent xmlns:mc="http://schemas.openxmlformats.org/markup-compatibility/2006" xmlns:p14="http://schemas.microsoft.com/office/powerpoint/2010/main">
    <mc:Choice Requires="p14">
      <p:transition spd="slow" p14:dur="2000" advTm="11376"/>
    </mc:Choice>
    <mc:Fallback xmlns="">
      <p:transition spd="slow" advTm="11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ビデオ 3">
            <a:hlinkClick r:id="" action="ppaction://media"/>
            <a:extLst>
              <a:ext uri="{FF2B5EF4-FFF2-40B4-BE49-F238E27FC236}">
                <a16:creationId xmlns:a16="http://schemas.microsoft.com/office/drawing/2014/main" id="{3EC3951F-BE4B-86D7-2927-3A09E0B76C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3" name="コンテンツ プレースホルダー 2"/>
          <p:cNvSpPr>
            <a:spLocks noGrp="1"/>
          </p:cNvSpPr>
          <p:nvPr>
            <p:ph idx="1"/>
          </p:nvPr>
        </p:nvSpPr>
        <p:spPr>
          <a:xfrm>
            <a:off x="457200" y="2132856"/>
            <a:ext cx="8229600" cy="3993307"/>
          </a:xfrm>
        </p:spPr>
        <p:txBody>
          <a:bodyPr>
            <a:normAutofit/>
          </a:bodyPr>
          <a:lstStyle/>
          <a:p>
            <a:r>
              <a:rPr kumimoji="1" lang="ja-JP" altLang="en-US" sz="2800" dirty="0"/>
              <a:t>現病歴：</a:t>
            </a:r>
            <a:r>
              <a:rPr kumimoji="1" lang="en-US" altLang="ja-JP" sz="2800" dirty="0"/>
              <a:t>2019</a:t>
            </a:r>
            <a:r>
              <a:rPr kumimoji="1" lang="ja-JP" altLang="en-US" sz="2800" dirty="0"/>
              <a:t>年左上７に金属冠を被せた。その後に吐き気や目</a:t>
            </a:r>
            <a:r>
              <a:rPr kumimoji="1" lang="ja-JP" altLang="en-US" sz="2800" dirty="0" err="1"/>
              <a:t>まいの</a:t>
            </a:r>
            <a:r>
              <a:rPr kumimoji="1" lang="ja-JP" altLang="en-US" sz="2800" dirty="0"/>
              <a:t>体調不良が生じ大病院受診をすすめられた。歯科材料の適合検査を受け体調不良の原因が金属ではなく合着材料らしいと診断された。他方、左側下顎６欠損部に装着した一本義歯では体調の異変は生じなかった。</a:t>
            </a:r>
            <a:endParaRPr kumimoji="1" lang="en-US" altLang="ja-JP" sz="2800" dirty="0"/>
          </a:p>
          <a:p>
            <a:pPr marL="0" indent="0">
              <a:buNone/>
            </a:pPr>
            <a:r>
              <a:rPr lang="ja-JP" altLang="en-US" sz="2800" dirty="0"/>
              <a:t>　　継続通院が困難になり当院に転院した。</a:t>
            </a:r>
            <a:endParaRPr kumimoji="1" lang="ja-JP" altLang="en-US" sz="2800" dirty="0"/>
          </a:p>
        </p:txBody>
      </p:sp>
      <p:sp>
        <p:nvSpPr>
          <p:cNvPr id="2" name="タイトル 1"/>
          <p:cNvSpPr>
            <a:spLocks noGrp="1"/>
          </p:cNvSpPr>
          <p:nvPr>
            <p:ph type="title"/>
          </p:nvPr>
        </p:nvSpPr>
        <p:spPr>
          <a:xfrm>
            <a:off x="467544" y="476672"/>
            <a:ext cx="6192688" cy="1512168"/>
          </a:xfrm>
        </p:spPr>
        <p:txBody>
          <a:bodyPr>
            <a:noAutofit/>
          </a:bodyPr>
          <a:lstStyle/>
          <a:p>
            <a:r>
              <a:rPr kumimoji="1" lang="ja-JP" altLang="en-US" sz="3200" dirty="0"/>
              <a:t>症例</a:t>
            </a:r>
            <a:br>
              <a:rPr kumimoji="1" lang="en-US" altLang="ja-JP" sz="3200" dirty="0"/>
            </a:br>
            <a:br>
              <a:rPr kumimoji="1" lang="en-US" altLang="ja-JP" sz="3200" dirty="0"/>
            </a:br>
            <a:r>
              <a:rPr lang="ja-JP" altLang="en-US" sz="2800" dirty="0"/>
              <a:t>患者Ａさん：宮城県在住の</a:t>
            </a:r>
            <a:r>
              <a:rPr lang="en-US" altLang="ja-JP" sz="2800" dirty="0"/>
              <a:t>50</a:t>
            </a:r>
            <a:r>
              <a:rPr lang="ja-JP" altLang="en-US" sz="2800" dirty="0"/>
              <a:t>代女性</a:t>
            </a:r>
            <a:br>
              <a:rPr lang="en-US" altLang="ja-JP" sz="2800" dirty="0"/>
            </a:br>
            <a:r>
              <a:rPr lang="ja-JP" altLang="en-US" sz="2800" dirty="0"/>
              <a:t>　主訴：左上１、４、左下６欠損部の治療</a:t>
            </a:r>
            <a:br>
              <a:rPr lang="en-US" altLang="ja-JP" sz="2800" dirty="0"/>
            </a:br>
            <a:endParaRPr kumimoji="1" lang="ja-JP" altLang="en-US" sz="2800" dirty="0"/>
          </a:p>
        </p:txBody>
      </p:sp>
    </p:spTree>
    <p:extLst>
      <p:ext uri="{BB962C8B-B14F-4D97-AF65-F5344CB8AC3E}">
        <p14:creationId xmlns:p14="http://schemas.microsoft.com/office/powerpoint/2010/main" val="2335525469"/>
      </p:ext>
    </p:extLst>
  </p:cSld>
  <p:clrMapOvr>
    <a:masterClrMapping/>
  </p:clrMapOvr>
  <mc:AlternateContent xmlns:mc="http://schemas.openxmlformats.org/markup-compatibility/2006" xmlns:p14="http://schemas.microsoft.com/office/powerpoint/2010/main">
    <mc:Choice Requires="p14">
      <p:transition spd="slow" p14:dur="2000" advTm="43658"/>
    </mc:Choice>
    <mc:Fallback xmlns="">
      <p:transition spd="slow" advTm="4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ビデオ 2">
            <a:hlinkClick r:id="" action="ppaction://media"/>
            <a:extLst>
              <a:ext uri="{FF2B5EF4-FFF2-40B4-BE49-F238E27FC236}">
                <a16:creationId xmlns:a16="http://schemas.microsoft.com/office/drawing/2014/main" id="{F0F5E4C1-ECA3-6752-3E40-87E7716BF76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a:xfrm>
            <a:off x="457200" y="274638"/>
            <a:ext cx="8229600" cy="850106"/>
          </a:xfrm>
        </p:spPr>
        <p:txBody>
          <a:bodyPr>
            <a:normAutofit fontScale="90000"/>
          </a:bodyPr>
          <a:lstStyle/>
          <a:p>
            <a:r>
              <a:rPr kumimoji="1" lang="ja-JP" altLang="en-US" sz="2800" b="1" dirty="0"/>
              <a:t>不適と診断された歯科用各種充填剤、接着剤、治療薬</a:t>
            </a:r>
          </a:p>
        </p:txBody>
      </p:sp>
      <p:pic>
        <p:nvPicPr>
          <p:cNvPr id="1026" name="Picture 2" descr="F:\IMG_2215.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803581" y="1214754"/>
            <a:ext cx="2760307" cy="207023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IMG_22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1214754"/>
            <a:ext cx="2664296" cy="19982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MG_221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616" y="4168258"/>
            <a:ext cx="2448272" cy="18362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IMG_222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8844" y="4117115"/>
            <a:ext cx="2584652" cy="193848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971600" y="3454460"/>
            <a:ext cx="2376264" cy="400110"/>
          </a:xfrm>
          <a:prstGeom prst="rect">
            <a:avLst/>
          </a:prstGeom>
          <a:noFill/>
        </p:spPr>
        <p:txBody>
          <a:bodyPr wrap="square" rtlCol="0">
            <a:spAutoFit/>
          </a:bodyPr>
          <a:lstStyle/>
          <a:p>
            <a:r>
              <a:rPr kumimoji="1" lang="ja-JP" altLang="en-US" sz="2000" dirty="0"/>
              <a:t>光硬化型充填剤</a:t>
            </a:r>
          </a:p>
        </p:txBody>
      </p:sp>
      <p:sp>
        <p:nvSpPr>
          <p:cNvPr id="6" name="テキスト ボックス 5"/>
          <p:cNvSpPr txBox="1"/>
          <p:nvPr/>
        </p:nvSpPr>
        <p:spPr>
          <a:xfrm>
            <a:off x="5580112" y="3454460"/>
            <a:ext cx="1188132" cy="369332"/>
          </a:xfrm>
          <a:prstGeom prst="rect">
            <a:avLst/>
          </a:prstGeom>
          <a:noFill/>
        </p:spPr>
        <p:txBody>
          <a:bodyPr wrap="square" rtlCol="0">
            <a:spAutoFit/>
          </a:bodyPr>
          <a:lstStyle/>
          <a:p>
            <a:r>
              <a:rPr kumimoji="1" lang="ja-JP" altLang="en-US" dirty="0"/>
              <a:t>充填剤　　</a:t>
            </a:r>
          </a:p>
        </p:txBody>
      </p:sp>
      <p:sp>
        <p:nvSpPr>
          <p:cNvPr id="7" name="テキスト ボックス 6"/>
          <p:cNvSpPr txBox="1"/>
          <p:nvPr/>
        </p:nvSpPr>
        <p:spPr>
          <a:xfrm>
            <a:off x="1115616" y="6351127"/>
            <a:ext cx="1984931" cy="369332"/>
          </a:xfrm>
          <a:prstGeom prst="rect">
            <a:avLst/>
          </a:prstGeom>
          <a:noFill/>
        </p:spPr>
        <p:txBody>
          <a:bodyPr wrap="square" rtlCol="0">
            <a:spAutoFit/>
          </a:bodyPr>
          <a:lstStyle/>
          <a:p>
            <a:r>
              <a:rPr kumimoji="1" lang="ja-JP" altLang="en-US" dirty="0"/>
              <a:t>光硬化型接着剤</a:t>
            </a:r>
          </a:p>
        </p:txBody>
      </p:sp>
      <p:sp>
        <p:nvSpPr>
          <p:cNvPr id="8" name="テキスト ボックス 7"/>
          <p:cNvSpPr txBox="1"/>
          <p:nvPr/>
        </p:nvSpPr>
        <p:spPr>
          <a:xfrm>
            <a:off x="5715439" y="6347229"/>
            <a:ext cx="1531462" cy="369332"/>
          </a:xfrm>
          <a:prstGeom prst="rect">
            <a:avLst/>
          </a:prstGeom>
          <a:noFill/>
        </p:spPr>
        <p:txBody>
          <a:bodyPr wrap="square" rtlCol="0">
            <a:spAutoFit/>
          </a:bodyPr>
          <a:lstStyle/>
          <a:p>
            <a:r>
              <a:rPr kumimoji="1" lang="ja-JP" altLang="en-US" dirty="0"/>
              <a:t>根管治療薬</a:t>
            </a:r>
          </a:p>
        </p:txBody>
      </p:sp>
    </p:spTree>
    <p:extLst>
      <p:ext uri="{BB962C8B-B14F-4D97-AF65-F5344CB8AC3E}">
        <p14:creationId xmlns:p14="http://schemas.microsoft.com/office/powerpoint/2010/main" val="2834656629"/>
      </p:ext>
    </p:extLst>
  </p:cSld>
  <p:clrMapOvr>
    <a:masterClrMapping/>
  </p:clrMapOvr>
  <mc:AlternateContent xmlns:mc="http://schemas.openxmlformats.org/markup-compatibility/2006" xmlns:p14="http://schemas.microsoft.com/office/powerpoint/2010/main">
    <mc:Choice Requires="p14">
      <p:transition spd="slow" p14:dur="2000" advTm="17869"/>
    </mc:Choice>
    <mc:Fallback xmlns="">
      <p:transition spd="slow" advTm="1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ビデオ 3">
            <a:hlinkClick r:id="" action="ppaction://media"/>
            <a:extLst>
              <a:ext uri="{FF2B5EF4-FFF2-40B4-BE49-F238E27FC236}">
                <a16:creationId xmlns:a16="http://schemas.microsoft.com/office/drawing/2014/main" id="{0FD75575-F26B-AC82-C677-12C94223507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a:xfrm>
            <a:off x="457200" y="274638"/>
            <a:ext cx="8229600" cy="850106"/>
          </a:xfrm>
        </p:spPr>
        <p:txBody>
          <a:bodyPr>
            <a:normAutofit/>
          </a:bodyPr>
          <a:lstStyle/>
          <a:p>
            <a:r>
              <a:rPr lang="ja-JP" altLang="en-US" sz="2800" dirty="0"/>
              <a:t>その他の歯科用薬品類</a:t>
            </a:r>
            <a:endParaRPr kumimoji="1" lang="ja-JP" altLang="en-US" sz="2800" dirty="0"/>
          </a:p>
        </p:txBody>
      </p:sp>
      <p:sp>
        <p:nvSpPr>
          <p:cNvPr id="3" name="テキスト プレースホルダー 2"/>
          <p:cNvSpPr>
            <a:spLocks noGrp="1"/>
          </p:cNvSpPr>
          <p:nvPr>
            <p:ph type="body" idx="1"/>
          </p:nvPr>
        </p:nvSpPr>
        <p:spPr>
          <a:xfrm>
            <a:off x="457200" y="1535112"/>
            <a:ext cx="4040188" cy="2037904"/>
          </a:xfrm>
        </p:spPr>
        <p:txBody>
          <a:bodyPr/>
          <a:lstStyle/>
          <a:p>
            <a:r>
              <a:rPr kumimoji="1" lang="ja-JP" altLang="en-US" dirty="0"/>
              <a:t>虫歯予防薬フッ素と知覚過敏抑制剤（不適）</a:t>
            </a:r>
          </a:p>
        </p:txBody>
      </p:sp>
      <p:sp>
        <p:nvSpPr>
          <p:cNvPr id="5" name="テキスト プレースホルダー 4"/>
          <p:cNvSpPr>
            <a:spLocks noGrp="1"/>
          </p:cNvSpPr>
          <p:nvPr>
            <p:ph type="body" sz="quarter" idx="3"/>
          </p:nvPr>
        </p:nvSpPr>
        <p:spPr>
          <a:xfrm>
            <a:off x="4645025" y="1535113"/>
            <a:ext cx="4041775" cy="1749872"/>
          </a:xfrm>
        </p:spPr>
        <p:txBody>
          <a:bodyPr/>
          <a:lstStyle/>
          <a:p>
            <a:r>
              <a:rPr kumimoji="1" lang="ja-JP" altLang="en-US" dirty="0"/>
              <a:t>　　　　　歯垢染色液</a:t>
            </a:r>
            <a:endParaRPr kumimoji="1" lang="en-US" altLang="ja-JP" dirty="0"/>
          </a:p>
          <a:p>
            <a:r>
              <a:rPr lang="ja-JP" altLang="en-US" dirty="0"/>
              <a:t>　　歯垢染色液（不適）</a:t>
            </a:r>
            <a:endParaRPr kumimoji="1" lang="ja-JP" altLang="en-US" dirty="0"/>
          </a:p>
        </p:txBody>
      </p:sp>
      <p:pic>
        <p:nvPicPr>
          <p:cNvPr id="4098" name="Picture 2" descr="F:\IMG_2210.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3933056"/>
            <a:ext cx="2746648" cy="20599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MG_2223.JPG"/>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1547664" y="1124744"/>
            <a:ext cx="2448272" cy="1692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MG_2233.JPG"/>
          <p:cNvPicPr>
            <a:picLocks noGrp="1" noChangeAspect="1" noChangeArrowheads="1"/>
          </p:cNvPicPr>
          <p:nvPr>
            <p:ph sz="half" idx="2"/>
          </p:nvPr>
        </p:nvPicPr>
        <p:blipFill rotWithShape="1">
          <a:blip r:embed="rId7" cstate="print">
            <a:extLst>
              <a:ext uri="{28A0092B-C50C-407E-A947-70E740481C1C}">
                <a14:useLocalDpi xmlns:a14="http://schemas.microsoft.com/office/drawing/2010/main" val="0"/>
              </a:ext>
            </a:extLst>
          </a:blip>
          <a:srcRect l="9307" t="7310" b="15323"/>
          <a:stretch/>
        </p:blipFill>
        <p:spPr bwMode="auto">
          <a:xfrm>
            <a:off x="5004048" y="1268760"/>
            <a:ext cx="2748423" cy="151216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flipH="1">
            <a:off x="755576" y="6165304"/>
            <a:ext cx="7632848" cy="830997"/>
          </a:xfrm>
          <a:prstGeom prst="rect">
            <a:avLst/>
          </a:prstGeom>
          <a:noFill/>
        </p:spPr>
        <p:txBody>
          <a:bodyPr wrap="square" rtlCol="0">
            <a:spAutoFit/>
          </a:bodyPr>
          <a:lstStyle/>
          <a:p>
            <a:r>
              <a:rPr lang="ja-JP" altLang="en-US" sz="2400" b="1" dirty="0"/>
              <a:t>歯型採得用アルジネート印象材と</a:t>
            </a:r>
            <a:r>
              <a:rPr lang="ja-JP" altLang="en-US" sz="2400" b="1"/>
              <a:t>ラバー印象材（</a:t>
            </a:r>
            <a:r>
              <a:rPr lang="ja-JP" altLang="en-US" sz="2400" b="1" dirty="0"/>
              <a:t>使用可）</a:t>
            </a:r>
            <a:endParaRPr lang="en-US" altLang="ja-JP" sz="2400" b="1" dirty="0"/>
          </a:p>
          <a:p>
            <a:endParaRPr kumimoji="1" lang="ja-JP" altLang="en-US" sz="2400" dirty="0"/>
          </a:p>
        </p:txBody>
      </p:sp>
      <p:pic>
        <p:nvPicPr>
          <p:cNvPr id="3074" name="Picture 2" descr="F:\IMG_2236.JPG"/>
          <p:cNvPicPr>
            <a:picLocks noGrp="1" noChangeAspect="1" noChangeArrowheads="1"/>
          </p:cNvPicPr>
          <p:nvPr>
            <p:ph sz="quarter" idx="4"/>
          </p:nvPr>
        </p:nvPicPr>
        <p:blipFill>
          <a:blip r:embed="rId8" cstate="print">
            <a:extLst>
              <a:ext uri="{28A0092B-C50C-407E-A947-70E740481C1C}">
                <a14:useLocalDpi xmlns:a14="http://schemas.microsoft.com/office/drawing/2010/main" val="0"/>
              </a:ext>
            </a:extLst>
          </a:blip>
          <a:srcRect/>
          <a:stretch>
            <a:fillRect/>
          </a:stretch>
        </p:blipFill>
        <p:spPr bwMode="auto">
          <a:xfrm>
            <a:off x="5004048" y="3924663"/>
            <a:ext cx="2968856" cy="222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29911"/>
      </p:ext>
    </p:extLst>
  </p:cSld>
  <p:clrMapOvr>
    <a:masterClrMapping/>
  </p:clrMapOvr>
  <mc:AlternateContent xmlns:mc="http://schemas.openxmlformats.org/markup-compatibility/2006" xmlns:p14="http://schemas.microsoft.com/office/powerpoint/2010/main">
    <mc:Choice Requires="p14">
      <p:transition spd="slow" p14:dur="2000" advTm="19059"/>
    </mc:Choice>
    <mc:Fallback xmlns="">
      <p:transition spd="slow" advTm="19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ビデオ 5">
            <a:hlinkClick r:id="" action="ppaction://media"/>
            <a:extLst>
              <a:ext uri="{FF2B5EF4-FFF2-40B4-BE49-F238E27FC236}">
                <a16:creationId xmlns:a16="http://schemas.microsoft.com/office/drawing/2014/main" id="{AA36BCAA-E188-F504-894A-BA7CF52C879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lum bright="100000"/>
          </a:blip>
          <a:stretch>
            <a:fillRect/>
          </a:stretch>
        </p:blipFill>
        <p:spPr>
          <a:xfrm>
            <a:off x="6858000" y="5143500"/>
            <a:ext cx="2285999" cy="1714500"/>
          </a:xfrm>
          <a:prstGeom prst="rect">
            <a:avLst/>
          </a:prstGeom>
        </p:spPr>
      </p:pic>
      <p:sp>
        <p:nvSpPr>
          <p:cNvPr id="2" name="タイトル 1"/>
          <p:cNvSpPr>
            <a:spLocks noGrp="1"/>
          </p:cNvSpPr>
          <p:nvPr>
            <p:ph type="title"/>
          </p:nvPr>
        </p:nvSpPr>
        <p:spPr>
          <a:xfrm>
            <a:off x="505263" y="34352"/>
            <a:ext cx="8229600" cy="1156990"/>
          </a:xfrm>
        </p:spPr>
        <p:txBody>
          <a:bodyPr>
            <a:normAutofit/>
          </a:bodyPr>
          <a:lstStyle/>
          <a:p>
            <a:r>
              <a:rPr lang="ja-JP" altLang="en-US" sz="3200" dirty="0"/>
              <a:t>レントゲン所見</a:t>
            </a:r>
            <a:endParaRPr kumimoji="1" lang="ja-JP" altLang="en-US" sz="3200" dirty="0"/>
          </a:p>
        </p:txBody>
      </p:sp>
      <p:sp>
        <p:nvSpPr>
          <p:cNvPr id="3" name="コンテンツ プレースホルダー 2"/>
          <p:cNvSpPr>
            <a:spLocks noGrp="1"/>
          </p:cNvSpPr>
          <p:nvPr>
            <p:ph idx="1"/>
          </p:nvPr>
        </p:nvSpPr>
        <p:spPr>
          <a:xfrm>
            <a:off x="179512" y="836712"/>
            <a:ext cx="8712968" cy="5289451"/>
          </a:xfrm>
        </p:spPr>
        <p:txBody>
          <a:bodyPr>
            <a:normAutofit/>
          </a:bodyPr>
          <a:lstStyle/>
          <a:p>
            <a:r>
              <a:rPr lang="ja-JP" altLang="en-US" sz="2800" dirty="0"/>
              <a:t>左上１、左上４と下５の齲蝕、右下７左上７、左下６欠損</a:t>
            </a:r>
            <a:endParaRPr lang="en-US" altLang="ja-JP" sz="2800" dirty="0"/>
          </a:p>
          <a:p>
            <a:r>
              <a:rPr kumimoji="1" lang="ja-JP" altLang="en-US" sz="2800" dirty="0"/>
              <a:t>金属冠による治療や根管充填処置が行われている。また、全体的に１／３程度の歯槽骨吸収が見られる。</a:t>
            </a:r>
            <a:endParaRPr kumimoji="1" lang="en-US" altLang="ja-JP" sz="2800" dirty="0"/>
          </a:p>
          <a:p>
            <a:r>
              <a:rPr kumimoji="1" lang="ja-JP" altLang="en-US" sz="2800" dirty="0"/>
              <a:t>パノラマレントゲン写真</a:t>
            </a:r>
          </a:p>
        </p:txBody>
      </p:sp>
      <p:pic>
        <p:nvPicPr>
          <p:cNvPr id="1026" name="Picture 2" descr="F:\IMG_219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948" t="339920" r="-140912" b="-312077"/>
          <a:stretch/>
        </p:blipFill>
        <p:spPr bwMode="auto">
          <a:xfrm>
            <a:off x="2771800" y="2276872"/>
            <a:ext cx="3960440" cy="3648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MG_219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162" t="11362" r="6928" b="30076"/>
          <a:stretch/>
        </p:blipFill>
        <p:spPr bwMode="auto">
          <a:xfrm>
            <a:off x="827584" y="2817642"/>
            <a:ext cx="7448211" cy="37077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187624" y="5663569"/>
            <a:ext cx="864096" cy="861774"/>
          </a:xfrm>
          <a:prstGeom prst="rect">
            <a:avLst/>
          </a:prstGeom>
          <a:noFill/>
        </p:spPr>
        <p:txBody>
          <a:bodyPr wrap="square" rtlCol="0">
            <a:spAutoFit/>
          </a:bodyPr>
          <a:lstStyle/>
          <a:p>
            <a:r>
              <a:rPr kumimoji="1" lang="ja-JP" altLang="en-US" sz="3200" dirty="0">
                <a:solidFill>
                  <a:schemeClr val="bg1"/>
                </a:solidFill>
              </a:rPr>
              <a:t>Ｒ</a:t>
            </a:r>
            <a:endParaRPr kumimoji="1" lang="en-US" altLang="ja-JP" sz="3200" dirty="0">
              <a:solidFill>
                <a:schemeClr val="bg1"/>
              </a:solidFill>
            </a:endParaRPr>
          </a:p>
          <a:p>
            <a:endParaRPr kumimoji="1" lang="ja-JP" altLang="en-US" dirty="0"/>
          </a:p>
        </p:txBody>
      </p:sp>
    </p:spTree>
    <p:extLst>
      <p:ext uri="{BB962C8B-B14F-4D97-AF65-F5344CB8AC3E}">
        <p14:creationId xmlns:p14="http://schemas.microsoft.com/office/powerpoint/2010/main" val="1486812610"/>
      </p:ext>
    </p:extLst>
  </p:cSld>
  <p:clrMapOvr>
    <a:masterClrMapping/>
  </p:clrMapOvr>
  <mc:AlternateContent xmlns:mc="http://schemas.openxmlformats.org/markup-compatibility/2006" xmlns:p14="http://schemas.microsoft.com/office/powerpoint/2010/main">
    <mc:Choice Requires="p14">
      <p:transition spd="slow" p14:dur="2000" advTm="33832"/>
    </mc:Choice>
    <mc:Fallback xmlns="">
      <p:transition spd="slow" advTm="3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1893</TotalTime>
  <Words>1073</Words>
  <Application>Microsoft Office PowerPoint</Application>
  <PresentationFormat>画面に合わせる (4:3)</PresentationFormat>
  <Paragraphs>73</Paragraphs>
  <Slides>15</Slides>
  <Notes>0</Notes>
  <HiddenSlides>0</HiddenSlides>
  <MMClips>15</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15</vt:i4>
      </vt:variant>
    </vt:vector>
  </HeadingPairs>
  <TitlesOfParts>
    <vt:vector size="18" baseType="lpstr">
      <vt:lpstr>Arial</vt:lpstr>
      <vt:lpstr>Calibri</vt:lpstr>
      <vt:lpstr>Office ​​テーマ</vt:lpstr>
      <vt:lpstr>化学物質過敏症（ＣＳ）患者の 歯科治療経験</vt:lpstr>
      <vt:lpstr>緒言</vt:lpstr>
      <vt:lpstr>化学物質過敏症はどのような病気ですか？</vt:lpstr>
      <vt:lpstr>歯科治療時の留意点</vt:lpstr>
      <vt:lpstr>当院の診療室と待合室の換気状況</vt:lpstr>
      <vt:lpstr>症例  患者Ａさん：宮城県在住の50代女性 　主訴：左上１、４、左下６欠損部の治療 </vt:lpstr>
      <vt:lpstr>不適と診断された歯科用各種充填剤、接着剤、治療薬</vt:lpstr>
      <vt:lpstr>その他の歯科用薬品類</vt:lpstr>
      <vt:lpstr>レントゲン所見</vt:lpstr>
      <vt:lpstr>当院での治療経過と初期治療からの教訓</vt:lpstr>
      <vt:lpstr>前歯の治療</vt:lpstr>
      <vt:lpstr>歯型とセラミック冠</vt:lpstr>
      <vt:lpstr>熱可塑性樹脂一本義歯と制作手順 </vt:lpstr>
      <vt:lpstr>考察</vt:lpstr>
      <vt:lpstr>　　　　　　追記  長崎県保険医協会様へ   　改訂版発刊の際には右の書籍にＣＳ患者の歯科治療のページを是非掲載してくださるよう切にお願い致します。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hqh10267</dc:creator>
  <cp:lastModifiedBy>公英 五十嵐</cp:lastModifiedBy>
  <cp:revision>98</cp:revision>
  <cp:lastPrinted>2023-08-08T10:19:15Z</cp:lastPrinted>
  <dcterms:created xsi:type="dcterms:W3CDTF">2023-07-21T01:08:11Z</dcterms:created>
  <dcterms:modified xsi:type="dcterms:W3CDTF">2023-09-22T08:39:51Z</dcterms:modified>
</cp:coreProperties>
</file>