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 id="2147483844" r:id="rId2"/>
    <p:sldMasterId id="2147483860" r:id="rId3"/>
  </p:sldMasterIdLst>
  <p:notesMasterIdLst>
    <p:notesMasterId r:id="rId20"/>
  </p:notesMasterIdLst>
  <p:sldIdLst>
    <p:sldId id="1540" r:id="rId4"/>
    <p:sldId id="1542" r:id="rId5"/>
    <p:sldId id="1541" r:id="rId6"/>
    <p:sldId id="1543" r:id="rId7"/>
    <p:sldId id="1544" r:id="rId8"/>
    <p:sldId id="1559" r:id="rId9"/>
    <p:sldId id="1553" r:id="rId10"/>
    <p:sldId id="1518" r:id="rId11"/>
    <p:sldId id="1538" r:id="rId12"/>
    <p:sldId id="1555" r:id="rId13"/>
    <p:sldId id="1556" r:id="rId14"/>
    <p:sldId id="509" r:id="rId15"/>
    <p:sldId id="541" r:id="rId16"/>
    <p:sldId id="1517" r:id="rId17"/>
    <p:sldId id="1550" r:id="rId18"/>
    <p:sldId id="150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C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4458" autoAdjust="0"/>
  </p:normalViewPr>
  <p:slideViewPr>
    <p:cSldViewPr snapToGrid="0">
      <p:cViewPr varScale="1">
        <p:scale>
          <a:sx n="78" d="100"/>
          <a:sy n="78" d="100"/>
        </p:scale>
        <p:origin x="101" y="25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9" d="100"/>
          <a:sy n="69" d="100"/>
        </p:scale>
        <p:origin x="3082" y="8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ja-JP"/>
              <a:t>医科からの依頼　</a:t>
            </a:r>
            <a:r>
              <a:rPr lang="en-US"/>
              <a:t>3</a:t>
            </a:r>
            <a:r>
              <a:rPr lang="ja-JP"/>
              <a:t>例</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tx>
            <c:strRef>
              <c:f>Sheet1!$B$1</c:f>
              <c:strCache>
                <c:ptCount val="1"/>
                <c:pt idx="0">
                  <c:v>症例数</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医科術前診療依頼</c:v>
                </c:pt>
                <c:pt idx="1">
                  <c:v>歯科的な治療依頼</c:v>
                </c:pt>
              </c:strCache>
            </c:strRef>
          </c:cat>
          <c:val>
            <c:numRef>
              <c:f>Sheet1!$B$2:$B$3</c:f>
              <c:numCache>
                <c:formatCode>General</c:formatCode>
                <c:ptCount val="2"/>
                <c:pt idx="0">
                  <c:v>1</c:v>
                </c:pt>
                <c:pt idx="1">
                  <c:v>2</c:v>
                </c:pt>
              </c:numCache>
            </c:numRef>
          </c:val>
          <c:extLst>
            <c:ext xmlns:c16="http://schemas.microsoft.com/office/drawing/2014/chart" uri="{C3380CC4-5D6E-409C-BE32-E72D297353CC}">
              <c16:uniqueId val="{00000000-F2A1-449C-BE75-4C87A8B3172F}"/>
            </c:ext>
          </c:extLst>
        </c:ser>
        <c:dLbls>
          <c:showLegendKey val="0"/>
          <c:showVal val="0"/>
          <c:showCatName val="0"/>
          <c:showSerName val="0"/>
          <c:showPercent val="0"/>
          <c:showBubbleSize val="0"/>
        </c:dLbls>
        <c:gapWidth val="182"/>
        <c:axId val="445226784"/>
        <c:axId val="445225344"/>
      </c:barChart>
      <c:catAx>
        <c:axId val="445226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crossAx val="445225344"/>
        <c:crosses val="autoZero"/>
        <c:auto val="1"/>
        <c:lblAlgn val="ctr"/>
        <c:lblOffset val="100"/>
        <c:noMultiLvlLbl val="0"/>
      </c:catAx>
      <c:valAx>
        <c:axId val="4452253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445226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aseline="0"/>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ja-JP" altLang="en-US" dirty="0"/>
              <a:t>歯科からの依頼　</a:t>
            </a:r>
            <a:r>
              <a:rPr lang="en-US" altLang="ja-JP" dirty="0">
                <a:solidFill>
                  <a:srgbClr val="0070C0"/>
                </a:solidFill>
              </a:rPr>
              <a:t>15</a:t>
            </a:r>
            <a:r>
              <a:rPr lang="ja-JP" altLang="en-US" dirty="0">
                <a:solidFill>
                  <a:srgbClr val="0070C0"/>
                </a:solidFill>
              </a:rPr>
              <a:t>例</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tx>
            <c:strRef>
              <c:f>Sheet1!$B$1</c:f>
              <c:strCache>
                <c:ptCount val="1"/>
                <c:pt idx="0">
                  <c:v>症例数</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DXA検査依頼</c:v>
                </c:pt>
                <c:pt idx="1">
                  <c:v>抜歯に関する情報提供依頼</c:v>
                </c:pt>
              </c:strCache>
            </c:strRef>
          </c:cat>
          <c:val>
            <c:numRef>
              <c:f>Sheet1!$B$2:$B$3</c:f>
              <c:numCache>
                <c:formatCode>General</c:formatCode>
                <c:ptCount val="2"/>
                <c:pt idx="0">
                  <c:v>3</c:v>
                </c:pt>
                <c:pt idx="1">
                  <c:v>12</c:v>
                </c:pt>
              </c:numCache>
            </c:numRef>
          </c:val>
          <c:extLst>
            <c:ext xmlns:c16="http://schemas.microsoft.com/office/drawing/2014/chart" uri="{C3380CC4-5D6E-409C-BE32-E72D297353CC}">
              <c16:uniqueId val="{00000000-14DC-4966-8E58-FE9880C49CCB}"/>
            </c:ext>
          </c:extLst>
        </c:ser>
        <c:dLbls>
          <c:showLegendKey val="0"/>
          <c:showVal val="0"/>
          <c:showCatName val="0"/>
          <c:showSerName val="0"/>
          <c:showPercent val="0"/>
          <c:showBubbleSize val="0"/>
        </c:dLbls>
        <c:gapWidth val="182"/>
        <c:axId val="445226784"/>
        <c:axId val="445225344"/>
      </c:barChart>
      <c:catAx>
        <c:axId val="445226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crossAx val="445225344"/>
        <c:crosses val="autoZero"/>
        <c:auto val="1"/>
        <c:lblAlgn val="ctr"/>
        <c:lblOffset val="100"/>
        <c:noMultiLvlLbl val="0"/>
      </c:catAx>
      <c:valAx>
        <c:axId val="4452253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445226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ja-JP" altLang="en-US" dirty="0"/>
              <a:t>歯科からの依頼　</a:t>
            </a:r>
            <a:r>
              <a:rPr lang="en-US" altLang="ja-JP" dirty="0"/>
              <a:t>15</a:t>
            </a:r>
            <a:r>
              <a:rPr lang="ja-JP" altLang="en-US" dirty="0"/>
              <a:t>例</a:t>
            </a:r>
          </a:p>
        </c:rich>
      </c:tx>
      <c:layout>
        <c:manualLayout>
          <c:xMode val="edge"/>
          <c:yMode val="edge"/>
          <c:x val="0.24489566101175603"/>
          <c:y val="3.082705093947662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tx>
            <c:strRef>
              <c:f>Sheet1!$B$1</c:f>
              <c:strCache>
                <c:ptCount val="1"/>
                <c:pt idx="0">
                  <c:v>症例数</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骨粗鬆症治療薬開始</c:v>
                </c:pt>
                <c:pt idx="1">
                  <c:v>BP製剤中止</c:v>
                </c:pt>
                <c:pt idx="2">
                  <c:v>情報内容確認</c:v>
                </c:pt>
              </c:strCache>
            </c:strRef>
          </c:cat>
          <c:val>
            <c:numRef>
              <c:f>Sheet1!$B$2:$B$4</c:f>
              <c:numCache>
                <c:formatCode>General</c:formatCode>
                <c:ptCount val="3"/>
                <c:pt idx="0">
                  <c:v>3</c:v>
                </c:pt>
                <c:pt idx="1">
                  <c:v>6</c:v>
                </c:pt>
                <c:pt idx="2">
                  <c:v>6</c:v>
                </c:pt>
              </c:numCache>
            </c:numRef>
          </c:val>
          <c:extLst>
            <c:ext xmlns:c16="http://schemas.microsoft.com/office/drawing/2014/chart" uri="{C3380CC4-5D6E-409C-BE32-E72D297353CC}">
              <c16:uniqueId val="{00000000-AE3D-41EE-915D-82DB1D7E4AFE}"/>
            </c:ext>
          </c:extLst>
        </c:ser>
        <c:dLbls>
          <c:showLegendKey val="0"/>
          <c:showVal val="0"/>
          <c:showCatName val="0"/>
          <c:showSerName val="0"/>
          <c:showPercent val="0"/>
          <c:showBubbleSize val="0"/>
        </c:dLbls>
        <c:gapWidth val="182"/>
        <c:axId val="445226784"/>
        <c:axId val="445225344"/>
      </c:barChart>
      <c:catAx>
        <c:axId val="445226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ja-JP"/>
          </a:p>
        </c:txPr>
        <c:crossAx val="445225344"/>
        <c:crosses val="autoZero"/>
        <c:auto val="1"/>
        <c:lblAlgn val="ctr"/>
        <c:lblOffset val="100"/>
        <c:noMultiLvlLbl val="0"/>
      </c:catAx>
      <c:valAx>
        <c:axId val="4452253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445226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ja-JP" altLang="en-US" dirty="0"/>
              <a:t>歯科からの依頼時病名</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tx>
            <c:strRef>
              <c:f>Sheet1!$B$1</c:f>
              <c:strCache>
                <c:ptCount val="1"/>
                <c:pt idx="0">
                  <c:v>症例数</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腫瘍疑い</c:v>
                </c:pt>
                <c:pt idx="1">
                  <c:v>感染症</c:v>
                </c:pt>
                <c:pt idx="2">
                  <c:v>埋伏智歯</c:v>
                </c:pt>
              </c:strCache>
            </c:strRef>
          </c:cat>
          <c:val>
            <c:numRef>
              <c:f>Sheet1!$B$2:$B$4</c:f>
              <c:numCache>
                <c:formatCode>General</c:formatCode>
                <c:ptCount val="3"/>
                <c:pt idx="0">
                  <c:v>1</c:v>
                </c:pt>
                <c:pt idx="1">
                  <c:v>29</c:v>
                </c:pt>
                <c:pt idx="2">
                  <c:v>10</c:v>
                </c:pt>
              </c:numCache>
            </c:numRef>
          </c:val>
          <c:extLst>
            <c:ext xmlns:c16="http://schemas.microsoft.com/office/drawing/2014/chart" uri="{C3380CC4-5D6E-409C-BE32-E72D297353CC}">
              <c16:uniqueId val="{00000000-B7C4-446C-B73B-4D9144477823}"/>
            </c:ext>
          </c:extLst>
        </c:ser>
        <c:dLbls>
          <c:showLegendKey val="0"/>
          <c:showVal val="0"/>
          <c:showCatName val="0"/>
          <c:showSerName val="0"/>
          <c:showPercent val="0"/>
          <c:showBubbleSize val="0"/>
        </c:dLbls>
        <c:gapWidth val="182"/>
        <c:axId val="445226784"/>
        <c:axId val="445225344"/>
      </c:barChart>
      <c:catAx>
        <c:axId val="445226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crossAx val="445225344"/>
        <c:crosses val="autoZero"/>
        <c:auto val="1"/>
        <c:lblAlgn val="ctr"/>
        <c:lblOffset val="100"/>
        <c:noMultiLvlLbl val="0"/>
      </c:catAx>
      <c:valAx>
        <c:axId val="4452253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445226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ja-JP" altLang="en-US" dirty="0"/>
              <a:t>歯周病罹患リスク</a:t>
            </a:r>
            <a:endParaRPr lang="en-US" altLang="ja-JP"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7.465233732555536E-2"/>
          <c:y val="0.19941027200686637"/>
          <c:w val="0.88640331016774687"/>
          <c:h val="0.59268254219742367"/>
        </c:manualLayout>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3-BD9E-4F0A-ABEE-7E29B313D4CF}"/>
              </c:ext>
            </c:extLst>
          </c:dPt>
          <c:dPt>
            <c:idx val="1"/>
            <c:invertIfNegative val="0"/>
            <c:bubble3D val="0"/>
            <c:spPr>
              <a:solidFill>
                <a:srgbClr val="C00000"/>
              </a:solidFill>
              <a:ln>
                <a:noFill/>
              </a:ln>
              <a:effectLst/>
            </c:spPr>
            <c:extLst>
              <c:ext xmlns:c16="http://schemas.microsoft.com/office/drawing/2014/chart" uri="{C3380CC4-5D6E-409C-BE32-E72D297353CC}">
                <c16:uniqueId val="{00000004-BD9E-4F0A-ABEE-7E29B313D4CF}"/>
              </c:ext>
            </c:extLst>
          </c:dPt>
          <c:cat>
            <c:strRef>
              <c:f>Sheet1!$A$2:$A$3</c:f>
              <c:strCache>
                <c:ptCount val="2"/>
                <c:pt idx="0">
                  <c:v>骨粗鬆症なし</c:v>
                </c:pt>
                <c:pt idx="1">
                  <c:v>骨粗鬆症あり</c:v>
                </c:pt>
              </c:strCache>
            </c:strRef>
          </c:cat>
          <c:val>
            <c:numRef>
              <c:f>Sheet1!$B$2:$B$3</c:f>
              <c:numCache>
                <c:formatCode>General</c:formatCode>
                <c:ptCount val="2"/>
                <c:pt idx="0">
                  <c:v>1</c:v>
                </c:pt>
                <c:pt idx="1">
                  <c:v>1.96</c:v>
                </c:pt>
              </c:numCache>
            </c:numRef>
          </c:val>
          <c:extLst>
            <c:ext xmlns:c16="http://schemas.microsoft.com/office/drawing/2014/chart" uri="{C3380CC4-5D6E-409C-BE32-E72D297353CC}">
              <c16:uniqueId val="{00000000-BD9E-4F0A-ABEE-7E29B313D4CF}"/>
            </c:ext>
          </c:extLst>
        </c:ser>
        <c:dLbls>
          <c:showLegendKey val="0"/>
          <c:showVal val="0"/>
          <c:showCatName val="0"/>
          <c:showSerName val="0"/>
          <c:showPercent val="0"/>
          <c:showBubbleSize val="0"/>
        </c:dLbls>
        <c:gapWidth val="219"/>
        <c:overlap val="-27"/>
        <c:axId val="543667192"/>
        <c:axId val="543667912"/>
      </c:barChart>
      <c:catAx>
        <c:axId val="543667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crossAx val="543667912"/>
        <c:crosses val="autoZero"/>
        <c:auto val="1"/>
        <c:lblAlgn val="ctr"/>
        <c:lblOffset val="100"/>
        <c:noMultiLvlLbl val="0"/>
      </c:catAx>
      <c:valAx>
        <c:axId val="543667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436671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7B2EDF-9084-4946-9A22-D91BD0AB497C}" type="datetimeFigureOut">
              <a:rPr kumimoji="1" lang="ja-JP" altLang="en-US" smtClean="0"/>
              <a:t>2023/10/3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26F36F-DDD0-4B6E-B673-F5DD57E2C306}" type="slidenum">
              <a:rPr kumimoji="1" lang="ja-JP" altLang="en-US" smtClean="0"/>
              <a:t>‹#›</a:t>
            </a:fld>
            <a:endParaRPr kumimoji="1" lang="ja-JP" altLang="en-US"/>
          </a:p>
        </p:txBody>
      </p:sp>
    </p:spTree>
    <p:extLst>
      <p:ext uri="{BB962C8B-B14F-4D97-AF65-F5344CB8AC3E}">
        <p14:creationId xmlns:p14="http://schemas.microsoft.com/office/powerpoint/2010/main" val="230967589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4816FC-25FE-4AA4-866B-80D03523F64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16390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226F36F-DDD0-4B6E-B673-F5DD57E2C306}" type="slidenum">
              <a:rPr kumimoji="1" lang="ja-JP" altLang="en-US" smtClean="0"/>
              <a:t>9</a:t>
            </a:fld>
            <a:endParaRPr kumimoji="1" lang="ja-JP" altLang="en-US"/>
          </a:p>
        </p:txBody>
      </p:sp>
    </p:spTree>
    <p:extLst>
      <p:ext uri="{BB962C8B-B14F-4D97-AF65-F5344CB8AC3E}">
        <p14:creationId xmlns:p14="http://schemas.microsoft.com/office/powerpoint/2010/main" val="4204471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spTree>
    <p:extLst>
      <p:ext uri="{BB962C8B-B14F-4D97-AF65-F5344CB8AC3E}">
        <p14:creationId xmlns:p14="http://schemas.microsoft.com/office/powerpoint/2010/main" val="1733037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spTree>
    <p:extLst>
      <p:ext uri="{BB962C8B-B14F-4D97-AF65-F5344CB8AC3E}">
        <p14:creationId xmlns:p14="http://schemas.microsoft.com/office/powerpoint/2010/main" val="3352688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spTree>
    <p:extLst>
      <p:ext uri="{BB962C8B-B14F-4D97-AF65-F5344CB8AC3E}">
        <p14:creationId xmlns:p14="http://schemas.microsoft.com/office/powerpoint/2010/main" val="3415474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タイトル、テキスト、クリップ アー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609600" y="1600201"/>
            <a:ext cx="5392615"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クリップアート プレースホルダー 3"/>
          <p:cNvSpPr>
            <a:spLocks noGrp="1"/>
          </p:cNvSpPr>
          <p:nvPr>
            <p:ph type="clipArt" sz="half" idx="2"/>
          </p:nvPr>
        </p:nvSpPr>
        <p:spPr>
          <a:xfrm>
            <a:off x="6189785" y="1600201"/>
            <a:ext cx="5392615" cy="4530725"/>
          </a:xfrm>
        </p:spPr>
        <p:txBody>
          <a:bodyPr/>
          <a:lstStyle/>
          <a:p>
            <a:pPr lvl="0"/>
            <a:endParaRPr lang="ja-JP" altLang="en-US" noProof="0"/>
          </a:p>
        </p:txBody>
      </p:sp>
      <p:sp>
        <p:nvSpPr>
          <p:cNvPr id="5" name="Date Placeholder 3">
            <a:extLst>
              <a:ext uri="{FF2B5EF4-FFF2-40B4-BE49-F238E27FC236}">
                <a16:creationId xmlns:a16="http://schemas.microsoft.com/office/drawing/2014/main" id="{B03F370D-0765-FBC0-3516-66E1008BE3B0}"/>
              </a:ext>
            </a:extLst>
          </p:cNvPr>
          <p:cNvSpPr>
            <a:spLocks noGrp="1"/>
          </p:cNvSpPr>
          <p:nvPr>
            <p:ph type="dt" sz="half" idx="10"/>
          </p:nvPr>
        </p:nvSpPr>
        <p:spPr/>
        <p:txBody>
          <a:bodyPr/>
          <a:lstStyle>
            <a:lvl1pPr>
              <a:defRPr/>
            </a:lvl1pPr>
          </a:lstStyle>
          <a:p>
            <a:pPr>
              <a:defRPr/>
            </a:pPr>
            <a:endParaRPr lang="en-US" altLang="ja-JP"/>
          </a:p>
        </p:txBody>
      </p:sp>
      <p:sp>
        <p:nvSpPr>
          <p:cNvPr id="6" name="Footer Placeholder 4">
            <a:extLst>
              <a:ext uri="{FF2B5EF4-FFF2-40B4-BE49-F238E27FC236}">
                <a16:creationId xmlns:a16="http://schemas.microsoft.com/office/drawing/2014/main" id="{658CD20B-9CDA-B742-CC77-42A1D0443F6D}"/>
              </a:ext>
            </a:extLst>
          </p:cNvPr>
          <p:cNvSpPr>
            <a:spLocks noGrp="1"/>
          </p:cNvSpPr>
          <p:nvPr>
            <p:ph type="ftr" sz="quarter" idx="11"/>
          </p:nvPr>
        </p:nvSpPr>
        <p:spPr/>
        <p:txBody>
          <a:bodyPr/>
          <a:lstStyle>
            <a:lvl1pPr>
              <a:defRPr/>
            </a:lvl1pPr>
          </a:lstStyle>
          <a:p>
            <a:pPr>
              <a:defRPr/>
            </a:pPr>
            <a:endParaRPr lang="en-US" altLang="ja-JP"/>
          </a:p>
        </p:txBody>
      </p:sp>
      <p:sp>
        <p:nvSpPr>
          <p:cNvPr id="7" name="Slide Number Placeholder 5">
            <a:extLst>
              <a:ext uri="{FF2B5EF4-FFF2-40B4-BE49-F238E27FC236}">
                <a16:creationId xmlns:a16="http://schemas.microsoft.com/office/drawing/2014/main" id="{F874D268-31D1-009A-3CF8-B2672A745C88}"/>
              </a:ext>
            </a:extLst>
          </p:cNvPr>
          <p:cNvSpPr>
            <a:spLocks noGrp="1"/>
          </p:cNvSpPr>
          <p:nvPr>
            <p:ph type="sldNum" sz="quarter" idx="12"/>
          </p:nvPr>
        </p:nvSpPr>
        <p:spPr/>
        <p:txBody>
          <a:bodyPr/>
          <a:lstStyle>
            <a:lvl1pPr>
              <a:defRPr/>
            </a:lvl1pPr>
          </a:lstStyle>
          <a:p>
            <a:pPr>
              <a:defRPr/>
            </a:pPr>
            <a:fld id="{21835FB8-30C7-4810-8035-5521B85D44CF}" type="slidenum">
              <a:rPr lang="en-US" altLang="ja-JP"/>
              <a:pPr>
                <a:defRPr/>
              </a:pPr>
              <a:t>‹#›</a:t>
            </a:fld>
            <a:endParaRPr lang="en-US" altLang="ja-JP"/>
          </a:p>
        </p:txBody>
      </p:sp>
    </p:spTree>
    <p:extLst>
      <p:ext uri="{BB962C8B-B14F-4D97-AF65-F5344CB8AC3E}">
        <p14:creationId xmlns:p14="http://schemas.microsoft.com/office/powerpoint/2010/main" val="206437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DC9A4AE6-1731-404C-BC31-653409D02FD7}" type="slidenum">
              <a:rPr lang="en-US" altLang="ja-JP" smtClean="0"/>
              <a:pPr>
                <a:defRPr/>
              </a:pPr>
              <a:t>‹#›</a:t>
            </a:fld>
            <a:endParaRPr lang="en-US" altLang="ja-JP"/>
          </a:p>
        </p:txBody>
      </p:sp>
    </p:spTree>
    <p:extLst>
      <p:ext uri="{BB962C8B-B14F-4D97-AF65-F5344CB8AC3E}">
        <p14:creationId xmlns:p14="http://schemas.microsoft.com/office/powerpoint/2010/main" val="658969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縦書きタイトルと縦書きテキスト">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a:xfrm>
            <a:off x="609600" y="6356351"/>
            <a:ext cx="2844800" cy="365125"/>
          </a:xfrm>
          <a:prstGeom prst="rect">
            <a:avLst/>
          </a:prstGeom>
        </p:spPr>
        <p:txBody>
          <a:bodyPr/>
          <a:lstStyle>
            <a:lvl1pPr>
              <a:defRPr>
                <a:latin typeface="HGP創英角ｺﾞｼｯｸUB" pitchFamily="50" charset="-128"/>
                <a:ea typeface="HGP創英角ｺﾞｼｯｸUB" pitchFamily="50" charset="-128"/>
              </a:defRPr>
            </a:lvl1pPr>
          </a:lstStyle>
          <a:p>
            <a:fld id="{BF73DC81-E56C-42DD-96E0-6CE613758B1B}" type="datetimeFigureOut">
              <a:rPr lang="ja-JP" altLang="en-US" smtClean="0">
                <a:solidFill>
                  <a:prstClr val="black"/>
                </a:solidFill>
              </a:rPr>
              <a:pPr/>
              <a:t>2023/10/3</a:t>
            </a:fld>
            <a:endParaRPr lang="ja-JP" altLang="en-US">
              <a:solidFill>
                <a:prstClr val="black"/>
              </a:solidFill>
            </a:endParaRPr>
          </a:p>
        </p:txBody>
      </p:sp>
      <p:sp>
        <p:nvSpPr>
          <p:cNvPr id="5" name="フッター プレースホルダ 4"/>
          <p:cNvSpPr>
            <a:spLocks noGrp="1"/>
          </p:cNvSpPr>
          <p:nvPr>
            <p:ph type="ftr" sz="quarter" idx="11"/>
          </p:nvPr>
        </p:nvSpPr>
        <p:spPr>
          <a:xfrm>
            <a:off x="4165600" y="6356351"/>
            <a:ext cx="3860800" cy="365125"/>
          </a:xfrm>
          <a:prstGeom prst="rect">
            <a:avLst/>
          </a:prstGeom>
        </p:spPr>
        <p:txBody>
          <a:bodyPr/>
          <a:lstStyle>
            <a:lvl1pPr>
              <a:defRPr>
                <a:latin typeface="HGP創英角ｺﾞｼｯｸUB" pitchFamily="50" charset="-128"/>
                <a:ea typeface="HGP創英角ｺﾞｼｯｸUB" pitchFamily="50" charset="-128"/>
              </a:defRPr>
            </a:lvl1pPr>
          </a:lstStyle>
          <a:p>
            <a:endParaRPr lang="ja-JP" altLang="en-US">
              <a:solidFill>
                <a:prstClr val="black"/>
              </a:solidFill>
            </a:endParaRPr>
          </a:p>
        </p:txBody>
      </p:sp>
      <p:sp>
        <p:nvSpPr>
          <p:cNvPr id="6" name="スライド番号プレースホルダ 5"/>
          <p:cNvSpPr>
            <a:spLocks noGrp="1"/>
          </p:cNvSpPr>
          <p:nvPr>
            <p:ph type="sldNum" sz="quarter" idx="12"/>
          </p:nvPr>
        </p:nvSpPr>
        <p:spPr>
          <a:xfrm>
            <a:off x="8737600" y="6356351"/>
            <a:ext cx="2844800" cy="365125"/>
          </a:xfrm>
          <a:prstGeom prst="rect">
            <a:avLst/>
          </a:prstGeom>
        </p:spPr>
        <p:txBody>
          <a:bodyPr/>
          <a:lstStyle>
            <a:lvl1pPr>
              <a:defRPr>
                <a:latin typeface="HGP創英角ｺﾞｼｯｸUB" pitchFamily="50" charset="-128"/>
                <a:ea typeface="HGP創英角ｺﾞｼｯｸUB" pitchFamily="50" charset="-128"/>
              </a:defRPr>
            </a:lvl1pPr>
          </a:lstStyle>
          <a:p>
            <a:fld id="{880EC69F-863E-4CAE-9C31-E6508D7BF032}" type="slidenum">
              <a:rPr lang="ja-JP" altLang="en-US" smtClean="0">
                <a:solidFill>
                  <a:prstClr val="black"/>
                </a:solidFill>
              </a:rPr>
              <a:pPr/>
              <a:t>‹#›</a:t>
            </a:fld>
            <a:endParaRPr lang="ja-JP" altLang="en-US">
              <a:solidFill>
                <a:prstClr val="black"/>
              </a:solidFill>
            </a:endParaRPr>
          </a:p>
        </p:txBody>
      </p:sp>
      <p:sp>
        <p:nvSpPr>
          <p:cNvPr id="7" name="正方形/長方形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solidFill>
                <a:prstClr val="white"/>
              </a:solidFill>
            </a:endParaRPr>
          </a:p>
        </p:txBody>
      </p:sp>
      <p:sp>
        <p:nvSpPr>
          <p:cNvPr id="8" name="日付プレースホルダ 2"/>
          <p:cNvSpPr txBox="1">
            <a:spLocks/>
          </p:cNvSpPr>
          <p:nvPr userDrawn="1"/>
        </p:nvSpPr>
        <p:spPr>
          <a:xfrm>
            <a:off x="0" y="6642806"/>
            <a:ext cx="2054579" cy="215194"/>
          </a:xfrm>
          <a:prstGeom prst="rect">
            <a:avLst/>
          </a:prstGeom>
        </p:spPr>
        <p:txBody>
          <a:bodyPr/>
          <a:lstStyle>
            <a:defPPr>
              <a:defRPr lang="ja-JP"/>
            </a:defPPr>
            <a:lvl1pPr marL="0" algn="l" defTabSz="914400" rtl="0" eaLnBrk="1" latinLnBrk="0" hangingPunct="1">
              <a:defRPr kumimoji="1" sz="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800">
                <a:solidFill>
                  <a:prstClr val="black"/>
                </a:solidFill>
              </a:rPr>
              <a:t>PRLOP0100</a:t>
            </a:r>
            <a:endParaRPr lang="ja-JP" altLang="en-US" sz="800" dirty="0">
              <a:solidFill>
                <a:prstClr val="black"/>
              </a:solidFill>
            </a:endParaRPr>
          </a:p>
        </p:txBody>
      </p:sp>
    </p:spTree>
    <p:extLst>
      <p:ext uri="{BB962C8B-B14F-4D97-AF65-F5344CB8AC3E}">
        <p14:creationId xmlns:p14="http://schemas.microsoft.com/office/powerpoint/2010/main" val="2699486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pic>
        <p:nvPicPr>
          <p:cNvPr id="3" name="Picture 6" descr="Droplets-SD-Content-R1d.png">
            <a:extLst>
              <a:ext uri="{FF2B5EF4-FFF2-40B4-BE49-F238E27FC236}">
                <a16:creationId xmlns:a16="http://schemas.microsoft.com/office/drawing/2014/main" id="{BDEFE2F8-7F21-DB71-1222-C67B8B7B4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913774" y="2367095"/>
            <a:ext cx="10363826"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E0B3F43F-ACA0-4216-A68B-8625BDD55ECA}"/>
              </a:ext>
            </a:extLst>
          </p:cNvPr>
          <p:cNvSpPr>
            <a:spLocks noGrp="1"/>
          </p:cNvSpPr>
          <p:nvPr>
            <p:ph type="dt" sz="half" idx="14"/>
          </p:nvPr>
        </p:nvSpPr>
        <p:spPr/>
        <p:txBody>
          <a:bodyPr/>
          <a:lstStyle>
            <a:lvl1pPr>
              <a:defRPr/>
            </a:lvl1pPr>
          </a:lstStyle>
          <a:p>
            <a:pPr>
              <a:defRPr/>
            </a:pPr>
            <a:endParaRPr lang="en-US" altLang="ja-JP"/>
          </a:p>
        </p:txBody>
      </p:sp>
      <p:sp>
        <p:nvSpPr>
          <p:cNvPr id="5" name="Footer Placeholder 4">
            <a:extLst>
              <a:ext uri="{FF2B5EF4-FFF2-40B4-BE49-F238E27FC236}">
                <a16:creationId xmlns:a16="http://schemas.microsoft.com/office/drawing/2014/main" id="{43EF8721-EDA8-4F61-C02F-56A85CAD4872}"/>
              </a:ext>
            </a:extLst>
          </p:cNvPr>
          <p:cNvSpPr>
            <a:spLocks noGrp="1"/>
          </p:cNvSpPr>
          <p:nvPr>
            <p:ph type="ftr" sz="quarter" idx="15"/>
          </p:nvPr>
        </p:nvSpPr>
        <p:spPr/>
        <p:txBody>
          <a:bodyPr/>
          <a:lstStyle>
            <a:lvl1pPr>
              <a:defRPr/>
            </a:lvl1pPr>
          </a:lstStyle>
          <a:p>
            <a:pPr>
              <a:defRPr/>
            </a:pPr>
            <a:endParaRPr lang="en-US" altLang="ja-JP"/>
          </a:p>
        </p:txBody>
      </p:sp>
      <p:sp>
        <p:nvSpPr>
          <p:cNvPr id="6" name="Slide Number Placeholder 5">
            <a:extLst>
              <a:ext uri="{FF2B5EF4-FFF2-40B4-BE49-F238E27FC236}">
                <a16:creationId xmlns:a16="http://schemas.microsoft.com/office/drawing/2014/main" id="{CBB56B3B-5710-E39F-32C0-6A6AF7EF3A30}"/>
              </a:ext>
            </a:extLst>
          </p:cNvPr>
          <p:cNvSpPr>
            <a:spLocks noGrp="1"/>
          </p:cNvSpPr>
          <p:nvPr>
            <p:ph type="sldNum" sz="quarter" idx="16"/>
          </p:nvPr>
        </p:nvSpPr>
        <p:spPr/>
        <p:txBody>
          <a:bodyPr/>
          <a:lstStyle>
            <a:lvl1pPr>
              <a:defRPr/>
            </a:lvl1pPr>
          </a:lstStyle>
          <a:p>
            <a:pPr>
              <a:defRPr/>
            </a:pPr>
            <a:fld id="{F0E58822-6943-40DE-AAC2-763B550FDCEB}" type="slidenum">
              <a:rPr lang="en-US" altLang="ja-JP"/>
              <a:pPr>
                <a:defRPr/>
              </a:pPr>
              <a:t>‹#›</a:t>
            </a:fld>
            <a:endParaRPr lang="en-US" altLang="ja-JP"/>
          </a:p>
        </p:txBody>
      </p:sp>
    </p:spTree>
    <p:extLst>
      <p:ext uri="{BB962C8B-B14F-4D97-AF65-F5344CB8AC3E}">
        <p14:creationId xmlns:p14="http://schemas.microsoft.com/office/powerpoint/2010/main" val="849941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038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spTree>
    <p:extLst>
      <p:ext uri="{BB962C8B-B14F-4D97-AF65-F5344CB8AC3E}">
        <p14:creationId xmlns:p14="http://schemas.microsoft.com/office/powerpoint/2010/main" val="2984342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5188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spTree>
    <p:extLst>
      <p:ext uri="{BB962C8B-B14F-4D97-AF65-F5344CB8AC3E}">
        <p14:creationId xmlns:p14="http://schemas.microsoft.com/office/powerpoint/2010/main" val="63312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spTree>
    <p:extLst>
      <p:ext uri="{BB962C8B-B14F-4D97-AF65-F5344CB8AC3E}">
        <p14:creationId xmlns:p14="http://schemas.microsoft.com/office/powerpoint/2010/main" val="19757111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09728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1792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spTree>
    <p:extLst>
      <p:ext uri="{BB962C8B-B14F-4D97-AF65-F5344CB8AC3E}">
        <p14:creationId xmlns:p14="http://schemas.microsoft.com/office/powerpoint/2010/main" val="3581356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spTree>
    <p:extLst>
      <p:ext uri="{BB962C8B-B14F-4D97-AF65-F5344CB8AC3E}">
        <p14:creationId xmlns:p14="http://schemas.microsoft.com/office/powerpoint/2010/main" val="3477912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spTree>
    <p:extLst>
      <p:ext uri="{BB962C8B-B14F-4D97-AF65-F5344CB8AC3E}">
        <p14:creationId xmlns:p14="http://schemas.microsoft.com/office/powerpoint/2010/main" val="4168411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805776D-B7F4-4699-8346-2945108952B1}" type="datetimeFigureOut">
              <a:rPr kumimoji="1" lang="ja-JP" altLang="en-US" smtClean="0"/>
              <a:t>2023/10/3</a:t>
            </a:fld>
            <a:endParaRPr kumimoji="1" lang="ja-JP"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69596FD-08BE-4D7C-9137-0D9354431789}" type="slidenum">
              <a:rPr kumimoji="1" lang="ja-JP" altLang="en-US" smtClean="0"/>
              <a:t>‹#›</a:t>
            </a:fld>
            <a:endParaRPr kumimoji="1" lang="ja-JP" altLang="en-US"/>
          </a:p>
        </p:txBody>
      </p:sp>
    </p:spTree>
    <p:extLst>
      <p:ext uri="{BB962C8B-B14F-4D97-AF65-F5344CB8AC3E}">
        <p14:creationId xmlns:p14="http://schemas.microsoft.com/office/powerpoint/2010/main" val="3693482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spTree>
    <p:extLst>
      <p:ext uri="{BB962C8B-B14F-4D97-AF65-F5344CB8AC3E}">
        <p14:creationId xmlns:p14="http://schemas.microsoft.com/office/powerpoint/2010/main" val="1665862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spTree>
    <p:extLst>
      <p:ext uri="{BB962C8B-B14F-4D97-AF65-F5344CB8AC3E}">
        <p14:creationId xmlns:p14="http://schemas.microsoft.com/office/powerpoint/2010/main" val="11118675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spTree>
    <p:extLst>
      <p:ext uri="{BB962C8B-B14F-4D97-AF65-F5344CB8AC3E}">
        <p14:creationId xmlns:p14="http://schemas.microsoft.com/office/powerpoint/2010/main" val="1478290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DC9A4AE6-1731-404C-BC31-653409D02FD7}" type="slidenum">
              <a:rPr lang="en-US" altLang="ja-JP" smtClean="0"/>
              <a:pPr>
                <a:defRPr/>
              </a:pPr>
              <a:t>‹#›</a:t>
            </a:fld>
            <a:endParaRPr lang="en-US" altLang="ja-JP"/>
          </a:p>
        </p:txBody>
      </p:sp>
    </p:spTree>
    <p:extLst>
      <p:ext uri="{BB962C8B-B14F-4D97-AF65-F5344CB8AC3E}">
        <p14:creationId xmlns:p14="http://schemas.microsoft.com/office/powerpoint/2010/main" val="648878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spTree>
    <p:extLst>
      <p:ext uri="{BB962C8B-B14F-4D97-AF65-F5344CB8AC3E}">
        <p14:creationId xmlns:p14="http://schemas.microsoft.com/office/powerpoint/2010/main" val="869308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spTree>
    <p:extLst>
      <p:ext uri="{BB962C8B-B14F-4D97-AF65-F5344CB8AC3E}">
        <p14:creationId xmlns:p14="http://schemas.microsoft.com/office/powerpoint/2010/main" val="1716788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spTree>
    <p:extLst>
      <p:ext uri="{BB962C8B-B14F-4D97-AF65-F5344CB8AC3E}">
        <p14:creationId xmlns:p14="http://schemas.microsoft.com/office/powerpoint/2010/main" val="25447703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spTree>
    <p:extLst>
      <p:ext uri="{BB962C8B-B14F-4D97-AF65-F5344CB8AC3E}">
        <p14:creationId xmlns:p14="http://schemas.microsoft.com/office/powerpoint/2010/main" val="580289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spTree>
    <p:extLst>
      <p:ext uri="{BB962C8B-B14F-4D97-AF65-F5344CB8AC3E}">
        <p14:creationId xmlns:p14="http://schemas.microsoft.com/office/powerpoint/2010/main" val="28094335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0"/>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7550"/>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40267688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4054259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spTree>
    <p:extLst>
      <p:ext uri="{BB962C8B-B14F-4D97-AF65-F5344CB8AC3E}">
        <p14:creationId xmlns:p14="http://schemas.microsoft.com/office/powerpoint/2010/main" val="20914399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spTree>
    <p:extLst>
      <p:ext uri="{BB962C8B-B14F-4D97-AF65-F5344CB8AC3E}">
        <p14:creationId xmlns:p14="http://schemas.microsoft.com/office/powerpoint/2010/main" val="1494733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spTree>
    <p:extLst>
      <p:ext uri="{BB962C8B-B14F-4D97-AF65-F5344CB8AC3E}">
        <p14:creationId xmlns:p14="http://schemas.microsoft.com/office/powerpoint/2010/main" val="17920719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spTree>
    <p:extLst>
      <p:ext uri="{BB962C8B-B14F-4D97-AF65-F5344CB8AC3E}">
        <p14:creationId xmlns:p14="http://schemas.microsoft.com/office/powerpoint/2010/main" val="460872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spTree>
    <p:extLst>
      <p:ext uri="{BB962C8B-B14F-4D97-AF65-F5344CB8AC3E}">
        <p14:creationId xmlns:p14="http://schemas.microsoft.com/office/powerpoint/2010/main" val="2883740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spTree>
    <p:extLst>
      <p:ext uri="{BB962C8B-B14F-4D97-AF65-F5344CB8AC3E}">
        <p14:creationId xmlns:p14="http://schemas.microsoft.com/office/powerpoint/2010/main" val="354824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0"/>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7550"/>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1789968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694535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spTree>
    <p:extLst>
      <p:ext uri="{BB962C8B-B14F-4D97-AF65-F5344CB8AC3E}">
        <p14:creationId xmlns:p14="http://schemas.microsoft.com/office/powerpoint/2010/main" val="3511328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spTree>
    <p:extLst>
      <p:ext uri="{BB962C8B-B14F-4D97-AF65-F5344CB8AC3E}">
        <p14:creationId xmlns:p14="http://schemas.microsoft.com/office/powerpoint/2010/main" val="3805136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805776D-B7F4-4699-8346-2945108952B1}" type="datetimeFigureOut">
              <a:rPr kumimoji="1" lang="ja-JP" altLang="en-US" smtClean="0"/>
              <a:t>2023/10/3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69596FD-08BE-4D7C-9137-0D9354431789}" type="slidenum">
              <a:rPr kumimoji="1" lang="ja-JP" altLang="en-US" smtClean="0"/>
              <a:t>‹#›</a:t>
            </a:fld>
            <a:endParaRPr kumimoji="1" lang="ja-JP" altLang="en-US"/>
          </a:p>
        </p:txBody>
      </p:sp>
    </p:spTree>
    <p:extLst>
      <p:ext uri="{BB962C8B-B14F-4D97-AF65-F5344CB8AC3E}">
        <p14:creationId xmlns:p14="http://schemas.microsoft.com/office/powerpoint/2010/main" val="3517580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3805776D-B7F4-4699-8346-2945108952B1}" type="datetimeFigureOut">
              <a:rPr kumimoji="1" lang="ja-JP" altLang="en-US" smtClean="0"/>
              <a:t>2023/10/3</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569596FD-08BE-4D7C-9137-0D9354431789}" type="slidenum">
              <a:rPr kumimoji="1" lang="ja-JP" altLang="en-US" smtClean="0"/>
              <a:t>‹#›</a:t>
            </a:fld>
            <a:endParaRPr kumimoji="1" lang="ja-JP" altLang="en-US"/>
          </a:p>
        </p:txBody>
      </p:sp>
    </p:spTree>
    <p:extLst>
      <p:ext uri="{BB962C8B-B14F-4D97-AF65-F5344CB8AC3E}">
        <p14:creationId xmlns:p14="http://schemas.microsoft.com/office/powerpoint/2010/main" val="128855204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3" r:id="rId14"/>
    <p:sldLayoutId id="2147483681" r:id="rId1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805776D-B7F4-4699-8346-2945108952B1}" type="datetimeFigureOut">
              <a:rPr kumimoji="1" lang="ja-JP" altLang="en-US" smtClean="0"/>
              <a:t>2023/10/3</a:t>
            </a:fld>
            <a:endParaRPr kumimoji="1" lang="ja-JP"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69596FD-08BE-4D7C-9137-0D9354431789}" type="slidenum">
              <a:rPr kumimoji="1" lang="ja-JP" altLang="en-US" smtClean="0"/>
              <a:t>‹#›</a:t>
            </a:fld>
            <a:endParaRPr kumimoji="1" lang="ja-JP"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817159"/>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7" r:id="rId12"/>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3805776D-B7F4-4699-8346-2945108952B1}" type="datetimeFigureOut">
              <a:rPr kumimoji="1" lang="ja-JP" altLang="en-US" smtClean="0"/>
              <a:t>2023/10/3</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569596FD-08BE-4D7C-9137-0D9354431789}" type="slidenum">
              <a:rPr kumimoji="1" lang="ja-JP" altLang="en-US" smtClean="0"/>
              <a:t>‹#›</a:t>
            </a:fld>
            <a:endParaRPr kumimoji="1" lang="ja-JP" altLang="en-US"/>
          </a:p>
        </p:txBody>
      </p:sp>
    </p:spTree>
    <p:extLst>
      <p:ext uri="{BB962C8B-B14F-4D97-AF65-F5344CB8AC3E}">
        <p14:creationId xmlns:p14="http://schemas.microsoft.com/office/powerpoint/2010/main" val="366507696"/>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chart" Target="../charts/char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chart" Target="../charts/chart5.xml"/><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2732A90-65B7-AE07-C6D1-4C16E6E9F005}"/>
              </a:ext>
            </a:extLst>
          </p:cNvPr>
          <p:cNvSpPr txBox="1">
            <a:spLocks noChangeArrowheads="1"/>
          </p:cNvSpPr>
          <p:nvPr/>
        </p:nvSpPr>
        <p:spPr>
          <a:xfrm>
            <a:off x="2627790" y="2569436"/>
            <a:ext cx="7386221" cy="745076"/>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just"/>
            <a:r>
              <a:rPr lang="ja-JP" altLang="en-US" sz="3200" kern="100" dirty="0">
                <a:effectLst/>
                <a:ea typeface="游明朝" panose="02020400000000000000" pitchFamily="18" charset="-128"/>
                <a:cs typeface="Times New Roman" panose="02020603050405020304" pitchFamily="18" charset="0"/>
              </a:rPr>
              <a:t>医科歯科における診療情報共有の現況</a:t>
            </a:r>
          </a:p>
        </p:txBody>
      </p:sp>
      <p:sp>
        <p:nvSpPr>
          <p:cNvPr id="3" name="Rectangle 3">
            <a:extLst>
              <a:ext uri="{FF2B5EF4-FFF2-40B4-BE49-F238E27FC236}">
                <a16:creationId xmlns:a16="http://schemas.microsoft.com/office/drawing/2014/main" id="{F180F57C-45F2-F7B6-4E6A-372AE31A3F4E}"/>
              </a:ext>
            </a:extLst>
          </p:cNvPr>
          <p:cNvSpPr txBox="1">
            <a:spLocks noChangeArrowheads="1"/>
          </p:cNvSpPr>
          <p:nvPr/>
        </p:nvSpPr>
        <p:spPr>
          <a:xfrm>
            <a:off x="2224087" y="4465468"/>
            <a:ext cx="7743825" cy="1221225"/>
          </a:xfrm>
          <a:prstGeom prst="rect">
            <a:avLst/>
          </a:prstGeom>
        </p:spPr>
        <p:txBody>
          <a:bodyPr>
            <a:normAutofit fontScale="8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algn="ctr">
              <a:spcAft>
                <a:spcPts val="0"/>
              </a:spcAft>
              <a:buFont typeface="Calibri" panose="020F0502020204030204" pitchFamily="34" charset="0"/>
              <a:buNone/>
              <a:defRPr/>
            </a:pPr>
            <a:r>
              <a:rPr lang="ja-JP" altLang="en-US" sz="2800" dirty="0"/>
              <a:t>長崎保険医協会</a:t>
            </a:r>
            <a:endParaRPr lang="en-US" altLang="ja-JP" sz="2800" dirty="0"/>
          </a:p>
          <a:p>
            <a:pPr algn="ctr">
              <a:spcAft>
                <a:spcPts val="0"/>
              </a:spcAft>
              <a:buFont typeface="Calibri" panose="020F0502020204030204" pitchFamily="34" charset="0"/>
              <a:buNone/>
              <a:defRPr/>
            </a:pPr>
            <a:r>
              <a:rPr lang="ja-JP" altLang="en-US" sz="2800" dirty="0"/>
              <a:t>愛野記念病院　整形外科</a:t>
            </a:r>
            <a:endParaRPr lang="en-US" altLang="ja-JP" sz="2800" dirty="0"/>
          </a:p>
          <a:p>
            <a:pPr algn="ctr">
              <a:spcAft>
                <a:spcPts val="0"/>
              </a:spcAft>
              <a:buFont typeface="Calibri" panose="020F0502020204030204" pitchFamily="34" charset="0"/>
              <a:buNone/>
              <a:defRPr/>
            </a:pPr>
            <a:r>
              <a:rPr lang="ja-JP" altLang="en-US" sz="2800" dirty="0"/>
              <a:t>冨田伸次郎</a:t>
            </a:r>
          </a:p>
        </p:txBody>
      </p:sp>
      <p:sp>
        <p:nvSpPr>
          <p:cNvPr id="11" name="テキスト ボックス 10">
            <a:extLst>
              <a:ext uri="{FF2B5EF4-FFF2-40B4-BE49-F238E27FC236}">
                <a16:creationId xmlns:a16="http://schemas.microsoft.com/office/drawing/2014/main" id="{C91C233A-162F-AA2C-7BEB-376478C7474C}"/>
              </a:ext>
            </a:extLst>
          </p:cNvPr>
          <p:cNvSpPr txBox="1"/>
          <p:nvPr/>
        </p:nvSpPr>
        <p:spPr>
          <a:xfrm>
            <a:off x="2224087" y="6409679"/>
            <a:ext cx="8158003" cy="369332"/>
          </a:xfrm>
          <a:prstGeom prst="rect">
            <a:avLst/>
          </a:prstGeom>
          <a:noFill/>
        </p:spPr>
        <p:txBody>
          <a:bodyPr wrap="none" rtlCol="0">
            <a:spAutoFit/>
          </a:bodyPr>
          <a:lstStyle/>
          <a:p>
            <a:r>
              <a:rPr kumimoji="1" lang="ja-JP" altLang="en-US" dirty="0"/>
              <a:t>第</a:t>
            </a:r>
            <a:r>
              <a:rPr kumimoji="1" lang="en-US" altLang="ja-JP" dirty="0"/>
              <a:t>38</a:t>
            </a:r>
            <a:r>
              <a:rPr kumimoji="1" lang="ja-JP" altLang="en-US" dirty="0"/>
              <a:t>回　保団連医療研究フォーラム　</a:t>
            </a:r>
            <a:r>
              <a:rPr kumimoji="1" lang="en-US" altLang="ja-JP" dirty="0"/>
              <a:t>2023</a:t>
            </a:r>
            <a:r>
              <a:rPr kumimoji="1" lang="ja-JP" altLang="en-US" dirty="0"/>
              <a:t>年</a:t>
            </a:r>
            <a:r>
              <a:rPr kumimoji="1" lang="en-US" altLang="ja-JP" dirty="0"/>
              <a:t>10</a:t>
            </a:r>
            <a:r>
              <a:rPr kumimoji="1" lang="ja-JP" altLang="en-US" dirty="0"/>
              <a:t>月</a:t>
            </a:r>
            <a:r>
              <a:rPr kumimoji="1" lang="en-US" altLang="ja-JP" dirty="0"/>
              <a:t>8-9</a:t>
            </a:r>
            <a:r>
              <a:rPr kumimoji="1" lang="ja-JP" altLang="en-US" dirty="0"/>
              <a:t>日　東京：都市センターホテル</a:t>
            </a:r>
          </a:p>
        </p:txBody>
      </p:sp>
      <p:pic>
        <p:nvPicPr>
          <p:cNvPr id="10" name="オーディオ 9">
            <a:hlinkClick r:id="" action="ppaction://media"/>
            <a:extLst>
              <a:ext uri="{FF2B5EF4-FFF2-40B4-BE49-F238E27FC236}">
                <a16:creationId xmlns:a16="http://schemas.microsoft.com/office/drawing/2014/main" id="{3B695D83-014C-6E3D-9DEE-20CA833BD4E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28463732"/>
      </p:ext>
    </p:extLst>
  </p:cSld>
  <p:clrMapOvr>
    <a:masterClrMapping/>
  </p:clrMapOvr>
  <mc:AlternateContent xmlns:mc="http://schemas.openxmlformats.org/markup-compatibility/2006">
    <mc:Choice xmlns:p14="http://schemas.microsoft.com/office/powerpoint/2010/main" Requires="p14">
      <p:transition spd="slow" p14:dur="2000" advTm="11037"/>
    </mc:Choice>
    <mc:Fallback>
      <p:transition spd="slow" advTm="11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A6947D-2AF9-D3B8-2617-87092595EB76}"/>
              </a:ext>
            </a:extLst>
          </p:cNvPr>
          <p:cNvSpPr>
            <a:spLocks noGrp="1"/>
          </p:cNvSpPr>
          <p:nvPr>
            <p:ph type="title"/>
          </p:nvPr>
        </p:nvSpPr>
        <p:spPr/>
        <p:txBody>
          <a:bodyPr/>
          <a:lstStyle/>
          <a:p>
            <a:r>
              <a:rPr kumimoji="1" lang="ja-JP" altLang="en-US" dirty="0"/>
              <a:t>パノラマ</a:t>
            </a:r>
            <a:r>
              <a:rPr lang="en-US" altLang="ja-JP" dirty="0"/>
              <a:t>X</a:t>
            </a:r>
            <a:r>
              <a:rPr lang="ja-JP" altLang="en-US" dirty="0"/>
              <a:t>線</a:t>
            </a:r>
            <a:r>
              <a:rPr kumimoji="1" lang="ja-JP" altLang="en-US" dirty="0"/>
              <a:t>による</a:t>
            </a:r>
            <a:r>
              <a:rPr lang="ja-JP" altLang="en-US" dirty="0"/>
              <a:t>骨粗鬆症の</a:t>
            </a:r>
            <a:r>
              <a:rPr kumimoji="1" lang="ja-JP" altLang="en-US" dirty="0"/>
              <a:t>評価</a:t>
            </a:r>
          </a:p>
        </p:txBody>
      </p:sp>
      <p:sp>
        <p:nvSpPr>
          <p:cNvPr id="3" name="テキスト ボックス 2">
            <a:extLst>
              <a:ext uri="{FF2B5EF4-FFF2-40B4-BE49-F238E27FC236}">
                <a16:creationId xmlns:a16="http://schemas.microsoft.com/office/drawing/2014/main" id="{9F7E72EA-5F2A-503E-8525-467E3659EBC2}"/>
              </a:ext>
            </a:extLst>
          </p:cNvPr>
          <p:cNvSpPr txBox="1"/>
          <p:nvPr/>
        </p:nvSpPr>
        <p:spPr>
          <a:xfrm>
            <a:off x="7741920" y="2782669"/>
            <a:ext cx="3316224" cy="646331"/>
          </a:xfrm>
          <a:prstGeom prst="rect">
            <a:avLst/>
          </a:prstGeom>
          <a:noFill/>
        </p:spPr>
        <p:txBody>
          <a:bodyPr wrap="square" rtlCol="0">
            <a:spAutoFit/>
          </a:bodyPr>
          <a:lstStyle/>
          <a:p>
            <a:r>
              <a:rPr kumimoji="1" lang="ja-JP" altLang="en-US" dirty="0"/>
              <a:t>自験例で歯科で</a:t>
            </a:r>
            <a:r>
              <a:rPr kumimoji="1" lang="en-US" altLang="ja-JP" dirty="0"/>
              <a:t>3</a:t>
            </a:r>
            <a:r>
              <a:rPr kumimoji="1" lang="ja-JP" altLang="en-US" dirty="0"/>
              <a:t>例のパノラマ</a:t>
            </a:r>
            <a:r>
              <a:rPr kumimoji="1" lang="en-US" altLang="ja-JP" dirty="0" err="1"/>
              <a:t>Xp</a:t>
            </a:r>
            <a:r>
              <a:rPr kumimoji="1" lang="ja-JP" altLang="en-US" dirty="0"/>
              <a:t>確認後に</a:t>
            </a:r>
            <a:r>
              <a:rPr kumimoji="1" lang="en-US" altLang="ja-JP" dirty="0"/>
              <a:t>DXA</a:t>
            </a:r>
            <a:r>
              <a:rPr kumimoji="1" lang="ja-JP" altLang="en-US" dirty="0"/>
              <a:t>検査依頼</a:t>
            </a:r>
          </a:p>
        </p:txBody>
      </p:sp>
      <p:sp>
        <p:nvSpPr>
          <p:cNvPr id="5" name="矢印: 下 4">
            <a:extLst>
              <a:ext uri="{FF2B5EF4-FFF2-40B4-BE49-F238E27FC236}">
                <a16:creationId xmlns:a16="http://schemas.microsoft.com/office/drawing/2014/main" id="{F70A3BC6-CF8C-7F62-ECEC-3B93F52E7EC4}"/>
              </a:ext>
            </a:extLst>
          </p:cNvPr>
          <p:cNvSpPr/>
          <p:nvPr/>
        </p:nvSpPr>
        <p:spPr>
          <a:xfrm>
            <a:off x="8997696" y="3596640"/>
            <a:ext cx="280416" cy="87766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67C8D15E-0DAB-369C-F9F7-81EC44DE94C4}"/>
              </a:ext>
            </a:extLst>
          </p:cNvPr>
          <p:cNvSpPr txBox="1"/>
          <p:nvPr/>
        </p:nvSpPr>
        <p:spPr>
          <a:xfrm>
            <a:off x="602971" y="2019692"/>
            <a:ext cx="4969630" cy="369332"/>
          </a:xfrm>
          <a:prstGeom prst="rect">
            <a:avLst/>
          </a:prstGeom>
          <a:noFill/>
        </p:spPr>
        <p:txBody>
          <a:bodyPr wrap="none" rtlCol="0">
            <a:spAutoFit/>
          </a:bodyPr>
          <a:lstStyle/>
          <a:p>
            <a:r>
              <a:rPr kumimoji="1" lang="ja-JP" altLang="en-US" dirty="0"/>
              <a:t>パノラマ</a:t>
            </a:r>
            <a:r>
              <a:rPr kumimoji="1" lang="en-US" altLang="ja-JP" dirty="0"/>
              <a:t>X</a:t>
            </a:r>
            <a:r>
              <a:rPr kumimoji="1" lang="ja-JP" altLang="en-US" dirty="0"/>
              <a:t>線写真による骨粗鬆症スクリーニング法</a:t>
            </a:r>
          </a:p>
        </p:txBody>
      </p:sp>
      <p:sp>
        <p:nvSpPr>
          <p:cNvPr id="7" name="テキスト ボックス 6">
            <a:extLst>
              <a:ext uri="{FF2B5EF4-FFF2-40B4-BE49-F238E27FC236}">
                <a16:creationId xmlns:a16="http://schemas.microsoft.com/office/drawing/2014/main" id="{7E4D3CBF-5098-113D-7822-89ED55838D8C}"/>
              </a:ext>
            </a:extLst>
          </p:cNvPr>
          <p:cNvSpPr txBox="1"/>
          <p:nvPr/>
        </p:nvSpPr>
        <p:spPr>
          <a:xfrm>
            <a:off x="7691780" y="4726092"/>
            <a:ext cx="3172663" cy="369332"/>
          </a:xfrm>
          <a:prstGeom prst="rect">
            <a:avLst/>
          </a:prstGeom>
          <a:noFill/>
        </p:spPr>
        <p:txBody>
          <a:bodyPr wrap="none" rtlCol="0">
            <a:spAutoFit/>
          </a:bodyPr>
          <a:lstStyle/>
          <a:p>
            <a:r>
              <a:rPr kumimoji="1" lang="ja-JP" altLang="en-US" dirty="0"/>
              <a:t>全例に骨粗鬆症治療薬の開始</a:t>
            </a:r>
          </a:p>
        </p:txBody>
      </p:sp>
      <p:sp>
        <p:nvSpPr>
          <p:cNvPr id="8" name="テキスト ボックス 7">
            <a:extLst>
              <a:ext uri="{FF2B5EF4-FFF2-40B4-BE49-F238E27FC236}">
                <a16:creationId xmlns:a16="http://schemas.microsoft.com/office/drawing/2014/main" id="{7948B3E8-D783-E94C-E457-5C33E2FAF085}"/>
              </a:ext>
            </a:extLst>
          </p:cNvPr>
          <p:cNvSpPr txBox="1"/>
          <p:nvPr/>
        </p:nvSpPr>
        <p:spPr>
          <a:xfrm>
            <a:off x="6569677" y="5527245"/>
            <a:ext cx="5416868" cy="461665"/>
          </a:xfrm>
          <a:prstGeom prst="rect">
            <a:avLst/>
          </a:prstGeom>
          <a:noFill/>
        </p:spPr>
        <p:txBody>
          <a:bodyPr wrap="none" rtlCol="0">
            <a:spAutoFit/>
          </a:bodyPr>
          <a:lstStyle/>
          <a:p>
            <a:r>
              <a:rPr kumimoji="1" lang="ja-JP" altLang="en-US" sz="2400" dirty="0"/>
              <a:t>骨粗鬆症の医科歯科共同管理の必要性</a:t>
            </a:r>
          </a:p>
        </p:txBody>
      </p:sp>
      <p:pic>
        <p:nvPicPr>
          <p:cNvPr id="10" name="図 9">
            <a:extLst>
              <a:ext uri="{FF2B5EF4-FFF2-40B4-BE49-F238E27FC236}">
                <a16:creationId xmlns:a16="http://schemas.microsoft.com/office/drawing/2014/main" id="{40BBC25F-0EAE-F727-1AF4-8AD588B35CB0}"/>
              </a:ext>
            </a:extLst>
          </p:cNvPr>
          <p:cNvPicPr>
            <a:picLocks noChangeAspect="1"/>
          </p:cNvPicPr>
          <p:nvPr/>
        </p:nvPicPr>
        <p:blipFill>
          <a:blip r:embed="rId4"/>
          <a:stretch>
            <a:fillRect/>
          </a:stretch>
        </p:blipFill>
        <p:spPr>
          <a:xfrm>
            <a:off x="257230" y="2420326"/>
            <a:ext cx="6624817" cy="2066943"/>
          </a:xfrm>
          <a:prstGeom prst="rect">
            <a:avLst/>
          </a:prstGeom>
        </p:spPr>
      </p:pic>
      <p:sp>
        <p:nvSpPr>
          <p:cNvPr id="14" name="テキスト ボックス 13">
            <a:extLst>
              <a:ext uri="{FF2B5EF4-FFF2-40B4-BE49-F238E27FC236}">
                <a16:creationId xmlns:a16="http://schemas.microsoft.com/office/drawing/2014/main" id="{83DC6712-9AF2-40D9-1011-25E0B4553BAD}"/>
              </a:ext>
            </a:extLst>
          </p:cNvPr>
          <p:cNvSpPr txBox="1"/>
          <p:nvPr/>
        </p:nvSpPr>
        <p:spPr>
          <a:xfrm>
            <a:off x="1784384" y="5134990"/>
            <a:ext cx="4342096" cy="461665"/>
          </a:xfrm>
          <a:prstGeom prst="rect">
            <a:avLst/>
          </a:prstGeom>
          <a:noFill/>
        </p:spPr>
        <p:txBody>
          <a:bodyPr wrap="square">
            <a:spAutoFit/>
          </a:bodyPr>
          <a:lstStyle/>
          <a:p>
            <a:r>
              <a:rPr lang="ja-JP" altLang="en-US" sz="1200" dirty="0"/>
              <a:t>田口 明：パノラマ </a:t>
            </a:r>
            <a:r>
              <a:rPr lang="en-US" altLang="ja-JP" sz="1200" dirty="0"/>
              <a:t>X </a:t>
            </a:r>
            <a:r>
              <a:rPr lang="ja-JP" altLang="en-US" sz="1200" dirty="0"/>
              <a:t>線写真による骨粗鬆症スクリーニ</a:t>
            </a:r>
          </a:p>
          <a:p>
            <a:r>
              <a:rPr lang="ja-JP" altLang="en-US" sz="1200" dirty="0"/>
              <a:t>ング法．東京，</a:t>
            </a:r>
            <a:r>
              <a:rPr lang="en-US" altLang="ja-JP" sz="1200" dirty="0"/>
              <a:t>IDP </a:t>
            </a:r>
            <a:r>
              <a:rPr lang="ja-JP" altLang="en-US" sz="1200" dirty="0"/>
              <a:t>出版．</a:t>
            </a:r>
            <a:r>
              <a:rPr lang="en-US" altLang="ja-JP" sz="1200" dirty="0"/>
              <a:t>2012</a:t>
            </a:r>
            <a:r>
              <a:rPr lang="ja-JP" altLang="en-US" sz="1200" dirty="0"/>
              <a:t>　</a:t>
            </a:r>
          </a:p>
        </p:txBody>
      </p:sp>
      <p:sp>
        <p:nvSpPr>
          <p:cNvPr id="17" name="テキスト ボックス 16">
            <a:extLst>
              <a:ext uri="{FF2B5EF4-FFF2-40B4-BE49-F238E27FC236}">
                <a16:creationId xmlns:a16="http://schemas.microsoft.com/office/drawing/2014/main" id="{D25E70D5-F4DB-8D05-BEC2-DB346698CAC0}"/>
              </a:ext>
            </a:extLst>
          </p:cNvPr>
          <p:cNvSpPr txBox="1"/>
          <p:nvPr/>
        </p:nvSpPr>
        <p:spPr>
          <a:xfrm>
            <a:off x="336436" y="4654484"/>
            <a:ext cx="1980029" cy="307777"/>
          </a:xfrm>
          <a:prstGeom prst="rect">
            <a:avLst/>
          </a:prstGeom>
          <a:noFill/>
        </p:spPr>
        <p:txBody>
          <a:bodyPr wrap="none" rtlCol="0">
            <a:spAutoFit/>
          </a:bodyPr>
          <a:lstStyle/>
          <a:p>
            <a:r>
              <a:rPr kumimoji="1" lang="ja-JP" altLang="en-US" sz="1400" dirty="0"/>
              <a:t>下顎骨下縁皮質骨正常</a:t>
            </a:r>
          </a:p>
        </p:txBody>
      </p:sp>
      <p:sp>
        <p:nvSpPr>
          <p:cNvPr id="18" name="テキスト ボックス 17">
            <a:extLst>
              <a:ext uri="{FF2B5EF4-FFF2-40B4-BE49-F238E27FC236}">
                <a16:creationId xmlns:a16="http://schemas.microsoft.com/office/drawing/2014/main" id="{C5D156E0-5E73-1A5A-573C-22DCBC3EF02B}"/>
              </a:ext>
            </a:extLst>
          </p:cNvPr>
          <p:cNvSpPr txBox="1"/>
          <p:nvPr/>
        </p:nvSpPr>
        <p:spPr>
          <a:xfrm>
            <a:off x="2444971" y="4649649"/>
            <a:ext cx="2249334" cy="307777"/>
          </a:xfrm>
          <a:prstGeom prst="rect">
            <a:avLst/>
          </a:prstGeom>
          <a:noFill/>
        </p:spPr>
        <p:txBody>
          <a:bodyPr wrap="none" rtlCol="0">
            <a:spAutoFit/>
          </a:bodyPr>
          <a:lstStyle/>
          <a:p>
            <a:r>
              <a:rPr kumimoji="1" lang="ja-JP" altLang="en-US" sz="1400" dirty="0"/>
              <a:t>皮質骨表面不整・線状吸収</a:t>
            </a:r>
          </a:p>
        </p:txBody>
      </p:sp>
      <p:sp>
        <p:nvSpPr>
          <p:cNvPr id="19" name="テキスト ボックス 18">
            <a:extLst>
              <a:ext uri="{FF2B5EF4-FFF2-40B4-BE49-F238E27FC236}">
                <a16:creationId xmlns:a16="http://schemas.microsoft.com/office/drawing/2014/main" id="{2FF2CE2A-8A9B-C305-4659-3094BF57EFDD}"/>
              </a:ext>
            </a:extLst>
          </p:cNvPr>
          <p:cNvSpPr txBox="1"/>
          <p:nvPr/>
        </p:nvSpPr>
        <p:spPr>
          <a:xfrm>
            <a:off x="4694305" y="4657241"/>
            <a:ext cx="2249334" cy="307777"/>
          </a:xfrm>
          <a:prstGeom prst="rect">
            <a:avLst/>
          </a:prstGeom>
          <a:noFill/>
        </p:spPr>
        <p:txBody>
          <a:bodyPr wrap="none" rtlCol="0">
            <a:spAutoFit/>
          </a:bodyPr>
          <a:lstStyle/>
          <a:p>
            <a:r>
              <a:rPr kumimoji="1" lang="ja-JP" altLang="en-US" sz="1400" dirty="0"/>
              <a:t>線状吸収高度・皮質骨断裂</a:t>
            </a:r>
          </a:p>
        </p:txBody>
      </p:sp>
      <p:pic>
        <p:nvPicPr>
          <p:cNvPr id="9" name="オーディオ 8">
            <a:hlinkClick r:id="" action="ppaction://media"/>
            <a:extLst>
              <a:ext uri="{FF2B5EF4-FFF2-40B4-BE49-F238E27FC236}">
                <a16:creationId xmlns:a16="http://schemas.microsoft.com/office/drawing/2014/main" id="{C61E0B63-AEF4-BD4F-38A4-B34620D0019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511812572"/>
      </p:ext>
    </p:extLst>
  </p:cSld>
  <p:clrMapOvr>
    <a:masterClrMapping/>
  </p:clrMapOvr>
  <mc:AlternateContent xmlns:mc="http://schemas.openxmlformats.org/markup-compatibility/2006">
    <mc:Choice xmlns:p14="http://schemas.microsoft.com/office/powerpoint/2010/main" Requires="p14">
      <p:transition spd="slow" p14:dur="2000" advTm="30086"/>
    </mc:Choice>
    <mc:Fallback>
      <p:transition spd="slow" advTm="30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48B51A-FBAC-EBE4-CC6A-74C171A89CFF}"/>
              </a:ext>
            </a:extLst>
          </p:cNvPr>
          <p:cNvSpPr>
            <a:spLocks noGrp="1"/>
          </p:cNvSpPr>
          <p:nvPr>
            <p:ph type="title"/>
          </p:nvPr>
        </p:nvSpPr>
        <p:spPr>
          <a:xfrm>
            <a:off x="1097280" y="286603"/>
            <a:ext cx="10058400" cy="749717"/>
          </a:xfrm>
        </p:spPr>
        <p:txBody>
          <a:bodyPr/>
          <a:lstStyle/>
          <a:p>
            <a:r>
              <a:rPr lang="en-US" altLang="ja-JP" dirty="0">
                <a:latin typeface="+mj-ea"/>
              </a:rPr>
              <a:t>CT</a:t>
            </a:r>
            <a:r>
              <a:rPr lang="ja-JP" altLang="en-US" dirty="0">
                <a:latin typeface="+mj-ea"/>
              </a:rPr>
              <a:t>所見による口腔評価</a:t>
            </a:r>
            <a:endParaRPr kumimoji="1" lang="ja-JP" altLang="en-US" dirty="0">
              <a:latin typeface="+mj-ea"/>
            </a:endParaRPr>
          </a:p>
        </p:txBody>
      </p:sp>
      <p:sp>
        <p:nvSpPr>
          <p:cNvPr id="3" name="コンテンツ プレースホルダー 2">
            <a:extLst>
              <a:ext uri="{FF2B5EF4-FFF2-40B4-BE49-F238E27FC236}">
                <a16:creationId xmlns:a16="http://schemas.microsoft.com/office/drawing/2014/main" id="{3A4A391F-6A35-D186-7E79-236F0D20C3DC}"/>
              </a:ext>
            </a:extLst>
          </p:cNvPr>
          <p:cNvSpPr>
            <a:spLocks noGrp="1"/>
          </p:cNvSpPr>
          <p:nvPr>
            <p:ph idx="1"/>
          </p:nvPr>
        </p:nvSpPr>
        <p:spPr>
          <a:xfrm>
            <a:off x="765650" y="1895179"/>
            <a:ext cx="7319055" cy="3067642"/>
          </a:xfrm>
        </p:spPr>
        <p:txBody>
          <a:bodyPr>
            <a:normAutofit/>
          </a:bodyPr>
          <a:lstStyle/>
          <a:p>
            <a:pPr marL="0" indent="0">
              <a:buNone/>
            </a:pPr>
            <a:r>
              <a:rPr kumimoji="1" lang="ja-JP" altLang="en-US" dirty="0">
                <a:latin typeface="+mj-ea"/>
                <a:ea typeface="+mj-ea"/>
              </a:rPr>
              <a:t>デンタルエックス線画像もしくはパノラマエックス線画像を基本とし、必要に応じて両者を組み合わせる。（中略）　</a:t>
            </a:r>
            <a:endParaRPr kumimoji="1" lang="en-US" altLang="ja-JP" dirty="0">
              <a:latin typeface="+mj-ea"/>
              <a:ea typeface="+mj-ea"/>
            </a:endParaRPr>
          </a:p>
          <a:p>
            <a:pPr marL="0" indent="0">
              <a:buNone/>
            </a:pPr>
            <a:r>
              <a:rPr kumimoji="1" lang="ja-JP" altLang="en-US" dirty="0">
                <a:latin typeface="+mj-ea"/>
                <a:ea typeface="+mj-ea"/>
              </a:rPr>
              <a:t>また、</a:t>
            </a:r>
            <a:r>
              <a:rPr kumimoji="1" lang="ja-JP" altLang="en-US" dirty="0">
                <a:solidFill>
                  <a:srgbClr val="0070C0"/>
                </a:solidFill>
                <a:latin typeface="+mj-ea"/>
                <a:ea typeface="+mj-ea"/>
              </a:rPr>
              <a:t>コーンビーム</a:t>
            </a:r>
            <a:r>
              <a:rPr kumimoji="1" lang="en-US" altLang="ja-JP" dirty="0">
                <a:solidFill>
                  <a:srgbClr val="0070C0"/>
                </a:solidFill>
                <a:latin typeface="+mj-ea"/>
                <a:ea typeface="+mj-ea"/>
              </a:rPr>
              <a:t>CT </a:t>
            </a:r>
            <a:r>
              <a:rPr kumimoji="1" lang="ja-JP" altLang="en-US" dirty="0">
                <a:solidFill>
                  <a:srgbClr val="0070C0"/>
                </a:solidFill>
                <a:latin typeface="+mj-ea"/>
                <a:ea typeface="+mj-ea"/>
              </a:rPr>
              <a:t>は歯周組織の３次元的構造を検査することができることから、骨欠損形態や根尖病巣との関わりなどを知るうえで優れた検査法である。</a:t>
            </a:r>
          </a:p>
          <a:p>
            <a:pPr marL="0" indent="0">
              <a:buNone/>
            </a:pPr>
            <a:r>
              <a:rPr kumimoji="1" lang="ja-JP" altLang="en-US" dirty="0">
                <a:latin typeface="+mj-ea"/>
                <a:ea typeface="+mj-ea"/>
              </a:rPr>
              <a:t>特に、歯周組織再生治療時には極めて有効な検査法となる。</a:t>
            </a:r>
            <a:endParaRPr kumimoji="1" lang="en-US" altLang="ja-JP" dirty="0">
              <a:latin typeface="+mj-ea"/>
              <a:ea typeface="+mj-ea"/>
            </a:endParaRPr>
          </a:p>
          <a:p>
            <a:r>
              <a:rPr lang="ja-JP" altLang="en-US" dirty="0">
                <a:latin typeface="+mj-ea"/>
                <a:ea typeface="+mj-ea"/>
              </a:rPr>
              <a:t>　　</a:t>
            </a:r>
            <a:r>
              <a:rPr lang="ja-JP" altLang="en-US" sz="1600" dirty="0">
                <a:latin typeface="+mj-ea"/>
                <a:ea typeface="+mj-ea"/>
              </a:rPr>
              <a:t>日本歯周病学会</a:t>
            </a:r>
            <a:r>
              <a:rPr lang="en-US" altLang="ja-JP" sz="1600" dirty="0">
                <a:latin typeface="+mj-ea"/>
                <a:ea typeface="+mj-ea"/>
              </a:rPr>
              <a:t>2022</a:t>
            </a:r>
            <a:r>
              <a:rPr lang="ja-JP" altLang="en-US" sz="1600" dirty="0">
                <a:latin typeface="+mj-ea"/>
                <a:ea typeface="+mj-ea"/>
              </a:rPr>
              <a:t>年　</a:t>
            </a:r>
            <a:r>
              <a:rPr kumimoji="1" lang="ja-JP" altLang="en-US" sz="1600" dirty="0">
                <a:latin typeface="+mj-ea"/>
                <a:ea typeface="+mj-ea"/>
              </a:rPr>
              <a:t>日本歯科医学会</a:t>
            </a:r>
            <a:r>
              <a:rPr kumimoji="1" lang="en-US" altLang="ja-JP" sz="1600" dirty="0">
                <a:latin typeface="+mj-ea"/>
                <a:ea typeface="+mj-ea"/>
              </a:rPr>
              <a:t>2020</a:t>
            </a:r>
            <a:r>
              <a:rPr kumimoji="1" lang="ja-JP" altLang="en-US" sz="1600" dirty="0">
                <a:latin typeface="+mj-ea"/>
                <a:ea typeface="+mj-ea"/>
              </a:rPr>
              <a:t>年</a:t>
            </a:r>
            <a:endParaRPr kumimoji="1" lang="en-US" altLang="ja-JP" sz="1600" dirty="0">
              <a:latin typeface="+mj-ea"/>
              <a:ea typeface="+mj-ea"/>
            </a:endParaRPr>
          </a:p>
          <a:p>
            <a:endParaRPr kumimoji="1" lang="ja-JP" altLang="en-US" dirty="0">
              <a:latin typeface="+mj-ea"/>
              <a:ea typeface="+mj-ea"/>
            </a:endParaRPr>
          </a:p>
        </p:txBody>
      </p:sp>
      <p:sp>
        <p:nvSpPr>
          <p:cNvPr id="4" name="テキスト ボックス 3">
            <a:extLst>
              <a:ext uri="{FF2B5EF4-FFF2-40B4-BE49-F238E27FC236}">
                <a16:creationId xmlns:a16="http://schemas.microsoft.com/office/drawing/2014/main" id="{F2B27D18-4621-E072-A6AA-A2F8C1E687E7}"/>
              </a:ext>
            </a:extLst>
          </p:cNvPr>
          <p:cNvSpPr txBox="1"/>
          <p:nvPr/>
        </p:nvSpPr>
        <p:spPr>
          <a:xfrm>
            <a:off x="460850" y="4779480"/>
            <a:ext cx="8273476" cy="923330"/>
          </a:xfrm>
          <a:prstGeom prst="rect">
            <a:avLst/>
          </a:prstGeom>
          <a:noFill/>
        </p:spPr>
        <p:txBody>
          <a:bodyPr wrap="square" rtlCol="0">
            <a:spAutoFit/>
          </a:bodyPr>
          <a:lstStyle/>
          <a:p>
            <a:r>
              <a:rPr kumimoji="1" lang="ja-JP" altLang="en-US" dirty="0">
                <a:solidFill>
                  <a:srgbClr val="0070C0"/>
                </a:solidFill>
                <a:latin typeface="+mn-ea"/>
              </a:rPr>
              <a:t>下顎智歯</a:t>
            </a:r>
            <a:r>
              <a:rPr kumimoji="1" lang="ja-JP" altLang="en-US" dirty="0">
                <a:solidFill>
                  <a:schemeClr val="tx1">
                    <a:lumMod val="75000"/>
                    <a:lumOff val="25000"/>
                  </a:schemeClr>
                </a:solidFill>
                <a:latin typeface="+mn-ea"/>
              </a:rPr>
              <a:t>抜歯後の下唇知覚鈍麻と術前のパノラマ </a:t>
            </a:r>
            <a:r>
              <a:rPr kumimoji="1" lang="en-US" altLang="ja-JP" dirty="0">
                <a:solidFill>
                  <a:schemeClr val="tx1">
                    <a:lumMod val="75000"/>
                    <a:lumOff val="25000"/>
                  </a:schemeClr>
                </a:solidFill>
                <a:latin typeface="+mn-ea"/>
              </a:rPr>
              <a:t>X </a:t>
            </a:r>
            <a:r>
              <a:rPr kumimoji="1" lang="ja-JP" altLang="en-US" dirty="0">
                <a:solidFill>
                  <a:schemeClr val="tx1">
                    <a:lumMod val="75000"/>
                    <a:lumOff val="25000"/>
                  </a:schemeClr>
                </a:solidFill>
                <a:latin typeface="+mn-ea"/>
              </a:rPr>
              <a:t>線</a:t>
            </a:r>
            <a:endParaRPr kumimoji="1" lang="en-US" altLang="ja-JP" dirty="0">
              <a:solidFill>
                <a:schemeClr val="tx1">
                  <a:lumMod val="75000"/>
                  <a:lumOff val="25000"/>
                </a:schemeClr>
              </a:solidFill>
              <a:latin typeface="+mn-ea"/>
            </a:endParaRPr>
          </a:p>
          <a:p>
            <a:r>
              <a:rPr kumimoji="1" lang="ja-JP" altLang="en-US" dirty="0">
                <a:solidFill>
                  <a:schemeClr val="tx1">
                    <a:lumMod val="75000"/>
                    <a:lumOff val="25000"/>
                  </a:schemeClr>
                </a:solidFill>
                <a:latin typeface="+mn-ea"/>
              </a:rPr>
              <a:t>および多断面再構成 </a:t>
            </a:r>
            <a:r>
              <a:rPr kumimoji="1" lang="en-US" altLang="ja-JP" dirty="0">
                <a:solidFill>
                  <a:schemeClr val="tx1">
                    <a:lumMod val="75000"/>
                    <a:lumOff val="25000"/>
                  </a:schemeClr>
                </a:solidFill>
                <a:latin typeface="+mn-ea"/>
              </a:rPr>
              <a:t>CT </a:t>
            </a:r>
            <a:r>
              <a:rPr kumimoji="1" lang="ja-JP" altLang="en-US" dirty="0">
                <a:solidFill>
                  <a:schemeClr val="tx1">
                    <a:lumMod val="75000"/>
                    <a:lumOff val="25000"/>
                  </a:schemeClr>
                </a:solidFill>
                <a:latin typeface="+mn-ea"/>
              </a:rPr>
              <a:t>画像所見との関係</a:t>
            </a:r>
          </a:p>
          <a:p>
            <a:r>
              <a:rPr kumimoji="1" lang="ja-JP" altLang="en-US" dirty="0">
                <a:solidFill>
                  <a:schemeClr val="tx1">
                    <a:lumMod val="75000"/>
                    <a:lumOff val="25000"/>
                  </a:schemeClr>
                </a:solidFill>
                <a:latin typeface="+mn-ea"/>
              </a:rPr>
              <a:t>　　長谷川ら</a:t>
            </a:r>
            <a:r>
              <a:rPr kumimoji="1" lang="en-US" altLang="ja-JP" dirty="0">
                <a:solidFill>
                  <a:schemeClr val="tx1">
                    <a:lumMod val="75000"/>
                    <a:lumOff val="25000"/>
                  </a:schemeClr>
                </a:solidFill>
                <a:latin typeface="+mn-ea"/>
              </a:rPr>
              <a:t>,</a:t>
            </a:r>
            <a:r>
              <a:rPr kumimoji="1" lang="ja-JP" altLang="en-US" dirty="0">
                <a:solidFill>
                  <a:schemeClr val="tx1">
                    <a:lumMod val="75000"/>
                    <a:lumOff val="25000"/>
                  </a:schemeClr>
                </a:solidFill>
                <a:latin typeface="+mn-ea"/>
              </a:rPr>
              <a:t>日本口腔科学会雑誌</a:t>
            </a:r>
            <a:r>
              <a:rPr kumimoji="1" lang="en-US" altLang="ja-JP" dirty="0">
                <a:solidFill>
                  <a:schemeClr val="tx1">
                    <a:lumMod val="75000"/>
                    <a:lumOff val="25000"/>
                  </a:schemeClr>
                </a:solidFill>
                <a:latin typeface="+mn-ea"/>
              </a:rPr>
              <a:t>,2011</a:t>
            </a:r>
          </a:p>
        </p:txBody>
      </p:sp>
      <p:sp>
        <p:nvSpPr>
          <p:cNvPr id="6" name="テキスト ボックス 5">
            <a:extLst>
              <a:ext uri="{FF2B5EF4-FFF2-40B4-BE49-F238E27FC236}">
                <a16:creationId xmlns:a16="http://schemas.microsoft.com/office/drawing/2014/main" id="{59C2F750-EC75-1C6D-3E3C-78B226ABB986}"/>
              </a:ext>
            </a:extLst>
          </p:cNvPr>
          <p:cNvSpPr txBox="1"/>
          <p:nvPr/>
        </p:nvSpPr>
        <p:spPr>
          <a:xfrm>
            <a:off x="460850" y="1428962"/>
            <a:ext cx="10991344" cy="369332"/>
          </a:xfrm>
          <a:prstGeom prst="rect">
            <a:avLst/>
          </a:prstGeom>
          <a:solidFill>
            <a:schemeClr val="bg1"/>
          </a:solidFill>
        </p:spPr>
        <p:txBody>
          <a:bodyPr wrap="square">
            <a:spAutoFit/>
          </a:bodyPr>
          <a:lstStyle/>
          <a:p>
            <a:r>
              <a:rPr lang="ja-JP" altLang="en-US" dirty="0">
                <a:solidFill>
                  <a:srgbClr val="0070C0"/>
                </a:solidFill>
              </a:rPr>
              <a:t>歯周病</a:t>
            </a:r>
            <a:r>
              <a:rPr lang="ja-JP" altLang="en-US" dirty="0"/>
              <a:t>治療のガイドライン</a:t>
            </a:r>
          </a:p>
        </p:txBody>
      </p:sp>
      <p:sp>
        <p:nvSpPr>
          <p:cNvPr id="7" name="右中かっこ 6">
            <a:extLst>
              <a:ext uri="{FF2B5EF4-FFF2-40B4-BE49-F238E27FC236}">
                <a16:creationId xmlns:a16="http://schemas.microsoft.com/office/drawing/2014/main" id="{5122241F-7D8A-5F8A-8C78-A85403E6D31B}"/>
              </a:ext>
            </a:extLst>
          </p:cNvPr>
          <p:cNvSpPr/>
          <p:nvPr/>
        </p:nvSpPr>
        <p:spPr>
          <a:xfrm>
            <a:off x="8196636" y="1866207"/>
            <a:ext cx="690090" cy="3836604"/>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52E96905-A52F-85D6-6BAF-44FDE8FF326C}"/>
              </a:ext>
            </a:extLst>
          </p:cNvPr>
          <p:cNvSpPr txBox="1"/>
          <p:nvPr/>
        </p:nvSpPr>
        <p:spPr>
          <a:xfrm flipH="1">
            <a:off x="8998657" y="3429000"/>
            <a:ext cx="1987296" cy="646331"/>
          </a:xfrm>
          <a:prstGeom prst="rect">
            <a:avLst/>
          </a:prstGeom>
          <a:noFill/>
        </p:spPr>
        <p:txBody>
          <a:bodyPr wrap="square" rtlCol="0">
            <a:spAutoFit/>
          </a:bodyPr>
          <a:lstStyle/>
          <a:p>
            <a:r>
              <a:rPr kumimoji="1" lang="en-US" altLang="ja-JP" dirty="0">
                <a:solidFill>
                  <a:srgbClr val="0070C0"/>
                </a:solidFill>
              </a:rPr>
              <a:t>CT</a:t>
            </a:r>
            <a:r>
              <a:rPr kumimoji="1" lang="ja-JP" altLang="en-US" dirty="0">
                <a:solidFill>
                  <a:srgbClr val="0070C0"/>
                </a:solidFill>
              </a:rPr>
              <a:t>評価の有用性について提言</a:t>
            </a:r>
          </a:p>
        </p:txBody>
      </p:sp>
      <p:sp>
        <p:nvSpPr>
          <p:cNvPr id="5" name="矢印: 下 4">
            <a:extLst>
              <a:ext uri="{FF2B5EF4-FFF2-40B4-BE49-F238E27FC236}">
                <a16:creationId xmlns:a16="http://schemas.microsoft.com/office/drawing/2014/main" id="{0B0E769C-E765-C5CF-B82F-4B4EAA2412D7}"/>
              </a:ext>
            </a:extLst>
          </p:cNvPr>
          <p:cNvSpPr/>
          <p:nvPr/>
        </p:nvSpPr>
        <p:spPr>
          <a:xfrm>
            <a:off x="9586411" y="4184285"/>
            <a:ext cx="292963" cy="40588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FDE99CBA-B9C3-C947-2956-C43BE078E2E4}"/>
              </a:ext>
            </a:extLst>
          </p:cNvPr>
          <p:cNvSpPr txBox="1"/>
          <p:nvPr/>
        </p:nvSpPr>
        <p:spPr>
          <a:xfrm flipH="1">
            <a:off x="8905960" y="4694133"/>
            <a:ext cx="1946827" cy="646331"/>
          </a:xfrm>
          <a:prstGeom prst="rect">
            <a:avLst/>
          </a:prstGeom>
          <a:noFill/>
        </p:spPr>
        <p:txBody>
          <a:bodyPr wrap="square" rtlCol="0">
            <a:spAutoFit/>
          </a:bodyPr>
          <a:lstStyle/>
          <a:p>
            <a:r>
              <a:rPr kumimoji="1" lang="ja-JP" altLang="en-US" dirty="0"/>
              <a:t>自験例で</a:t>
            </a:r>
            <a:r>
              <a:rPr kumimoji="1" lang="en-US" altLang="ja-JP" dirty="0"/>
              <a:t>40</a:t>
            </a:r>
            <a:r>
              <a:rPr kumimoji="1" lang="ja-JP" altLang="en-US" dirty="0"/>
              <a:t>例の</a:t>
            </a:r>
            <a:endParaRPr kumimoji="1" lang="en-US" altLang="ja-JP" dirty="0"/>
          </a:p>
          <a:p>
            <a:r>
              <a:rPr kumimoji="1" lang="en-US" altLang="ja-JP" dirty="0"/>
              <a:t>CT</a:t>
            </a:r>
            <a:r>
              <a:rPr kumimoji="1" lang="ja-JP" altLang="en-US" dirty="0"/>
              <a:t>検査依頼あり。</a:t>
            </a:r>
            <a:endParaRPr kumimoji="1" lang="en-US" altLang="ja-JP" dirty="0"/>
          </a:p>
        </p:txBody>
      </p:sp>
      <p:sp>
        <p:nvSpPr>
          <p:cNvPr id="10" name="テキスト ボックス 9">
            <a:extLst>
              <a:ext uri="{FF2B5EF4-FFF2-40B4-BE49-F238E27FC236}">
                <a16:creationId xmlns:a16="http://schemas.microsoft.com/office/drawing/2014/main" id="{478AFB0B-CA55-9969-A763-ED20002F1839}"/>
              </a:ext>
            </a:extLst>
          </p:cNvPr>
          <p:cNvSpPr txBox="1"/>
          <p:nvPr/>
        </p:nvSpPr>
        <p:spPr>
          <a:xfrm flipH="1">
            <a:off x="8602352" y="5509799"/>
            <a:ext cx="3457674" cy="461665"/>
          </a:xfrm>
          <a:prstGeom prst="rect">
            <a:avLst/>
          </a:prstGeom>
          <a:noFill/>
        </p:spPr>
        <p:txBody>
          <a:bodyPr wrap="square" rtlCol="0">
            <a:spAutoFit/>
          </a:bodyPr>
          <a:lstStyle/>
          <a:p>
            <a:r>
              <a:rPr kumimoji="1" lang="ja-JP" altLang="en-US" sz="2400" dirty="0"/>
              <a:t>今後の更なる活用に期待</a:t>
            </a:r>
          </a:p>
        </p:txBody>
      </p:sp>
      <p:pic>
        <p:nvPicPr>
          <p:cNvPr id="12" name="オーディオ 11">
            <a:hlinkClick r:id="" action="ppaction://media"/>
            <a:extLst>
              <a:ext uri="{FF2B5EF4-FFF2-40B4-BE49-F238E27FC236}">
                <a16:creationId xmlns:a16="http://schemas.microsoft.com/office/drawing/2014/main" id="{1A9B1425-B494-818F-C157-6677852CBC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568109315"/>
      </p:ext>
    </p:extLst>
  </p:cSld>
  <p:clrMapOvr>
    <a:masterClrMapping/>
  </p:clrMapOvr>
  <mc:AlternateContent xmlns:mc="http://schemas.openxmlformats.org/markup-compatibility/2006">
    <mc:Choice xmlns:p14="http://schemas.microsoft.com/office/powerpoint/2010/main" Requires="p14">
      <p:transition spd="slow" p14:dur="2000" advTm="21045"/>
    </mc:Choice>
    <mc:Fallback>
      <p:transition spd="slow" advTm="21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D8598D9-D71B-77C1-C3EB-8B76352DCC17}"/>
              </a:ext>
            </a:extLst>
          </p:cNvPr>
          <p:cNvSpPr>
            <a:spLocks noGrp="1" noChangeArrowheads="1"/>
          </p:cNvSpPr>
          <p:nvPr>
            <p:ph type="title"/>
          </p:nvPr>
        </p:nvSpPr>
        <p:spPr>
          <a:xfrm>
            <a:off x="1546607" y="509650"/>
            <a:ext cx="6245225" cy="647700"/>
          </a:xfrm>
        </p:spPr>
        <p:txBody>
          <a:bodyPr>
            <a:normAutofit fontScale="90000"/>
          </a:bodyPr>
          <a:lstStyle/>
          <a:p>
            <a:pPr>
              <a:defRPr/>
            </a:pPr>
            <a:r>
              <a:rPr lang="ja-JP" altLang="en-US" dirty="0"/>
              <a:t>骨粗鬆症の諸問題</a:t>
            </a:r>
          </a:p>
        </p:txBody>
      </p:sp>
      <p:pic>
        <p:nvPicPr>
          <p:cNvPr id="4" name="図 3">
            <a:extLst>
              <a:ext uri="{FF2B5EF4-FFF2-40B4-BE49-F238E27FC236}">
                <a16:creationId xmlns:a16="http://schemas.microsoft.com/office/drawing/2014/main" id="{DCE2BABA-D73E-ACE0-6A6C-54388ACD7B1C}"/>
              </a:ext>
            </a:extLst>
          </p:cNvPr>
          <p:cNvPicPr>
            <a:picLocks noChangeAspect="1"/>
          </p:cNvPicPr>
          <p:nvPr/>
        </p:nvPicPr>
        <p:blipFill>
          <a:blip r:embed="rId4"/>
          <a:stretch>
            <a:fillRect/>
          </a:stretch>
        </p:blipFill>
        <p:spPr>
          <a:xfrm>
            <a:off x="483821" y="1586091"/>
            <a:ext cx="6049899" cy="4268853"/>
          </a:xfrm>
          <a:prstGeom prst="rect">
            <a:avLst/>
          </a:prstGeom>
        </p:spPr>
      </p:pic>
      <p:sp>
        <p:nvSpPr>
          <p:cNvPr id="5" name="楕円 4">
            <a:extLst>
              <a:ext uri="{FF2B5EF4-FFF2-40B4-BE49-F238E27FC236}">
                <a16:creationId xmlns:a16="http://schemas.microsoft.com/office/drawing/2014/main" id="{FA42FF86-7D9A-5AB4-8AC6-EF137F5674CF}"/>
              </a:ext>
            </a:extLst>
          </p:cNvPr>
          <p:cNvSpPr/>
          <p:nvPr/>
        </p:nvSpPr>
        <p:spPr>
          <a:xfrm>
            <a:off x="3508771" y="4600907"/>
            <a:ext cx="1198485" cy="73684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a:extLst>
              <a:ext uri="{FF2B5EF4-FFF2-40B4-BE49-F238E27FC236}">
                <a16:creationId xmlns:a16="http://schemas.microsoft.com/office/drawing/2014/main" id="{402F29A5-98E0-EDB5-4513-1A098DB25813}"/>
              </a:ext>
            </a:extLst>
          </p:cNvPr>
          <p:cNvCxnSpPr>
            <a:cxnSpLocks/>
            <a:endCxn id="5" idx="2"/>
          </p:cNvCxnSpPr>
          <p:nvPr/>
        </p:nvCxnSpPr>
        <p:spPr>
          <a:xfrm>
            <a:off x="2437216" y="4692087"/>
            <a:ext cx="1071555" cy="2772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DF74D58A-7378-E678-624D-5B3380C40BDD}"/>
              </a:ext>
            </a:extLst>
          </p:cNvPr>
          <p:cNvSpPr txBox="1"/>
          <p:nvPr/>
        </p:nvSpPr>
        <p:spPr>
          <a:xfrm>
            <a:off x="175058" y="4230123"/>
            <a:ext cx="2262158" cy="646331"/>
          </a:xfrm>
          <a:prstGeom prst="rect">
            <a:avLst/>
          </a:prstGeom>
          <a:solidFill>
            <a:schemeClr val="bg1"/>
          </a:solidFill>
          <a:ln w="28575">
            <a:solidFill>
              <a:srgbClr val="FFC000"/>
            </a:solidFill>
          </a:ln>
        </p:spPr>
        <p:txBody>
          <a:bodyPr wrap="none" rtlCol="0">
            <a:spAutoFit/>
          </a:bodyPr>
          <a:lstStyle/>
          <a:p>
            <a:r>
              <a:rPr kumimoji="1" lang="ja-JP" altLang="en-US" dirty="0"/>
              <a:t>骨粗鬆症による</a:t>
            </a:r>
            <a:endParaRPr kumimoji="1" lang="en-US" altLang="ja-JP" dirty="0"/>
          </a:p>
          <a:p>
            <a:r>
              <a:rPr kumimoji="1" lang="ja-JP" altLang="en-US" dirty="0"/>
              <a:t>骨脆弱性骨折が主体</a:t>
            </a:r>
          </a:p>
        </p:txBody>
      </p:sp>
      <p:pic>
        <p:nvPicPr>
          <p:cNvPr id="6" name="Picture 6">
            <a:extLst>
              <a:ext uri="{FF2B5EF4-FFF2-40B4-BE49-F238E27FC236}">
                <a16:creationId xmlns:a16="http://schemas.microsoft.com/office/drawing/2014/main" id="{5442C50F-EB92-40AA-CF32-D283DEF74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3720" y="1586091"/>
            <a:ext cx="5492489" cy="3836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a:extLst>
              <a:ext uri="{FF2B5EF4-FFF2-40B4-BE49-F238E27FC236}">
                <a16:creationId xmlns:a16="http://schemas.microsoft.com/office/drawing/2014/main" id="{B8B31E1A-3199-14A3-0448-B3731FDB67F7}"/>
              </a:ext>
            </a:extLst>
          </p:cNvPr>
          <p:cNvSpPr txBox="1"/>
          <p:nvPr/>
        </p:nvSpPr>
        <p:spPr>
          <a:xfrm>
            <a:off x="7957131" y="5589602"/>
            <a:ext cx="4234869" cy="523220"/>
          </a:xfrm>
          <a:prstGeom prst="rect">
            <a:avLst/>
          </a:prstGeom>
          <a:noFill/>
        </p:spPr>
        <p:txBody>
          <a:bodyPr wrap="square" rtlCol="0">
            <a:spAutoFit/>
          </a:bodyPr>
          <a:lstStyle/>
          <a:p>
            <a:r>
              <a:rPr kumimoji="1" lang="ja-JP" altLang="en-US" sz="2800" dirty="0"/>
              <a:t>骨粗鬆症の治療が不可欠</a:t>
            </a:r>
          </a:p>
        </p:txBody>
      </p:sp>
      <p:sp>
        <p:nvSpPr>
          <p:cNvPr id="10" name="矢印: 右 9">
            <a:extLst>
              <a:ext uri="{FF2B5EF4-FFF2-40B4-BE49-F238E27FC236}">
                <a16:creationId xmlns:a16="http://schemas.microsoft.com/office/drawing/2014/main" id="{FC1953CC-8E59-85E4-F3A7-895B835A1B9B}"/>
              </a:ext>
            </a:extLst>
          </p:cNvPr>
          <p:cNvSpPr/>
          <p:nvPr/>
        </p:nvSpPr>
        <p:spPr>
          <a:xfrm>
            <a:off x="6899480" y="5717461"/>
            <a:ext cx="892352" cy="3953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オーディオ 2">
            <a:hlinkClick r:id="" action="ppaction://media"/>
            <a:extLst>
              <a:ext uri="{FF2B5EF4-FFF2-40B4-BE49-F238E27FC236}">
                <a16:creationId xmlns:a16="http://schemas.microsoft.com/office/drawing/2014/main" id="{52F065CC-D5AA-D51A-581B-BC8BC38BD23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877747064"/>
      </p:ext>
    </p:extLst>
  </p:cSld>
  <p:clrMapOvr>
    <a:masterClrMapping/>
  </p:clrMapOvr>
  <mc:AlternateContent xmlns:mc="http://schemas.openxmlformats.org/markup-compatibility/2006">
    <mc:Choice xmlns:p14="http://schemas.microsoft.com/office/powerpoint/2010/main" Requires="p14">
      <p:transition spd="slow" p14:dur="2000" advTm="22019"/>
    </mc:Choice>
    <mc:Fallback>
      <p:transition spd="slow" advTm="22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077B03-83BA-86F1-6717-5816CAAF3EBB}"/>
              </a:ext>
            </a:extLst>
          </p:cNvPr>
          <p:cNvSpPr>
            <a:spLocks noGrp="1"/>
          </p:cNvSpPr>
          <p:nvPr>
            <p:ph type="title"/>
          </p:nvPr>
        </p:nvSpPr>
        <p:spPr>
          <a:xfrm>
            <a:off x="1885950" y="619126"/>
            <a:ext cx="8420100" cy="722313"/>
          </a:xfrm>
        </p:spPr>
        <p:txBody>
          <a:bodyPr>
            <a:normAutofit/>
          </a:bodyPr>
          <a:lstStyle/>
          <a:p>
            <a:pPr eaLnBrk="1" fontAlgn="auto" hangingPunct="1">
              <a:spcAft>
                <a:spcPts val="0"/>
              </a:spcAft>
              <a:defRPr/>
            </a:pPr>
            <a:r>
              <a:rPr lang="ja-JP" altLang="en-US" dirty="0"/>
              <a:t>大腿骨近位部骨折の薬物療法</a:t>
            </a:r>
          </a:p>
        </p:txBody>
      </p:sp>
      <p:sp>
        <p:nvSpPr>
          <p:cNvPr id="40964" name="テキスト ボックス 3">
            <a:extLst>
              <a:ext uri="{FF2B5EF4-FFF2-40B4-BE49-F238E27FC236}">
                <a16:creationId xmlns:a16="http://schemas.microsoft.com/office/drawing/2014/main" id="{F4610E2C-4123-11D3-F672-B33228969FE6}"/>
              </a:ext>
            </a:extLst>
          </p:cNvPr>
          <p:cNvSpPr txBox="1">
            <a:spLocks noChangeArrowheads="1"/>
          </p:cNvSpPr>
          <p:nvPr/>
        </p:nvSpPr>
        <p:spPr bwMode="auto">
          <a:xfrm>
            <a:off x="2824052" y="1817462"/>
            <a:ext cx="6684885" cy="2554545"/>
          </a:xfrm>
          <a:prstGeom prst="rect">
            <a:avLst/>
          </a:prstGeom>
          <a:solidFill>
            <a:schemeClr val="bg1"/>
          </a:solidFill>
          <a:ln w="9525">
            <a:solidFill>
              <a:srgbClr val="0070C0"/>
            </a:solidFill>
            <a:miter lim="800000"/>
            <a:headEnd/>
            <a:tailEnd/>
          </a:ln>
        </p:spPr>
        <p:txBody>
          <a:bodyPr wrap="square">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9pPr>
          </a:lstStyle>
          <a:p>
            <a:pPr defTabSz="457200" fontAlgn="base">
              <a:lnSpc>
                <a:spcPct val="100000"/>
              </a:lnSpc>
              <a:spcBef>
                <a:spcPct val="0"/>
              </a:spcBef>
              <a:spcAft>
                <a:spcPct val="0"/>
              </a:spcAft>
              <a:buClrTx/>
              <a:buNone/>
            </a:pPr>
            <a:r>
              <a:rPr lang="ja-JP" altLang="en-US" dirty="0">
                <a:solidFill>
                  <a:prstClr val="black"/>
                </a:solidFill>
                <a:ea typeface="ＭＳ Ｐゴシック" panose="020B0600070205080204" pitchFamily="50" charset="-128"/>
              </a:rPr>
              <a:t>大腿骨近位部骨折の予防効果としてエビデンスのある薬剤</a:t>
            </a:r>
            <a:endParaRPr lang="en-US" altLang="ja-JP" dirty="0">
              <a:solidFill>
                <a:prstClr val="black"/>
              </a:solidFill>
              <a:ea typeface="ＭＳ Ｐゴシック" panose="020B0600070205080204" pitchFamily="50" charset="-128"/>
            </a:endParaRPr>
          </a:p>
          <a:p>
            <a:pPr defTabSz="457200" fontAlgn="base">
              <a:lnSpc>
                <a:spcPct val="100000"/>
              </a:lnSpc>
              <a:spcBef>
                <a:spcPct val="0"/>
              </a:spcBef>
              <a:spcAft>
                <a:spcPct val="0"/>
              </a:spcAft>
              <a:buClrTx/>
              <a:buNone/>
            </a:pPr>
            <a:endParaRPr lang="en-US" altLang="ja-JP" dirty="0">
              <a:solidFill>
                <a:prstClr val="black"/>
              </a:solidFill>
              <a:ea typeface="ＭＳ Ｐゴシック" panose="020B0600070205080204" pitchFamily="50" charset="-128"/>
            </a:endParaRPr>
          </a:p>
          <a:p>
            <a:pPr defTabSz="457200" fontAlgn="base">
              <a:lnSpc>
                <a:spcPct val="100000"/>
              </a:lnSpc>
              <a:spcBef>
                <a:spcPct val="0"/>
              </a:spcBef>
              <a:spcAft>
                <a:spcPct val="0"/>
              </a:spcAft>
              <a:buClrTx/>
              <a:buNone/>
            </a:pPr>
            <a:r>
              <a:rPr lang="ja-JP" altLang="en-US" dirty="0">
                <a:solidFill>
                  <a:prstClr val="black"/>
                </a:solidFill>
                <a:ea typeface="ＭＳ Ｐゴシック" panose="020B0600070205080204" pitchFamily="50" charset="-128"/>
              </a:rPr>
              <a:t>　　　　内服　</a:t>
            </a:r>
            <a:r>
              <a:rPr lang="ja-JP" altLang="en-US" dirty="0">
                <a:solidFill>
                  <a:srgbClr val="0070C0"/>
                </a:solidFill>
                <a:ea typeface="ＭＳ Ｐゴシック" panose="020B0600070205080204" pitchFamily="50" charset="-128"/>
              </a:rPr>
              <a:t>リセドロン酸：アクトネル・ベネット</a:t>
            </a:r>
            <a:endParaRPr lang="en-US" altLang="ja-JP" dirty="0">
              <a:solidFill>
                <a:srgbClr val="0070C0"/>
              </a:solidFill>
              <a:ea typeface="ＭＳ Ｐゴシック" panose="020B0600070205080204" pitchFamily="50" charset="-128"/>
            </a:endParaRPr>
          </a:p>
          <a:p>
            <a:pPr defTabSz="457200" fontAlgn="base">
              <a:lnSpc>
                <a:spcPct val="100000"/>
              </a:lnSpc>
              <a:spcBef>
                <a:spcPct val="0"/>
              </a:spcBef>
              <a:spcAft>
                <a:spcPct val="0"/>
              </a:spcAft>
              <a:buClrTx/>
              <a:buNone/>
            </a:pPr>
            <a:r>
              <a:rPr lang="ja-JP" altLang="en-US" dirty="0">
                <a:solidFill>
                  <a:prstClr val="black"/>
                </a:solidFill>
                <a:ea typeface="ＭＳ Ｐゴシック" panose="020B0600070205080204" pitchFamily="50" charset="-128"/>
              </a:rPr>
              <a:t>　　　　　　　　</a:t>
            </a:r>
            <a:r>
              <a:rPr lang="ja-JP" altLang="en-US" dirty="0">
                <a:solidFill>
                  <a:srgbClr val="0070C0"/>
                </a:solidFill>
                <a:ea typeface="ＭＳ Ｐゴシック" panose="020B0600070205080204" pitchFamily="50" charset="-128"/>
              </a:rPr>
              <a:t>アレンドロン酸：フォサマック・ボナロン</a:t>
            </a:r>
            <a:endParaRPr lang="en-US" altLang="ja-JP" dirty="0">
              <a:solidFill>
                <a:srgbClr val="0070C0"/>
              </a:solidFill>
              <a:ea typeface="ＭＳ Ｐゴシック" panose="020B0600070205080204" pitchFamily="50" charset="-128"/>
            </a:endParaRPr>
          </a:p>
          <a:p>
            <a:pPr defTabSz="457200" fontAlgn="base">
              <a:lnSpc>
                <a:spcPct val="100000"/>
              </a:lnSpc>
              <a:spcBef>
                <a:spcPct val="0"/>
              </a:spcBef>
              <a:spcAft>
                <a:spcPct val="0"/>
              </a:spcAft>
              <a:buClrTx/>
              <a:buNone/>
            </a:pPr>
            <a:r>
              <a:rPr lang="ja-JP" altLang="en-US" dirty="0">
                <a:solidFill>
                  <a:prstClr val="black"/>
                </a:solidFill>
                <a:ea typeface="ＭＳ Ｐゴシック" panose="020B0600070205080204" pitchFamily="50" charset="-128"/>
              </a:rPr>
              <a:t>　　　　注射　</a:t>
            </a:r>
            <a:r>
              <a:rPr lang="ja-JP" altLang="en-US" dirty="0">
                <a:solidFill>
                  <a:srgbClr val="0070C0"/>
                </a:solidFill>
                <a:ea typeface="ＭＳ Ｐゴシック" panose="020B0600070205080204" pitchFamily="50" charset="-128"/>
              </a:rPr>
              <a:t>ゾレドロン酸：リクラスト</a:t>
            </a:r>
            <a:endParaRPr lang="en-US" altLang="ja-JP" dirty="0">
              <a:solidFill>
                <a:srgbClr val="0070C0"/>
              </a:solidFill>
              <a:ea typeface="ＭＳ Ｐゴシック" panose="020B0600070205080204" pitchFamily="50" charset="-128"/>
            </a:endParaRPr>
          </a:p>
          <a:p>
            <a:pPr defTabSz="457200" fontAlgn="base">
              <a:lnSpc>
                <a:spcPct val="100000"/>
              </a:lnSpc>
              <a:spcBef>
                <a:spcPct val="0"/>
              </a:spcBef>
              <a:spcAft>
                <a:spcPct val="0"/>
              </a:spcAft>
              <a:buClrTx/>
              <a:buNone/>
            </a:pPr>
            <a:r>
              <a:rPr lang="ja-JP" altLang="en-US" dirty="0">
                <a:solidFill>
                  <a:prstClr val="black"/>
                </a:solidFill>
                <a:ea typeface="ＭＳ Ｐゴシック" panose="020B0600070205080204" pitchFamily="50" charset="-128"/>
              </a:rPr>
              <a:t>　　　　　　　　テリパラチド：テリボン・フォルテオ</a:t>
            </a:r>
            <a:endParaRPr lang="en-US" altLang="ja-JP" dirty="0">
              <a:solidFill>
                <a:prstClr val="black"/>
              </a:solidFill>
              <a:ea typeface="ＭＳ Ｐゴシック" panose="020B0600070205080204" pitchFamily="50" charset="-128"/>
            </a:endParaRPr>
          </a:p>
          <a:p>
            <a:pPr defTabSz="457200" fontAlgn="base">
              <a:lnSpc>
                <a:spcPct val="100000"/>
              </a:lnSpc>
              <a:spcBef>
                <a:spcPct val="0"/>
              </a:spcBef>
              <a:spcAft>
                <a:spcPct val="0"/>
              </a:spcAft>
              <a:buClrTx/>
              <a:buNone/>
            </a:pPr>
            <a:r>
              <a:rPr lang="ja-JP" altLang="en-US" dirty="0">
                <a:solidFill>
                  <a:prstClr val="black"/>
                </a:solidFill>
                <a:ea typeface="ＭＳ Ｐゴシック" panose="020B0600070205080204" pitchFamily="50" charset="-128"/>
              </a:rPr>
              <a:t>　　　　　　　　</a:t>
            </a:r>
            <a:r>
              <a:rPr lang="ja-JP" altLang="en-US" dirty="0">
                <a:solidFill>
                  <a:srgbClr val="0070C0"/>
                </a:solidFill>
                <a:ea typeface="ＭＳ Ｐゴシック" panose="020B0600070205080204" pitchFamily="50" charset="-128"/>
              </a:rPr>
              <a:t>デノスマブ：プラリア</a:t>
            </a:r>
            <a:endParaRPr lang="en-US" altLang="ja-JP" dirty="0">
              <a:solidFill>
                <a:srgbClr val="0070C0"/>
              </a:solidFill>
              <a:ea typeface="ＭＳ Ｐゴシック" panose="020B0600070205080204" pitchFamily="50" charset="-128"/>
            </a:endParaRPr>
          </a:p>
          <a:p>
            <a:pPr defTabSz="457200" fontAlgn="base">
              <a:lnSpc>
                <a:spcPct val="100000"/>
              </a:lnSpc>
              <a:spcBef>
                <a:spcPct val="0"/>
              </a:spcBef>
              <a:spcAft>
                <a:spcPct val="0"/>
              </a:spcAft>
              <a:buClrTx/>
              <a:buNone/>
            </a:pPr>
            <a:r>
              <a:rPr lang="ja-JP" altLang="en-US" dirty="0">
                <a:solidFill>
                  <a:srgbClr val="0070C0"/>
                </a:solidFill>
                <a:ea typeface="ＭＳ Ｐゴシック" panose="020B0600070205080204" pitchFamily="50" charset="-128"/>
              </a:rPr>
              <a:t>　　　　　　　　ロモソズマブ：イベニティ</a:t>
            </a:r>
            <a:r>
              <a:rPr lang="en-US" altLang="ja-JP" dirty="0">
                <a:solidFill>
                  <a:srgbClr val="0070C0"/>
                </a:solidFill>
                <a:ea typeface="ＭＳ Ｐゴシック" panose="020B0600070205080204" pitchFamily="50" charset="-128"/>
              </a:rPr>
              <a:t>―</a:t>
            </a:r>
            <a:endParaRPr lang="ja-JP" altLang="en-US" dirty="0">
              <a:solidFill>
                <a:srgbClr val="0070C0"/>
              </a:solidFill>
              <a:ea typeface="ＭＳ Ｐゴシック" panose="020B0600070205080204" pitchFamily="50" charset="-128"/>
            </a:endParaRPr>
          </a:p>
        </p:txBody>
      </p:sp>
      <p:sp>
        <p:nvSpPr>
          <p:cNvPr id="40965" name="テキスト ボックス 5">
            <a:extLst>
              <a:ext uri="{FF2B5EF4-FFF2-40B4-BE49-F238E27FC236}">
                <a16:creationId xmlns:a16="http://schemas.microsoft.com/office/drawing/2014/main" id="{3E09F0A6-982A-B40E-8E01-B8E89BDBB471}"/>
              </a:ext>
            </a:extLst>
          </p:cNvPr>
          <p:cNvSpPr txBox="1">
            <a:spLocks noChangeArrowheads="1"/>
          </p:cNvSpPr>
          <p:nvPr/>
        </p:nvSpPr>
        <p:spPr bwMode="auto">
          <a:xfrm>
            <a:off x="6873394" y="4421387"/>
            <a:ext cx="3627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9pPr>
          </a:lstStyle>
          <a:p>
            <a:pPr defTabSz="457200" fontAlgn="base">
              <a:lnSpc>
                <a:spcPct val="100000"/>
              </a:lnSpc>
              <a:spcBef>
                <a:spcPct val="0"/>
              </a:spcBef>
              <a:spcAft>
                <a:spcPct val="0"/>
              </a:spcAft>
              <a:buClrTx/>
              <a:buNone/>
            </a:pPr>
            <a:r>
              <a:rPr lang="ja-JP" altLang="en-US" sz="1800" b="1" dirty="0">
                <a:solidFill>
                  <a:prstClr val="black"/>
                </a:solidFill>
                <a:ea typeface="ＭＳ Ｐゴシック" panose="020B0600070205080204" pitchFamily="50" charset="-128"/>
              </a:rPr>
              <a:t>大腿骨近位部骨折ｶﾞｲﾄﾞﾗｲﾝ</a:t>
            </a:r>
            <a:r>
              <a:rPr lang="en-US" altLang="ja-JP" sz="1800" b="1" dirty="0">
                <a:solidFill>
                  <a:prstClr val="black"/>
                </a:solidFill>
                <a:ea typeface="ＭＳ Ｐゴシック" panose="020B0600070205080204" pitchFamily="50" charset="-128"/>
              </a:rPr>
              <a:t>2021</a:t>
            </a:r>
            <a:endParaRPr lang="ja-JP" altLang="en-US" sz="1800" b="1" dirty="0">
              <a:solidFill>
                <a:prstClr val="black"/>
              </a:solidFill>
              <a:ea typeface="ＭＳ Ｐゴシック" panose="020B0600070205080204" pitchFamily="50" charset="-128"/>
            </a:endParaRPr>
          </a:p>
        </p:txBody>
      </p:sp>
      <p:sp>
        <p:nvSpPr>
          <p:cNvPr id="7" name="コンテンツ プレースホルダー 6">
            <a:extLst>
              <a:ext uri="{FF2B5EF4-FFF2-40B4-BE49-F238E27FC236}">
                <a16:creationId xmlns:a16="http://schemas.microsoft.com/office/drawing/2014/main" id="{45B47FDA-7353-9843-7BD6-FF02E3DCCD2C}"/>
              </a:ext>
            </a:extLst>
          </p:cNvPr>
          <p:cNvSpPr>
            <a:spLocks noGrp="1"/>
          </p:cNvSpPr>
          <p:nvPr>
            <p:ph sz="quarter" idx="13"/>
          </p:nvPr>
        </p:nvSpPr>
        <p:spPr>
          <a:xfrm>
            <a:off x="3459972" y="5032816"/>
            <a:ext cx="5933556" cy="369333"/>
          </a:xfrm>
        </p:spPr>
        <p:txBody>
          <a:bodyPr>
            <a:normAutofit fontScale="92500" lnSpcReduction="10000"/>
          </a:bodyPr>
          <a:lstStyle/>
          <a:p>
            <a:r>
              <a:rPr lang="ja-JP" altLang="en-US" sz="2400" dirty="0">
                <a:solidFill>
                  <a:srgbClr val="0070C0"/>
                </a:solidFill>
              </a:rPr>
              <a:t>骨吸収抑制剤</a:t>
            </a:r>
            <a:r>
              <a:rPr lang="ja-JP" altLang="en-US" sz="2400" dirty="0"/>
              <a:t>を中心とした薬物療法の推奨あり</a:t>
            </a:r>
          </a:p>
        </p:txBody>
      </p:sp>
      <p:sp>
        <p:nvSpPr>
          <p:cNvPr id="3" name="矢印: 右 2">
            <a:extLst>
              <a:ext uri="{FF2B5EF4-FFF2-40B4-BE49-F238E27FC236}">
                <a16:creationId xmlns:a16="http://schemas.microsoft.com/office/drawing/2014/main" id="{F15E254B-C05B-B580-D3B0-ED8EE32B1BCF}"/>
              </a:ext>
            </a:extLst>
          </p:cNvPr>
          <p:cNvSpPr/>
          <p:nvPr/>
        </p:nvSpPr>
        <p:spPr>
          <a:xfrm>
            <a:off x="1961967" y="5707153"/>
            <a:ext cx="532660" cy="2911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81C5E83D-475E-2E55-0480-0EF03FC44423}"/>
              </a:ext>
            </a:extLst>
          </p:cNvPr>
          <p:cNvSpPr txBox="1"/>
          <p:nvPr/>
        </p:nvSpPr>
        <p:spPr>
          <a:xfrm>
            <a:off x="2698696" y="5571819"/>
            <a:ext cx="7802136" cy="523220"/>
          </a:xfrm>
          <a:prstGeom prst="rect">
            <a:avLst/>
          </a:prstGeom>
          <a:noFill/>
        </p:spPr>
        <p:txBody>
          <a:bodyPr wrap="none" rtlCol="0">
            <a:spAutoFit/>
          </a:bodyPr>
          <a:lstStyle/>
          <a:p>
            <a:r>
              <a:rPr kumimoji="1" lang="ja-JP" altLang="en-US" sz="2800" dirty="0"/>
              <a:t>顎骨壊死のリスク薬剤に対する医科歯科共同管理</a:t>
            </a:r>
          </a:p>
        </p:txBody>
      </p:sp>
      <p:pic>
        <p:nvPicPr>
          <p:cNvPr id="8" name="オーディオ 7">
            <a:hlinkClick r:id="" action="ppaction://media"/>
            <a:extLst>
              <a:ext uri="{FF2B5EF4-FFF2-40B4-BE49-F238E27FC236}">
                <a16:creationId xmlns:a16="http://schemas.microsoft.com/office/drawing/2014/main" id="{996351F1-0581-8A8C-A1F6-3A8D2F2AFA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017"/>
    </mc:Choice>
    <mc:Fallback>
      <p:transition spd="slow" advTm="16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B95F73-1F19-9597-8A42-FF13E9128890}"/>
              </a:ext>
            </a:extLst>
          </p:cNvPr>
          <p:cNvSpPr>
            <a:spLocks noGrp="1"/>
          </p:cNvSpPr>
          <p:nvPr>
            <p:ph type="title"/>
          </p:nvPr>
        </p:nvSpPr>
        <p:spPr>
          <a:xfrm>
            <a:off x="1097280" y="479394"/>
            <a:ext cx="10058400" cy="1257966"/>
          </a:xfrm>
        </p:spPr>
        <p:txBody>
          <a:bodyPr>
            <a:normAutofit/>
          </a:bodyPr>
          <a:lstStyle/>
          <a:p>
            <a:r>
              <a:rPr kumimoji="1" lang="en-US" altLang="ja-JP" sz="3600" b="0" i="0" u="none" strike="noStrike" kern="1200" cap="none" spc="-50" normalizeH="0" baseline="0" noProof="0" dirty="0">
                <a:ln>
                  <a:noFill/>
                </a:ln>
                <a:solidFill>
                  <a:srgbClr val="000000">
                    <a:lumMod val="75000"/>
                    <a:lumOff val="25000"/>
                  </a:srgbClr>
                </a:solidFill>
                <a:effectLst/>
                <a:uLnTx/>
                <a:uFillTx/>
                <a:latin typeface="Calibri Light" panose="020F0302020204030204"/>
                <a:ea typeface="ＭＳ Ｐゴシック" panose="020B0600070205080204" pitchFamily="50" charset="-128"/>
                <a:cs typeface="+mj-cs"/>
              </a:rPr>
              <a:t>MRONJ</a:t>
            </a:r>
            <a:r>
              <a:rPr kumimoji="1" lang="ja-JP" altLang="en-US" sz="3600" b="0" i="0" u="none" strike="noStrike" kern="1200" cap="none" spc="-50" normalizeH="0" baseline="0" noProof="0" dirty="0">
                <a:ln>
                  <a:noFill/>
                </a:ln>
                <a:solidFill>
                  <a:srgbClr val="000000">
                    <a:lumMod val="75000"/>
                    <a:lumOff val="25000"/>
                  </a:srgbClr>
                </a:solidFill>
                <a:effectLst/>
                <a:uLnTx/>
                <a:uFillTx/>
                <a:latin typeface="Calibri Light" panose="020F0302020204030204"/>
                <a:ea typeface="ＭＳ Ｐゴシック" panose="020B0600070205080204" pitchFamily="50" charset="-128"/>
                <a:cs typeface="+mj-cs"/>
              </a:rPr>
              <a:t>ポジションペーパー</a:t>
            </a:r>
            <a:r>
              <a:rPr kumimoji="1" lang="en-US" altLang="ja-JP" sz="3600" b="0" i="0" u="none" strike="noStrike" kern="1200" cap="none" spc="-50" normalizeH="0" baseline="0" noProof="0" dirty="0">
                <a:ln>
                  <a:noFill/>
                </a:ln>
                <a:solidFill>
                  <a:srgbClr val="000000">
                    <a:lumMod val="75000"/>
                    <a:lumOff val="25000"/>
                  </a:srgbClr>
                </a:solidFill>
                <a:effectLst/>
                <a:uLnTx/>
                <a:uFillTx/>
                <a:latin typeface="Calibri Light" panose="020F0302020204030204"/>
                <a:ea typeface="ＭＳ Ｐゴシック" panose="020B0600070205080204" pitchFamily="50" charset="-128"/>
                <a:cs typeface="+mj-cs"/>
              </a:rPr>
              <a:t>2023</a:t>
            </a:r>
            <a:r>
              <a:rPr kumimoji="1" lang="ja-JP" altLang="en-US" sz="3600" b="0" i="0" u="none" strike="noStrike" kern="1200" cap="none" spc="-50" normalizeH="0" baseline="0" noProof="0" dirty="0">
                <a:ln>
                  <a:noFill/>
                </a:ln>
                <a:solidFill>
                  <a:srgbClr val="000000">
                    <a:lumMod val="75000"/>
                    <a:lumOff val="25000"/>
                  </a:srgbClr>
                </a:solidFill>
                <a:effectLst/>
                <a:uLnTx/>
                <a:uFillTx/>
                <a:latin typeface="Calibri Light" panose="020F0302020204030204"/>
                <a:ea typeface="ＭＳ Ｐゴシック" panose="020B0600070205080204" pitchFamily="50" charset="-128"/>
                <a:cs typeface="+mj-cs"/>
              </a:rPr>
              <a:t>　</a:t>
            </a:r>
            <a:r>
              <a:rPr kumimoji="1" lang="ja-JP" altLang="en-US" sz="1600" b="0" i="0" u="none" strike="noStrike" kern="1200" cap="none" spc="-50" normalizeH="0" baseline="0" noProof="0" dirty="0">
                <a:ln>
                  <a:noFill/>
                </a:ln>
                <a:solidFill>
                  <a:srgbClr val="000000">
                    <a:lumMod val="75000"/>
                    <a:lumOff val="25000"/>
                  </a:srgbClr>
                </a:solidFill>
                <a:effectLst/>
                <a:uLnTx/>
                <a:uFillTx/>
                <a:latin typeface="Calibri Light" panose="020F0302020204030204"/>
                <a:ea typeface="ＭＳ Ｐゴシック" panose="020B0600070205080204" pitchFamily="50" charset="-128"/>
                <a:cs typeface="+mj-cs"/>
              </a:rPr>
              <a:t>顎骨壊死検討委員会</a:t>
            </a:r>
            <a:br>
              <a:rPr kumimoji="1" lang="en-US" altLang="ja-JP" sz="1200" b="0" i="0" u="none" strike="noStrike" kern="1200" cap="none" spc="-50" normalizeH="0" baseline="0" noProof="0" dirty="0">
                <a:ln>
                  <a:noFill/>
                </a:ln>
                <a:solidFill>
                  <a:srgbClr val="000000">
                    <a:lumMod val="75000"/>
                    <a:lumOff val="25000"/>
                  </a:srgbClr>
                </a:solidFill>
                <a:effectLst/>
                <a:uLnTx/>
                <a:uFillTx/>
                <a:latin typeface="Calibri Light" panose="020F0302020204030204"/>
                <a:ea typeface="ＭＳ Ｐゴシック" panose="020B0600070205080204" pitchFamily="50" charset="-128"/>
                <a:cs typeface="+mj-cs"/>
              </a:rPr>
            </a:br>
            <a:r>
              <a:rPr kumimoji="1" lang="ja-JP" altLang="en-US" sz="1200" b="0" i="0" u="none" strike="noStrike" kern="1200" cap="none" spc="-50" normalizeH="0" baseline="0" noProof="0" dirty="0">
                <a:ln>
                  <a:noFill/>
                </a:ln>
                <a:solidFill>
                  <a:srgbClr val="000000">
                    <a:lumMod val="75000"/>
                    <a:lumOff val="25000"/>
                  </a:srgbClr>
                </a:solidFill>
                <a:effectLst/>
                <a:uLnTx/>
                <a:uFillTx/>
                <a:latin typeface="Calibri Light" panose="020F0302020204030204"/>
                <a:ea typeface="ＭＳ Ｐゴシック" panose="020B0600070205080204" pitchFamily="50" charset="-128"/>
                <a:cs typeface="+mj-cs"/>
              </a:rPr>
              <a:t>　　　　　　　</a:t>
            </a:r>
            <a:r>
              <a:rPr kumimoji="1" lang="en-US" altLang="ja-JP" sz="2400" b="0" i="0" u="none" strike="noStrike" kern="1200" cap="none" spc="-50" normalizeH="0" baseline="0" noProof="0" dirty="0">
                <a:ln>
                  <a:noFill/>
                </a:ln>
                <a:solidFill>
                  <a:srgbClr val="000000">
                    <a:lumMod val="75000"/>
                    <a:lumOff val="25000"/>
                  </a:srgbClr>
                </a:solidFill>
                <a:effectLst/>
                <a:uLnTx/>
                <a:uFillTx/>
                <a:latin typeface="Calibri Light" panose="020F0302020204030204"/>
                <a:ea typeface="ＭＳ Ｐゴシック" panose="020B0600070205080204" pitchFamily="50" charset="-128"/>
                <a:cs typeface="+mj-cs"/>
              </a:rPr>
              <a:t>MRONJ</a:t>
            </a:r>
            <a:r>
              <a:rPr kumimoji="1" lang="ja-JP" altLang="en-US" sz="2400" b="0" i="0" u="none" strike="noStrike" kern="1200" cap="none" spc="-50" normalizeH="0" baseline="0" noProof="0" dirty="0">
                <a:ln>
                  <a:noFill/>
                </a:ln>
                <a:solidFill>
                  <a:srgbClr val="000000">
                    <a:lumMod val="75000"/>
                    <a:lumOff val="25000"/>
                  </a:srgbClr>
                </a:solidFill>
                <a:effectLst/>
                <a:uLnTx/>
                <a:uFillTx/>
                <a:latin typeface="Calibri Light" panose="020F0302020204030204"/>
                <a:ea typeface="ＭＳ Ｐゴシック" panose="020B0600070205080204" pitchFamily="50" charset="-128"/>
                <a:cs typeface="+mj-cs"/>
              </a:rPr>
              <a:t>　</a:t>
            </a:r>
            <a:r>
              <a:rPr kumimoji="1" lang="en-US" altLang="ja-JP" sz="2400" b="0" i="0" u="none" strike="noStrike" kern="1200" cap="none" spc="-50" normalizeH="0" baseline="0" noProof="0" dirty="0">
                <a:ln>
                  <a:noFill/>
                </a:ln>
                <a:solidFill>
                  <a:srgbClr val="000000">
                    <a:lumMod val="75000"/>
                    <a:lumOff val="25000"/>
                  </a:srgbClr>
                </a:solidFill>
                <a:effectLst/>
                <a:uLnTx/>
                <a:uFillTx/>
                <a:latin typeface="Calibri Light" panose="020F0302020204030204"/>
                <a:ea typeface="ＭＳ Ｐゴシック" panose="020B0600070205080204" pitchFamily="50" charset="-128"/>
                <a:cs typeface="+mj-cs"/>
              </a:rPr>
              <a:t>medication-related osteonecrosis of the jaw</a:t>
            </a:r>
            <a:endParaRPr kumimoji="1" lang="ja-JP" altLang="en-US" sz="3600" dirty="0"/>
          </a:p>
        </p:txBody>
      </p:sp>
      <p:sp>
        <p:nvSpPr>
          <p:cNvPr id="7" name="コンテンツ プレースホルダー 6">
            <a:extLst>
              <a:ext uri="{FF2B5EF4-FFF2-40B4-BE49-F238E27FC236}">
                <a16:creationId xmlns:a16="http://schemas.microsoft.com/office/drawing/2014/main" id="{A2961A2A-0F15-1C90-E801-16B7A6F5385D}"/>
              </a:ext>
            </a:extLst>
          </p:cNvPr>
          <p:cNvSpPr txBox="1">
            <a:spLocks noGrp="1"/>
          </p:cNvSpPr>
          <p:nvPr>
            <p:ph idx="1"/>
          </p:nvPr>
        </p:nvSpPr>
        <p:spPr>
          <a:xfrm>
            <a:off x="1363296" y="2589616"/>
            <a:ext cx="9094910" cy="4134465"/>
          </a:xfrm>
          <a:prstGeom prst="rect">
            <a:avLst/>
          </a:prstGeom>
          <a:noFill/>
        </p:spPr>
        <p:txBody>
          <a:bodyPr wrap="square">
            <a:spAutoFit/>
          </a:bodyPr>
          <a:lstStyle/>
          <a:p>
            <a:pPr>
              <a:buFont typeface="Wingdings" panose="05000000000000000000" pitchFamily="2" charset="2"/>
              <a:buChar char="u"/>
            </a:pPr>
            <a:r>
              <a:rPr lang="ja-JP" altLang="en-US" sz="2400" dirty="0"/>
              <a:t>予防的休薬の是非については現時点で休薬の有用性を示すエビデンスがないことから</a:t>
            </a:r>
            <a:r>
              <a:rPr lang="ja-JP" altLang="en-US" sz="2400" dirty="0">
                <a:solidFill>
                  <a:srgbClr val="0070C0"/>
                </a:solidFill>
              </a:rPr>
              <a:t>原則として抜歯時に骨吸収抑制剤を休薬しない</a:t>
            </a:r>
            <a:r>
              <a:rPr lang="ja-JP" altLang="en-US" sz="2400" dirty="0"/>
              <a:t>ことを提案する。</a:t>
            </a:r>
            <a:endParaRPr lang="en-US" altLang="ja-JP" sz="2400" dirty="0"/>
          </a:p>
          <a:p>
            <a:pPr>
              <a:buFont typeface="Wingdings" panose="05000000000000000000" pitchFamily="2" charset="2"/>
              <a:buChar char="u"/>
            </a:pPr>
            <a:r>
              <a:rPr lang="ja-JP" altLang="en-US" sz="2400" dirty="0"/>
              <a:t>なお、ハイリスク症例でのごく短期間の休薬を完全に否定しうるほどのエビデンスもなかった。</a:t>
            </a:r>
            <a:endParaRPr lang="en-US" altLang="ja-JP" sz="2400" dirty="0"/>
          </a:p>
          <a:p>
            <a:pPr>
              <a:buFont typeface="Wingdings" panose="05000000000000000000" pitchFamily="2" charset="2"/>
              <a:buChar char="u"/>
            </a:pPr>
            <a:r>
              <a:rPr lang="ja-JP" altLang="en-US" sz="2400" dirty="0"/>
              <a:t>骨吸収抑制剤の使用にあたっては</a:t>
            </a:r>
            <a:r>
              <a:rPr lang="ja-JP" altLang="en-US" sz="2400" dirty="0">
                <a:solidFill>
                  <a:srgbClr val="0070C0"/>
                </a:solidFill>
              </a:rPr>
              <a:t>事前に歯科検診</a:t>
            </a:r>
            <a:r>
              <a:rPr lang="ja-JP" altLang="en-US" sz="2400" dirty="0"/>
              <a:t>を行い必要な処置を済ませ、薬剤投与後も</a:t>
            </a:r>
            <a:r>
              <a:rPr lang="ja-JP" altLang="en-US" sz="2400" dirty="0">
                <a:solidFill>
                  <a:srgbClr val="0070C0"/>
                </a:solidFill>
              </a:rPr>
              <a:t>定期的な口腔管理</a:t>
            </a:r>
            <a:r>
              <a:rPr lang="ja-JP" altLang="en-US" sz="2400" dirty="0"/>
              <a:t>が必要である。</a:t>
            </a:r>
            <a:endParaRPr lang="en-US" altLang="ja-JP" sz="2400" dirty="0"/>
          </a:p>
          <a:p>
            <a:pPr>
              <a:buFont typeface="Wingdings" panose="05000000000000000000" pitchFamily="2" charset="2"/>
              <a:buChar char="u"/>
            </a:pPr>
            <a:r>
              <a:rPr lang="ja-JP" altLang="en-US" sz="2400" dirty="0"/>
              <a:t>医科医師と歯科医師の間で歯科治療の必要性を共有しつつ、</a:t>
            </a:r>
            <a:r>
              <a:rPr lang="ja-JP" altLang="en-US" sz="2400" dirty="0">
                <a:solidFill>
                  <a:srgbClr val="0070C0"/>
                </a:solidFill>
              </a:rPr>
              <a:t>休薬を前提としない歯科治療の継続</a:t>
            </a:r>
            <a:r>
              <a:rPr lang="ja-JP" altLang="en-US" sz="2400" dirty="0"/>
              <a:t>が望まれる。</a:t>
            </a:r>
          </a:p>
          <a:p>
            <a:pPr>
              <a:buFont typeface="Wingdings" panose="05000000000000000000" pitchFamily="2" charset="2"/>
              <a:buChar char="u"/>
            </a:pPr>
            <a:endParaRPr lang="ja-JP" altLang="en-US" sz="2400" dirty="0"/>
          </a:p>
        </p:txBody>
      </p:sp>
      <p:sp>
        <p:nvSpPr>
          <p:cNvPr id="3" name="テキスト ボックス 2">
            <a:extLst>
              <a:ext uri="{FF2B5EF4-FFF2-40B4-BE49-F238E27FC236}">
                <a16:creationId xmlns:a16="http://schemas.microsoft.com/office/drawing/2014/main" id="{31BEF59D-22AB-E2AD-145A-E2F1EA49A185}"/>
              </a:ext>
            </a:extLst>
          </p:cNvPr>
          <p:cNvSpPr txBox="1"/>
          <p:nvPr/>
        </p:nvSpPr>
        <p:spPr>
          <a:xfrm>
            <a:off x="4309706" y="6351500"/>
            <a:ext cx="2461123" cy="461665"/>
          </a:xfrm>
          <a:prstGeom prst="rect">
            <a:avLst/>
          </a:prstGeom>
          <a:noFill/>
        </p:spPr>
        <p:txBody>
          <a:bodyPr wrap="none" rtlCol="0">
            <a:spAutoFit/>
          </a:bodyPr>
          <a:lstStyle/>
          <a:p>
            <a:r>
              <a:rPr kumimoji="1" lang="en-US" altLang="ja-JP" sz="2400" dirty="0"/>
              <a:t>MRONJ</a:t>
            </a:r>
            <a:r>
              <a:rPr kumimoji="1" lang="ja-JP" altLang="en-US" sz="2400" dirty="0"/>
              <a:t>　</a:t>
            </a:r>
            <a:r>
              <a:rPr kumimoji="1" lang="en-US" altLang="ja-JP" sz="2400" dirty="0"/>
              <a:t>PP2023</a:t>
            </a:r>
            <a:r>
              <a:rPr kumimoji="1" lang="ja-JP" altLang="en-US" sz="2400" dirty="0"/>
              <a:t>　</a:t>
            </a:r>
          </a:p>
        </p:txBody>
      </p:sp>
      <p:sp>
        <p:nvSpPr>
          <p:cNvPr id="5" name="テキスト ボックス 4">
            <a:extLst>
              <a:ext uri="{FF2B5EF4-FFF2-40B4-BE49-F238E27FC236}">
                <a16:creationId xmlns:a16="http://schemas.microsoft.com/office/drawing/2014/main" id="{6F88CC35-77D1-A8CF-BEE5-D4A58DB88101}"/>
              </a:ext>
            </a:extLst>
          </p:cNvPr>
          <p:cNvSpPr txBox="1"/>
          <p:nvPr/>
        </p:nvSpPr>
        <p:spPr>
          <a:xfrm>
            <a:off x="3241043" y="1901878"/>
            <a:ext cx="4355106" cy="523220"/>
          </a:xfrm>
          <a:prstGeom prst="rect">
            <a:avLst/>
          </a:prstGeom>
          <a:noFill/>
        </p:spPr>
        <p:txBody>
          <a:bodyPr wrap="square">
            <a:spAutoFit/>
          </a:bodyPr>
          <a:lstStyle/>
          <a:p>
            <a:r>
              <a:rPr lang="en-US" altLang="ja-JP" sz="2800" dirty="0">
                <a:solidFill>
                  <a:schemeClr val="tx1">
                    <a:lumMod val="75000"/>
                    <a:lumOff val="25000"/>
                  </a:schemeClr>
                </a:solidFill>
              </a:rPr>
              <a:t>MRONJ</a:t>
            </a:r>
            <a:r>
              <a:rPr lang="ja-JP" altLang="en-US" sz="2800" dirty="0">
                <a:solidFill>
                  <a:schemeClr val="tx1">
                    <a:lumMod val="75000"/>
                    <a:lumOff val="25000"/>
                  </a:schemeClr>
                </a:solidFill>
              </a:rPr>
              <a:t>対応のための提言</a:t>
            </a:r>
          </a:p>
        </p:txBody>
      </p:sp>
      <p:pic>
        <p:nvPicPr>
          <p:cNvPr id="6" name="オーディオ 5">
            <a:hlinkClick r:id="" action="ppaction://media"/>
            <a:extLst>
              <a:ext uri="{FF2B5EF4-FFF2-40B4-BE49-F238E27FC236}">
                <a16:creationId xmlns:a16="http://schemas.microsoft.com/office/drawing/2014/main" id="{7EA33662-3D95-06E1-9D86-6F2F4D6527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032991097"/>
      </p:ext>
    </p:extLst>
  </p:cSld>
  <p:clrMapOvr>
    <a:masterClrMapping/>
  </p:clrMapOvr>
  <mc:AlternateContent xmlns:mc="http://schemas.openxmlformats.org/markup-compatibility/2006">
    <mc:Choice xmlns:p14="http://schemas.microsoft.com/office/powerpoint/2010/main" Requires="p14">
      <p:transition spd="slow" p14:dur="2000" advTm="35114"/>
    </mc:Choice>
    <mc:Fallback>
      <p:transition spd="slow" advTm="35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CDA9E0-B3C5-4AA4-AF30-1AD4D2F6903C}"/>
              </a:ext>
            </a:extLst>
          </p:cNvPr>
          <p:cNvSpPr>
            <a:spLocks noGrp="1"/>
          </p:cNvSpPr>
          <p:nvPr>
            <p:ph type="title"/>
          </p:nvPr>
        </p:nvSpPr>
        <p:spPr>
          <a:xfrm>
            <a:off x="972993" y="599330"/>
            <a:ext cx="10058400" cy="1062803"/>
          </a:xfrm>
        </p:spPr>
        <p:txBody>
          <a:bodyPr>
            <a:normAutofit/>
          </a:bodyPr>
          <a:lstStyle/>
          <a:p>
            <a:r>
              <a:rPr kumimoji="1" lang="ja-JP" altLang="en-US" dirty="0"/>
              <a:t>骨粗鬆症治療薬の休薬や今後の展望</a:t>
            </a:r>
          </a:p>
        </p:txBody>
      </p:sp>
      <p:sp>
        <p:nvSpPr>
          <p:cNvPr id="3" name="コンテンツ プレースホルダー 2">
            <a:extLst>
              <a:ext uri="{FF2B5EF4-FFF2-40B4-BE49-F238E27FC236}">
                <a16:creationId xmlns:a16="http://schemas.microsoft.com/office/drawing/2014/main" id="{F4C2E204-DAB8-CBCF-D878-D3433F8164C2}"/>
              </a:ext>
            </a:extLst>
          </p:cNvPr>
          <p:cNvSpPr>
            <a:spLocks noGrp="1"/>
          </p:cNvSpPr>
          <p:nvPr>
            <p:ph idx="1"/>
          </p:nvPr>
        </p:nvSpPr>
        <p:spPr>
          <a:xfrm>
            <a:off x="403966" y="2103187"/>
            <a:ext cx="5188110" cy="2948207"/>
          </a:xfrm>
        </p:spPr>
        <p:txBody>
          <a:bodyPr>
            <a:normAutofit/>
          </a:bodyPr>
          <a:lstStyle/>
          <a:p>
            <a:endParaRPr kumimoji="1" lang="ja-JP" altLang="en-US" dirty="0"/>
          </a:p>
          <a:p>
            <a:endParaRPr kumimoji="1" lang="en-US" altLang="ja-JP" dirty="0"/>
          </a:p>
          <a:p>
            <a:endParaRPr kumimoji="1" lang="ja-JP" altLang="en-US" dirty="0"/>
          </a:p>
        </p:txBody>
      </p:sp>
      <p:sp>
        <p:nvSpPr>
          <p:cNvPr id="5" name="テキスト ボックス 4">
            <a:extLst>
              <a:ext uri="{FF2B5EF4-FFF2-40B4-BE49-F238E27FC236}">
                <a16:creationId xmlns:a16="http://schemas.microsoft.com/office/drawing/2014/main" id="{E00E71A5-C9F9-380B-02D3-EC5F2E639151}"/>
              </a:ext>
            </a:extLst>
          </p:cNvPr>
          <p:cNvSpPr txBox="1"/>
          <p:nvPr/>
        </p:nvSpPr>
        <p:spPr>
          <a:xfrm>
            <a:off x="313900" y="2018687"/>
            <a:ext cx="4445448" cy="1015663"/>
          </a:xfrm>
          <a:prstGeom prst="rect">
            <a:avLst/>
          </a:prstGeom>
          <a:noFill/>
        </p:spPr>
        <p:txBody>
          <a:bodyPr wrap="none" rtlCol="0">
            <a:spAutoFit/>
          </a:bodyPr>
          <a:lstStyle/>
          <a:p>
            <a:r>
              <a:rPr kumimoji="1" lang="ja-JP" altLang="en-US" sz="2000" dirty="0"/>
              <a:t>歯科医師の抜歯前の休薬依頼に対して</a:t>
            </a:r>
            <a:endParaRPr kumimoji="1" lang="en-US" altLang="ja-JP" sz="2000" dirty="0"/>
          </a:p>
          <a:p>
            <a:r>
              <a:rPr kumimoji="1" lang="ja-JP" altLang="en-US" sz="2000" dirty="0"/>
              <a:t>どう対処しましたか</a:t>
            </a:r>
            <a:endParaRPr kumimoji="1" lang="en-US" altLang="ja-JP" sz="2000" dirty="0"/>
          </a:p>
          <a:p>
            <a:r>
              <a:rPr kumimoji="1" lang="ja-JP" altLang="en-US" sz="2000" dirty="0"/>
              <a:t>　</a:t>
            </a:r>
            <a:r>
              <a:rPr kumimoji="1" lang="ja-JP" altLang="en-US" sz="2000" dirty="0">
                <a:solidFill>
                  <a:srgbClr val="0070C0"/>
                </a:solidFill>
              </a:rPr>
              <a:t>休薬した </a:t>
            </a:r>
            <a:r>
              <a:rPr kumimoji="1" lang="en-US" altLang="ja-JP" sz="2000" dirty="0">
                <a:solidFill>
                  <a:srgbClr val="0070C0"/>
                </a:solidFill>
              </a:rPr>
              <a:t>44.0</a:t>
            </a:r>
            <a:r>
              <a:rPr kumimoji="1" lang="ja-JP" altLang="en-US" sz="2000" dirty="0">
                <a:solidFill>
                  <a:srgbClr val="0070C0"/>
                </a:solidFill>
              </a:rPr>
              <a:t>％</a:t>
            </a:r>
          </a:p>
        </p:txBody>
      </p:sp>
      <p:sp>
        <p:nvSpPr>
          <p:cNvPr id="7" name="テキスト ボックス 6">
            <a:extLst>
              <a:ext uri="{FF2B5EF4-FFF2-40B4-BE49-F238E27FC236}">
                <a16:creationId xmlns:a16="http://schemas.microsoft.com/office/drawing/2014/main" id="{7D81149A-2920-DD7A-4FF0-9FD34D632D89}"/>
              </a:ext>
            </a:extLst>
          </p:cNvPr>
          <p:cNvSpPr txBox="1"/>
          <p:nvPr/>
        </p:nvSpPr>
        <p:spPr>
          <a:xfrm>
            <a:off x="248575" y="5286203"/>
            <a:ext cx="5847425" cy="584775"/>
          </a:xfrm>
          <a:prstGeom prst="rect">
            <a:avLst/>
          </a:prstGeom>
          <a:noFill/>
        </p:spPr>
        <p:txBody>
          <a:bodyPr wrap="square" rtlCol="0">
            <a:spAutoFit/>
          </a:bodyPr>
          <a:lstStyle/>
          <a:p>
            <a:r>
              <a:rPr kumimoji="1" lang="ja-JP" altLang="en-US" sz="1600" dirty="0"/>
              <a:t>日本骨粗鬆症学会医科歯科連携 アンケート調査結果報告書</a:t>
            </a:r>
            <a:r>
              <a:rPr kumimoji="1" lang="en-US" altLang="ja-JP" sz="1600" dirty="0"/>
              <a:t>2022</a:t>
            </a:r>
          </a:p>
          <a:p>
            <a:r>
              <a:rPr kumimoji="1" lang="ja-JP" altLang="en-US" sz="1600" dirty="0"/>
              <a:t>会員</a:t>
            </a:r>
            <a:r>
              <a:rPr kumimoji="1" lang="en-US" altLang="ja-JP" sz="1600" dirty="0"/>
              <a:t>1227</a:t>
            </a:r>
            <a:r>
              <a:rPr kumimoji="1" lang="ja-JP" altLang="en-US" sz="1600" dirty="0"/>
              <a:t>名（</a:t>
            </a:r>
            <a:r>
              <a:rPr kumimoji="1" lang="en-US" altLang="ja-JP" sz="1600" dirty="0"/>
              <a:t>32.7</a:t>
            </a:r>
            <a:r>
              <a:rPr kumimoji="1" lang="ja-JP" altLang="en-US" sz="1600" dirty="0"/>
              <a:t>％）の回答</a:t>
            </a:r>
          </a:p>
        </p:txBody>
      </p:sp>
      <p:sp>
        <p:nvSpPr>
          <p:cNvPr id="8" name="テキスト ボックス 7">
            <a:extLst>
              <a:ext uri="{FF2B5EF4-FFF2-40B4-BE49-F238E27FC236}">
                <a16:creationId xmlns:a16="http://schemas.microsoft.com/office/drawing/2014/main" id="{054F68CD-7185-3D9A-920B-F98373C8ED41}"/>
              </a:ext>
            </a:extLst>
          </p:cNvPr>
          <p:cNvSpPr txBox="1"/>
          <p:nvPr/>
        </p:nvSpPr>
        <p:spPr>
          <a:xfrm>
            <a:off x="313900" y="3227264"/>
            <a:ext cx="5098387" cy="1631216"/>
          </a:xfrm>
          <a:prstGeom prst="rect">
            <a:avLst/>
          </a:prstGeom>
          <a:noFill/>
        </p:spPr>
        <p:txBody>
          <a:bodyPr wrap="square">
            <a:spAutoFit/>
          </a:bodyPr>
          <a:lstStyle/>
          <a:p>
            <a:r>
              <a:rPr lang="ja-JP" altLang="en-US" sz="2000" dirty="0"/>
              <a:t>骨吸収抑制剤治療前あるいは治療中には</a:t>
            </a:r>
            <a:endParaRPr lang="en-US" altLang="ja-JP" sz="2000" dirty="0"/>
          </a:p>
          <a:p>
            <a:r>
              <a:rPr lang="ja-JP" altLang="en-US" sz="2000" dirty="0">
                <a:solidFill>
                  <a:srgbClr val="0070C0"/>
                </a:solidFill>
              </a:rPr>
              <a:t>歯科医師による歯科治療・口腔衛生管理</a:t>
            </a:r>
            <a:r>
              <a:rPr lang="ja-JP" altLang="en-US" sz="2000" dirty="0"/>
              <a:t>を</a:t>
            </a:r>
            <a:endParaRPr lang="en-US" altLang="ja-JP" sz="2000" dirty="0"/>
          </a:p>
          <a:p>
            <a:r>
              <a:rPr lang="ja-JP" altLang="en-US" sz="2000" dirty="0"/>
              <a:t>依頼しますか</a:t>
            </a:r>
          </a:p>
          <a:p>
            <a:r>
              <a:rPr lang="ja-JP" altLang="en-US" sz="2000" dirty="0"/>
              <a:t>　</a:t>
            </a:r>
            <a:r>
              <a:rPr lang="ja-JP" altLang="en-US" sz="2000" dirty="0">
                <a:solidFill>
                  <a:srgbClr val="0070C0"/>
                </a:solidFill>
              </a:rPr>
              <a:t>必ずする＋時々する </a:t>
            </a:r>
            <a:r>
              <a:rPr lang="en-US" altLang="ja-JP" sz="2000" dirty="0">
                <a:solidFill>
                  <a:srgbClr val="0070C0"/>
                </a:solidFill>
              </a:rPr>
              <a:t>72.7</a:t>
            </a:r>
            <a:r>
              <a:rPr lang="ja-JP" altLang="en-US" sz="2000" dirty="0">
                <a:solidFill>
                  <a:srgbClr val="0070C0"/>
                </a:solidFill>
              </a:rPr>
              <a:t>％</a:t>
            </a:r>
          </a:p>
          <a:p>
            <a:r>
              <a:rPr lang="ja-JP" altLang="en-US" sz="2000" dirty="0"/>
              <a:t>　しない </a:t>
            </a:r>
            <a:r>
              <a:rPr lang="en-US" altLang="ja-JP" sz="2000" dirty="0"/>
              <a:t>27.3</a:t>
            </a:r>
            <a:r>
              <a:rPr lang="ja-JP" altLang="en-US" sz="2000" dirty="0"/>
              <a:t>％</a:t>
            </a:r>
          </a:p>
        </p:txBody>
      </p:sp>
      <p:sp>
        <p:nvSpPr>
          <p:cNvPr id="9" name="テキスト ボックス 8">
            <a:extLst>
              <a:ext uri="{FF2B5EF4-FFF2-40B4-BE49-F238E27FC236}">
                <a16:creationId xmlns:a16="http://schemas.microsoft.com/office/drawing/2014/main" id="{FD804A90-3CA1-C6FD-FBE0-996798AC349F}"/>
              </a:ext>
            </a:extLst>
          </p:cNvPr>
          <p:cNvSpPr txBox="1"/>
          <p:nvPr/>
        </p:nvSpPr>
        <p:spPr>
          <a:xfrm>
            <a:off x="6409678" y="2233542"/>
            <a:ext cx="4373313" cy="646331"/>
          </a:xfrm>
          <a:prstGeom prst="rect">
            <a:avLst/>
          </a:prstGeom>
          <a:noFill/>
        </p:spPr>
        <p:txBody>
          <a:bodyPr wrap="none" rtlCol="0">
            <a:spAutoFit/>
          </a:bodyPr>
          <a:lstStyle/>
          <a:p>
            <a:r>
              <a:rPr kumimoji="1" lang="ja-JP" altLang="en-US" dirty="0"/>
              <a:t>自験例でも薬物に関する情報提供のあった</a:t>
            </a:r>
            <a:endParaRPr kumimoji="1" lang="en-US" altLang="ja-JP" dirty="0"/>
          </a:p>
          <a:p>
            <a:r>
              <a:rPr kumimoji="1" lang="en-US" altLang="ja-JP" dirty="0"/>
              <a:t>12</a:t>
            </a:r>
            <a:r>
              <a:rPr kumimoji="1" lang="ja-JP" altLang="en-US" dirty="0"/>
              <a:t>例中</a:t>
            </a:r>
            <a:r>
              <a:rPr kumimoji="1" lang="en-US" altLang="ja-JP" dirty="0"/>
              <a:t>6</a:t>
            </a:r>
            <a:r>
              <a:rPr kumimoji="1" lang="ja-JP" altLang="en-US" dirty="0"/>
              <a:t>例（</a:t>
            </a:r>
            <a:r>
              <a:rPr kumimoji="1" lang="en-US" altLang="ja-JP" dirty="0">
                <a:solidFill>
                  <a:srgbClr val="0070C0"/>
                </a:solidFill>
              </a:rPr>
              <a:t>50</a:t>
            </a:r>
            <a:r>
              <a:rPr kumimoji="1" lang="ja-JP" altLang="en-US" dirty="0">
                <a:solidFill>
                  <a:srgbClr val="0070C0"/>
                </a:solidFill>
              </a:rPr>
              <a:t>％</a:t>
            </a:r>
            <a:r>
              <a:rPr kumimoji="1" lang="ja-JP" altLang="en-US" dirty="0"/>
              <a:t>）の休薬</a:t>
            </a:r>
          </a:p>
        </p:txBody>
      </p:sp>
      <p:sp>
        <p:nvSpPr>
          <p:cNvPr id="10" name="矢印: 下 9">
            <a:extLst>
              <a:ext uri="{FF2B5EF4-FFF2-40B4-BE49-F238E27FC236}">
                <a16:creationId xmlns:a16="http://schemas.microsoft.com/office/drawing/2014/main" id="{45524BB9-9A27-00A6-B128-72E81EE156FE}"/>
              </a:ext>
            </a:extLst>
          </p:cNvPr>
          <p:cNvSpPr/>
          <p:nvPr/>
        </p:nvSpPr>
        <p:spPr>
          <a:xfrm>
            <a:off x="8194089" y="3071673"/>
            <a:ext cx="426128" cy="64633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7A7BC102-1BA1-CB8B-10B8-B866B9F56389}"/>
              </a:ext>
            </a:extLst>
          </p:cNvPr>
          <p:cNvSpPr txBox="1"/>
          <p:nvPr/>
        </p:nvSpPr>
        <p:spPr>
          <a:xfrm>
            <a:off x="6544396" y="3978128"/>
            <a:ext cx="5333704" cy="830997"/>
          </a:xfrm>
          <a:prstGeom prst="rect">
            <a:avLst/>
          </a:prstGeom>
          <a:noFill/>
        </p:spPr>
        <p:txBody>
          <a:bodyPr wrap="none" rtlCol="0">
            <a:spAutoFit/>
          </a:bodyPr>
          <a:lstStyle/>
          <a:p>
            <a:r>
              <a:rPr kumimoji="1" lang="ja-JP" altLang="en-US" sz="2400" dirty="0"/>
              <a:t>医科歯科共同管理の機運の高まり</a:t>
            </a:r>
            <a:endParaRPr kumimoji="1" lang="en-US" altLang="ja-JP" sz="2400" dirty="0"/>
          </a:p>
          <a:p>
            <a:r>
              <a:rPr kumimoji="1" lang="en-US" altLang="ja-JP" sz="2400" dirty="0"/>
              <a:t>MRONJ</a:t>
            </a:r>
            <a:r>
              <a:rPr kumimoji="1" lang="ja-JP" altLang="en-US" sz="2400" dirty="0"/>
              <a:t>　</a:t>
            </a:r>
            <a:r>
              <a:rPr kumimoji="1" lang="en-US" altLang="ja-JP" sz="2400" dirty="0"/>
              <a:t>PP2023</a:t>
            </a:r>
            <a:r>
              <a:rPr kumimoji="1" lang="ja-JP" altLang="en-US" sz="2400" dirty="0"/>
              <a:t>後は休薬減少の可能性</a:t>
            </a:r>
          </a:p>
        </p:txBody>
      </p:sp>
      <p:sp>
        <p:nvSpPr>
          <p:cNvPr id="12" name="正方形/長方形 11">
            <a:extLst>
              <a:ext uri="{FF2B5EF4-FFF2-40B4-BE49-F238E27FC236}">
                <a16:creationId xmlns:a16="http://schemas.microsoft.com/office/drawing/2014/main" id="{0237F4BE-F3C3-A9EF-51C7-8E5993909324}"/>
              </a:ext>
            </a:extLst>
          </p:cNvPr>
          <p:cNvSpPr/>
          <p:nvPr/>
        </p:nvSpPr>
        <p:spPr>
          <a:xfrm>
            <a:off x="168675" y="1800159"/>
            <a:ext cx="5927325" cy="4358936"/>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オーディオ 5">
            <a:hlinkClick r:id="" action="ppaction://media"/>
            <a:extLst>
              <a:ext uri="{FF2B5EF4-FFF2-40B4-BE49-F238E27FC236}">
                <a16:creationId xmlns:a16="http://schemas.microsoft.com/office/drawing/2014/main" id="{24FDFBA1-CC6A-70FE-605E-C21A592789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766258342"/>
      </p:ext>
    </p:extLst>
  </p:cSld>
  <p:clrMapOvr>
    <a:masterClrMapping/>
  </p:clrMapOvr>
  <mc:AlternateContent xmlns:mc="http://schemas.openxmlformats.org/markup-compatibility/2006">
    <mc:Choice xmlns:p14="http://schemas.microsoft.com/office/powerpoint/2010/main" Requires="p14">
      <p:transition spd="slow" p14:dur="2000" advTm="44898"/>
    </mc:Choice>
    <mc:Fallback>
      <p:transition spd="slow" advTm="44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B95F73-1F19-9597-8A42-FF13E9128890}"/>
              </a:ext>
            </a:extLst>
          </p:cNvPr>
          <p:cNvSpPr>
            <a:spLocks noGrp="1"/>
          </p:cNvSpPr>
          <p:nvPr>
            <p:ph type="title"/>
          </p:nvPr>
        </p:nvSpPr>
        <p:spPr/>
        <p:txBody>
          <a:bodyPr/>
          <a:lstStyle/>
          <a:p>
            <a:r>
              <a:rPr lang="ja-JP" altLang="en-US" dirty="0"/>
              <a:t>まとめ</a:t>
            </a:r>
            <a:endParaRPr kumimoji="1" lang="ja-JP" altLang="en-US" dirty="0"/>
          </a:p>
        </p:txBody>
      </p:sp>
      <p:sp>
        <p:nvSpPr>
          <p:cNvPr id="3" name="コンテンツ プレースホルダー 2">
            <a:extLst>
              <a:ext uri="{FF2B5EF4-FFF2-40B4-BE49-F238E27FC236}">
                <a16:creationId xmlns:a16="http://schemas.microsoft.com/office/drawing/2014/main" id="{64711B97-F9C6-BCD0-F99E-170C9FDCFCC0}"/>
              </a:ext>
            </a:extLst>
          </p:cNvPr>
          <p:cNvSpPr>
            <a:spLocks noGrp="1"/>
          </p:cNvSpPr>
          <p:nvPr>
            <p:ph idx="1"/>
          </p:nvPr>
        </p:nvSpPr>
        <p:spPr/>
        <p:txBody>
          <a:bodyPr>
            <a:noAutofit/>
          </a:bodyPr>
          <a:lstStyle/>
          <a:p>
            <a:r>
              <a:rPr lang="ja-JP" altLang="en-US" sz="2400" dirty="0"/>
              <a:t>当院で</a:t>
            </a:r>
            <a:r>
              <a:rPr lang="en-US" altLang="ja-JP" sz="2400" dirty="0"/>
              <a:t>1</a:t>
            </a:r>
            <a:r>
              <a:rPr lang="ja-JP" altLang="en-US" sz="2400" dirty="0"/>
              <a:t>年間の医科歯科の診療情報共有における医療連携の実態について調査報告を行った。</a:t>
            </a:r>
            <a:endParaRPr lang="en-US" altLang="ja-JP" sz="2400" dirty="0"/>
          </a:p>
          <a:p>
            <a:r>
              <a:rPr lang="ja-JP" altLang="en-US" sz="2400" dirty="0"/>
              <a:t>情報共有件数は</a:t>
            </a:r>
            <a:r>
              <a:rPr lang="en-US" altLang="ja-JP" sz="2400" dirty="0">
                <a:solidFill>
                  <a:srgbClr val="0070C0"/>
                </a:solidFill>
              </a:rPr>
              <a:t>58</a:t>
            </a:r>
            <a:r>
              <a:rPr lang="ja-JP" altLang="en-US" sz="2400" dirty="0">
                <a:solidFill>
                  <a:srgbClr val="0070C0"/>
                </a:solidFill>
              </a:rPr>
              <a:t>件</a:t>
            </a:r>
            <a:r>
              <a:rPr lang="ja-JP" altLang="en-US" sz="2400" dirty="0"/>
              <a:t>で歯科からの情報提供が</a:t>
            </a:r>
            <a:r>
              <a:rPr lang="en-US" altLang="ja-JP" sz="2400" dirty="0">
                <a:solidFill>
                  <a:srgbClr val="0070C0"/>
                </a:solidFill>
              </a:rPr>
              <a:t>55</a:t>
            </a:r>
            <a:r>
              <a:rPr lang="ja-JP" altLang="en-US" sz="2400" dirty="0">
                <a:solidFill>
                  <a:srgbClr val="0070C0"/>
                </a:solidFill>
              </a:rPr>
              <a:t>件</a:t>
            </a:r>
            <a:r>
              <a:rPr lang="ja-JP" altLang="en-US" sz="2400" dirty="0"/>
              <a:t>、医科からの情報提供が</a:t>
            </a:r>
            <a:r>
              <a:rPr lang="en-US" altLang="ja-JP" sz="2400" dirty="0"/>
              <a:t>3</a:t>
            </a:r>
            <a:r>
              <a:rPr lang="ja-JP" altLang="en-US" sz="2400" dirty="0"/>
              <a:t>件であった。医科への情報提供依頼のうち</a:t>
            </a:r>
            <a:r>
              <a:rPr lang="en-US" altLang="ja-JP" sz="2400" dirty="0">
                <a:solidFill>
                  <a:srgbClr val="0070C0"/>
                </a:solidFill>
              </a:rPr>
              <a:t>40</a:t>
            </a:r>
            <a:r>
              <a:rPr lang="ja-JP" altLang="en-US" sz="2400" dirty="0">
                <a:solidFill>
                  <a:srgbClr val="0070C0"/>
                </a:solidFill>
              </a:rPr>
              <a:t>件</a:t>
            </a:r>
            <a:r>
              <a:rPr lang="ja-JP" altLang="en-US" sz="2400" dirty="0"/>
              <a:t>は</a:t>
            </a:r>
            <a:r>
              <a:rPr lang="en-US" altLang="ja-JP" sz="2400" dirty="0"/>
              <a:t>CT</a:t>
            </a:r>
            <a:r>
              <a:rPr lang="ja-JP" altLang="en-US" sz="2400" dirty="0"/>
              <a:t>検査依頼であった。</a:t>
            </a:r>
            <a:endParaRPr lang="en-US" altLang="ja-JP" sz="2400" dirty="0"/>
          </a:p>
          <a:p>
            <a:r>
              <a:rPr lang="ja-JP" altLang="en-US" sz="2400" dirty="0"/>
              <a:t>今回の調査で</a:t>
            </a:r>
            <a:r>
              <a:rPr lang="ja-JP" altLang="en-US" sz="2400" dirty="0">
                <a:solidFill>
                  <a:srgbClr val="0070C0"/>
                </a:solidFill>
              </a:rPr>
              <a:t>骨粗鬆症</a:t>
            </a:r>
            <a:r>
              <a:rPr lang="ja-JP" altLang="en-US" sz="2400" dirty="0"/>
              <a:t>や</a:t>
            </a:r>
            <a:r>
              <a:rPr lang="ja-JP" altLang="en-US" sz="2400" dirty="0">
                <a:solidFill>
                  <a:srgbClr val="0070C0"/>
                </a:solidFill>
              </a:rPr>
              <a:t>骨吸収抑制剤</a:t>
            </a:r>
            <a:r>
              <a:rPr lang="ja-JP" altLang="en-US" sz="2400" dirty="0"/>
              <a:t>の使用、および</a:t>
            </a:r>
            <a:r>
              <a:rPr lang="ja-JP" altLang="en-US" sz="2400" dirty="0">
                <a:solidFill>
                  <a:srgbClr val="0070C0"/>
                </a:solidFill>
              </a:rPr>
              <a:t>周術期</a:t>
            </a:r>
            <a:r>
              <a:rPr lang="ja-JP" altLang="en-US" sz="2400" dirty="0"/>
              <a:t>の管理も含めて周辺地域の歯科クリニックとの密接な連携をとっていることが確認された。</a:t>
            </a:r>
            <a:endParaRPr lang="en-US" altLang="ja-JP" sz="2400" dirty="0"/>
          </a:p>
          <a:p>
            <a:r>
              <a:rPr lang="en-US" altLang="ja-JP" sz="2400" dirty="0">
                <a:solidFill>
                  <a:srgbClr val="0070C0"/>
                </a:solidFill>
              </a:rPr>
              <a:t>MRONJ</a:t>
            </a:r>
            <a:r>
              <a:rPr lang="ja-JP" altLang="en-US" sz="2400" dirty="0">
                <a:solidFill>
                  <a:srgbClr val="0070C0"/>
                </a:solidFill>
              </a:rPr>
              <a:t>　</a:t>
            </a:r>
            <a:r>
              <a:rPr lang="en-US" altLang="ja-JP" sz="2400" dirty="0">
                <a:solidFill>
                  <a:srgbClr val="0070C0"/>
                </a:solidFill>
              </a:rPr>
              <a:t>PP2023</a:t>
            </a:r>
            <a:r>
              <a:rPr lang="ja-JP" altLang="en-US" sz="2400" dirty="0">
                <a:solidFill>
                  <a:srgbClr val="0070C0"/>
                </a:solidFill>
              </a:rPr>
              <a:t> </a:t>
            </a:r>
            <a:r>
              <a:rPr lang="ja-JP" altLang="en-US" sz="2400" dirty="0"/>
              <a:t>でも指摘のあるように今後も地域における患者のトータルケアのため</a:t>
            </a:r>
            <a:r>
              <a:rPr lang="ja-JP" altLang="en-US" sz="2400" dirty="0">
                <a:solidFill>
                  <a:srgbClr val="0070C0"/>
                </a:solidFill>
              </a:rPr>
              <a:t>医科歯科の連携強化</a:t>
            </a:r>
            <a:r>
              <a:rPr lang="ja-JP" altLang="en-US" sz="2400" dirty="0"/>
              <a:t>が重要と考える。　</a:t>
            </a:r>
            <a:endParaRPr lang="en-US" altLang="ja-JP" sz="2400" dirty="0"/>
          </a:p>
          <a:p>
            <a:endParaRPr lang="en-US" altLang="ja-JP" sz="2400" dirty="0"/>
          </a:p>
          <a:p>
            <a:endParaRPr lang="ja-JP" altLang="en-US" sz="2400" dirty="0"/>
          </a:p>
          <a:p>
            <a:r>
              <a:rPr lang="ja-JP" altLang="en-US" sz="2400" dirty="0"/>
              <a:t> </a:t>
            </a:r>
          </a:p>
          <a:p>
            <a:endParaRPr lang="en-US" altLang="ja-JP" sz="2400" dirty="0"/>
          </a:p>
        </p:txBody>
      </p:sp>
      <p:pic>
        <p:nvPicPr>
          <p:cNvPr id="5" name="オーディオ 4">
            <a:hlinkClick r:id="" action="ppaction://media"/>
            <a:extLst>
              <a:ext uri="{FF2B5EF4-FFF2-40B4-BE49-F238E27FC236}">
                <a16:creationId xmlns:a16="http://schemas.microsoft.com/office/drawing/2014/main" id="{AAEC0EF0-149A-F2E0-818B-CF753C0F37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333566679"/>
      </p:ext>
    </p:extLst>
  </p:cSld>
  <p:clrMapOvr>
    <a:masterClrMapping/>
  </p:clrMapOvr>
  <mc:AlternateContent xmlns:mc="http://schemas.openxmlformats.org/markup-compatibility/2006">
    <mc:Choice xmlns:p14="http://schemas.microsoft.com/office/powerpoint/2010/main" Requires="p14">
      <p:transition spd="slow" p14:dur="2000" advTm="49219"/>
    </mc:Choice>
    <mc:Fallback>
      <p:transition spd="slow" advTm="49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71E037-F117-1E7F-ABD4-CD5CDB04F51F}"/>
              </a:ext>
            </a:extLst>
          </p:cNvPr>
          <p:cNvSpPr>
            <a:spLocks noGrp="1"/>
          </p:cNvSpPr>
          <p:nvPr>
            <p:ph type="title"/>
          </p:nvPr>
        </p:nvSpPr>
        <p:spPr/>
        <p:txBody>
          <a:bodyPr/>
          <a:lstStyle/>
          <a:p>
            <a:r>
              <a:rPr kumimoji="1" lang="ja-JP" altLang="en-US" dirty="0"/>
              <a:t>はじめに</a:t>
            </a:r>
          </a:p>
        </p:txBody>
      </p:sp>
      <p:sp>
        <p:nvSpPr>
          <p:cNvPr id="4" name="コンテンツ プレースホルダー 3">
            <a:extLst>
              <a:ext uri="{FF2B5EF4-FFF2-40B4-BE49-F238E27FC236}">
                <a16:creationId xmlns:a16="http://schemas.microsoft.com/office/drawing/2014/main" id="{0BBBE097-1DA1-3707-3E88-4EC3687AB922}"/>
              </a:ext>
            </a:extLst>
          </p:cNvPr>
          <p:cNvSpPr txBox="1">
            <a:spLocks noGrp="1"/>
          </p:cNvSpPr>
          <p:nvPr>
            <p:ph idx="1"/>
          </p:nvPr>
        </p:nvSpPr>
        <p:spPr>
          <a:xfrm>
            <a:off x="937164" y="2112594"/>
            <a:ext cx="10058400" cy="2445798"/>
          </a:xfrm>
          <a:prstGeom prst="rect">
            <a:avLst/>
          </a:prstGeom>
          <a:noFill/>
        </p:spPr>
        <p:txBody>
          <a:bodyPr wrap="square">
            <a:spAutoFit/>
          </a:bodyPr>
          <a:lstStyle/>
          <a:p>
            <a:pPr algn="just">
              <a:buFont typeface="Wingdings" panose="05000000000000000000" pitchFamily="2" charset="2"/>
              <a:buChar char="u"/>
            </a:pPr>
            <a:r>
              <a:rPr lang="ja-JP" altLang="ja-JP" sz="2400" kern="100" dirty="0">
                <a:effectLst/>
                <a:latin typeface="+mn-ea"/>
                <a:cs typeface="Times New Roman" panose="02020603050405020304" pitchFamily="18" charset="0"/>
              </a:rPr>
              <a:t>全国的に医科歯科間での医療情報共有によって医療レベルの向上や顎骨壊死に代表される</a:t>
            </a:r>
            <a:r>
              <a:rPr lang="ja-JP" altLang="ja-JP" sz="2400" kern="100">
                <a:effectLst/>
                <a:latin typeface="+mn-ea"/>
                <a:cs typeface="Times New Roman" panose="02020603050405020304" pitchFamily="18" charset="0"/>
              </a:rPr>
              <a:t>ような</a:t>
            </a:r>
            <a:r>
              <a:rPr lang="ja-JP" altLang="en-US" sz="2400" kern="100">
                <a:effectLst/>
                <a:latin typeface="+mn-ea"/>
                <a:cs typeface="Times New Roman" panose="02020603050405020304" pitchFamily="18" charset="0"/>
              </a:rPr>
              <a:t>疾患</a:t>
            </a:r>
            <a:r>
              <a:rPr lang="ja-JP" altLang="ja-JP" sz="2400" kern="100">
                <a:effectLst/>
                <a:latin typeface="+mn-ea"/>
                <a:cs typeface="Times New Roman" panose="02020603050405020304" pitchFamily="18" charset="0"/>
              </a:rPr>
              <a:t>管理</a:t>
            </a:r>
            <a:r>
              <a:rPr lang="ja-JP" altLang="ja-JP" sz="2400" kern="100" dirty="0">
                <a:effectLst/>
                <a:latin typeface="+mn-ea"/>
                <a:cs typeface="Times New Roman" panose="02020603050405020304" pitchFamily="18" charset="0"/>
              </a:rPr>
              <a:t>の強化については近年機運が高まっている</a:t>
            </a:r>
            <a:r>
              <a:rPr lang="ja-JP" altLang="en-US" sz="2400" kern="100" dirty="0">
                <a:effectLst/>
                <a:latin typeface="+mn-ea"/>
                <a:cs typeface="Times New Roman" panose="02020603050405020304" pitchFamily="18" charset="0"/>
              </a:rPr>
              <a:t>。</a:t>
            </a:r>
            <a:endParaRPr lang="en-US" altLang="ja-JP" sz="2400" kern="100" dirty="0">
              <a:effectLst/>
              <a:latin typeface="+mn-ea"/>
              <a:cs typeface="Times New Roman" panose="02020603050405020304" pitchFamily="18" charset="0"/>
            </a:endParaRPr>
          </a:p>
          <a:p>
            <a:pPr algn="just">
              <a:buFont typeface="Wingdings" panose="05000000000000000000" pitchFamily="2" charset="2"/>
              <a:buChar char="u"/>
            </a:pPr>
            <a:r>
              <a:rPr lang="ja-JP" altLang="en-US" sz="2400" kern="100" dirty="0">
                <a:latin typeface="+mn-ea"/>
                <a:cs typeface="Times New Roman" panose="02020603050405020304" pitchFamily="18" charset="0"/>
              </a:rPr>
              <a:t>医科と歯科との医療連携としての各施設での取り組みについて全体像は明らかではない。</a:t>
            </a:r>
            <a:endParaRPr lang="en-US" altLang="ja-JP" sz="2400" kern="100" dirty="0">
              <a:effectLst/>
              <a:latin typeface="+mn-ea"/>
              <a:cs typeface="Times New Roman" panose="02020603050405020304" pitchFamily="18" charset="0"/>
            </a:endParaRPr>
          </a:p>
          <a:p>
            <a:pPr algn="just">
              <a:buFont typeface="Wingdings" panose="05000000000000000000" pitchFamily="2" charset="2"/>
              <a:buChar char="u"/>
            </a:pPr>
            <a:r>
              <a:rPr lang="ja-JP" altLang="ja-JP" sz="2400" kern="100" dirty="0">
                <a:effectLst/>
                <a:latin typeface="+mn-ea"/>
                <a:cs typeface="Times New Roman" panose="02020603050405020304" pitchFamily="18" charset="0"/>
              </a:rPr>
              <a:t>当院</a:t>
            </a:r>
            <a:r>
              <a:rPr lang="ja-JP" altLang="en-US" sz="2400" kern="100" dirty="0">
                <a:effectLst/>
                <a:latin typeface="+mn-ea"/>
                <a:cs typeface="Times New Roman" panose="02020603050405020304" pitchFamily="18" charset="0"/>
              </a:rPr>
              <a:t>整形外科</a:t>
            </a:r>
            <a:r>
              <a:rPr lang="ja-JP" altLang="ja-JP" sz="2400" kern="100" dirty="0">
                <a:effectLst/>
                <a:latin typeface="+mn-ea"/>
                <a:cs typeface="Times New Roman" panose="02020603050405020304" pitchFamily="18" charset="0"/>
              </a:rPr>
              <a:t>での診療情報共有</a:t>
            </a:r>
            <a:r>
              <a:rPr lang="ja-JP" altLang="en-US" sz="2400" kern="100" dirty="0">
                <a:effectLst/>
                <a:latin typeface="+mn-ea"/>
                <a:cs typeface="Times New Roman" panose="02020603050405020304" pitchFamily="18" charset="0"/>
              </a:rPr>
              <a:t>における</a:t>
            </a:r>
            <a:r>
              <a:rPr lang="ja-JP" altLang="en-US" sz="2400" kern="100" dirty="0">
                <a:latin typeface="+mn-ea"/>
                <a:cs typeface="Times New Roman" panose="02020603050405020304" pitchFamily="18" charset="0"/>
              </a:rPr>
              <a:t>医療連携の</a:t>
            </a:r>
            <a:r>
              <a:rPr lang="ja-JP" altLang="ja-JP" sz="2400" kern="100" dirty="0">
                <a:effectLst/>
                <a:latin typeface="+mn-ea"/>
                <a:cs typeface="Times New Roman" panose="02020603050405020304" pitchFamily="18" charset="0"/>
              </a:rPr>
              <a:t>実態について調査を行ったので報告する。</a:t>
            </a:r>
          </a:p>
        </p:txBody>
      </p:sp>
      <p:pic>
        <p:nvPicPr>
          <p:cNvPr id="9" name="オーディオ 8">
            <a:hlinkClick r:id="" action="ppaction://media"/>
            <a:extLst>
              <a:ext uri="{FF2B5EF4-FFF2-40B4-BE49-F238E27FC236}">
                <a16:creationId xmlns:a16="http://schemas.microsoft.com/office/drawing/2014/main" id="{FC8922F8-73E0-D05A-866F-1468A43924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433456835"/>
      </p:ext>
    </p:extLst>
  </p:cSld>
  <p:clrMapOvr>
    <a:masterClrMapping/>
  </p:clrMapOvr>
  <mc:AlternateContent xmlns:mc="http://schemas.openxmlformats.org/markup-compatibility/2006">
    <mc:Choice xmlns:p14="http://schemas.microsoft.com/office/powerpoint/2010/main" Requires="p14">
      <p:transition spd="slow" p14:dur="2000" advTm="29201"/>
    </mc:Choice>
    <mc:Fallback>
      <p:transition spd="slow" advTm="29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F98DF9-DAC1-E052-C6F3-859C09218589}"/>
              </a:ext>
            </a:extLst>
          </p:cNvPr>
          <p:cNvSpPr>
            <a:spLocks noGrp="1"/>
          </p:cNvSpPr>
          <p:nvPr>
            <p:ph type="title"/>
          </p:nvPr>
        </p:nvSpPr>
        <p:spPr/>
        <p:txBody>
          <a:bodyPr/>
          <a:lstStyle/>
          <a:p>
            <a:r>
              <a:rPr kumimoji="1" lang="ja-JP" altLang="en-US" dirty="0"/>
              <a:t>対象と方法</a:t>
            </a:r>
          </a:p>
        </p:txBody>
      </p:sp>
      <p:sp>
        <p:nvSpPr>
          <p:cNvPr id="4" name="コンテンツ プレースホルダー 3">
            <a:extLst>
              <a:ext uri="{FF2B5EF4-FFF2-40B4-BE49-F238E27FC236}">
                <a16:creationId xmlns:a16="http://schemas.microsoft.com/office/drawing/2014/main" id="{1EA18122-C547-083F-E64C-1EE7FBDEF41F}"/>
              </a:ext>
            </a:extLst>
          </p:cNvPr>
          <p:cNvSpPr txBox="1">
            <a:spLocks noGrp="1"/>
          </p:cNvSpPr>
          <p:nvPr>
            <p:ph idx="1"/>
          </p:nvPr>
        </p:nvSpPr>
        <p:spPr>
          <a:xfrm>
            <a:off x="1066800" y="1961672"/>
            <a:ext cx="10058400" cy="4478149"/>
          </a:xfrm>
          <a:prstGeom prst="rect">
            <a:avLst/>
          </a:prstGeom>
          <a:noFill/>
        </p:spPr>
        <p:txBody>
          <a:bodyPr wrap="square">
            <a:spAutoFit/>
          </a:bodyPr>
          <a:lstStyle/>
          <a:p>
            <a:pPr algn="just"/>
            <a:r>
              <a:rPr lang="en-US" altLang="ja-JP" kern="100" dirty="0">
                <a:effectLst/>
                <a:latin typeface="+mn-ea"/>
                <a:cs typeface="Times New Roman" panose="02020603050405020304" pitchFamily="18" charset="0"/>
              </a:rPr>
              <a:t>2022</a:t>
            </a:r>
            <a:r>
              <a:rPr lang="ja-JP" altLang="ja-JP" kern="100" dirty="0">
                <a:effectLst/>
                <a:latin typeface="+mn-ea"/>
                <a:cs typeface="Times New Roman" panose="02020603050405020304" pitchFamily="18" charset="0"/>
              </a:rPr>
              <a:t>年</a:t>
            </a:r>
            <a:r>
              <a:rPr lang="en-US" altLang="ja-JP" kern="100" dirty="0">
                <a:effectLst/>
                <a:latin typeface="+mn-ea"/>
                <a:cs typeface="Times New Roman" panose="02020603050405020304" pitchFamily="18" charset="0"/>
              </a:rPr>
              <a:t>4</a:t>
            </a:r>
            <a:r>
              <a:rPr lang="ja-JP" altLang="ja-JP" kern="100" dirty="0">
                <a:effectLst/>
                <a:latin typeface="+mn-ea"/>
                <a:cs typeface="Times New Roman" panose="02020603050405020304" pitchFamily="18" charset="0"/>
              </a:rPr>
              <a:t>月から</a:t>
            </a:r>
            <a:r>
              <a:rPr lang="en-US" altLang="ja-JP" kern="100" dirty="0">
                <a:effectLst/>
                <a:latin typeface="+mn-ea"/>
                <a:cs typeface="Times New Roman" panose="02020603050405020304" pitchFamily="18" charset="0"/>
              </a:rPr>
              <a:t>2023</a:t>
            </a:r>
            <a:r>
              <a:rPr lang="ja-JP" altLang="ja-JP" kern="100" dirty="0">
                <a:effectLst/>
                <a:latin typeface="+mn-ea"/>
                <a:cs typeface="Times New Roman" panose="02020603050405020304" pitchFamily="18" charset="0"/>
              </a:rPr>
              <a:t>年</a:t>
            </a:r>
            <a:r>
              <a:rPr lang="en-US" altLang="ja-JP" kern="100" dirty="0">
                <a:effectLst/>
                <a:latin typeface="+mn-ea"/>
                <a:cs typeface="Times New Roman" panose="02020603050405020304" pitchFamily="18" charset="0"/>
              </a:rPr>
              <a:t>3</a:t>
            </a:r>
            <a:r>
              <a:rPr lang="ja-JP" altLang="ja-JP" kern="100" dirty="0">
                <a:effectLst/>
                <a:latin typeface="+mn-ea"/>
                <a:cs typeface="Times New Roman" panose="02020603050405020304" pitchFamily="18" charset="0"/>
              </a:rPr>
              <a:t>月までの</a:t>
            </a:r>
            <a:r>
              <a:rPr lang="en-US" altLang="ja-JP" kern="100" dirty="0">
                <a:solidFill>
                  <a:srgbClr val="0070C0"/>
                </a:solidFill>
                <a:effectLst/>
                <a:latin typeface="+mn-ea"/>
                <a:cs typeface="Times New Roman" panose="02020603050405020304" pitchFamily="18" charset="0"/>
              </a:rPr>
              <a:t>1</a:t>
            </a:r>
            <a:r>
              <a:rPr lang="ja-JP" altLang="ja-JP" kern="100" dirty="0">
                <a:solidFill>
                  <a:srgbClr val="0070C0"/>
                </a:solidFill>
                <a:effectLst/>
                <a:latin typeface="+mn-ea"/>
                <a:cs typeface="Times New Roman" panose="02020603050405020304" pitchFamily="18" charset="0"/>
              </a:rPr>
              <a:t>年間</a:t>
            </a:r>
            <a:r>
              <a:rPr lang="ja-JP" altLang="ja-JP" kern="100" dirty="0">
                <a:effectLst/>
                <a:latin typeface="+mn-ea"/>
                <a:cs typeface="Times New Roman" panose="02020603050405020304" pitchFamily="18" charset="0"/>
              </a:rPr>
              <a:t>で当院整形外科と歯科院所との情報</a:t>
            </a:r>
            <a:r>
              <a:rPr lang="ja-JP" altLang="en-US" kern="100" dirty="0">
                <a:effectLst/>
                <a:latin typeface="+mn-ea"/>
                <a:cs typeface="Times New Roman" panose="02020603050405020304" pitchFamily="18" charset="0"/>
              </a:rPr>
              <a:t>共有件数　</a:t>
            </a:r>
            <a:r>
              <a:rPr lang="en-US" altLang="ja-JP" kern="100" dirty="0">
                <a:solidFill>
                  <a:srgbClr val="0070C0"/>
                </a:solidFill>
                <a:effectLst/>
                <a:latin typeface="+mn-ea"/>
                <a:cs typeface="Times New Roman" panose="02020603050405020304" pitchFamily="18" charset="0"/>
              </a:rPr>
              <a:t>58</a:t>
            </a:r>
            <a:r>
              <a:rPr lang="ja-JP" altLang="en-US" kern="100" dirty="0">
                <a:solidFill>
                  <a:srgbClr val="0070C0"/>
                </a:solidFill>
                <a:effectLst/>
                <a:latin typeface="+mn-ea"/>
                <a:cs typeface="Times New Roman" panose="02020603050405020304" pitchFamily="18" charset="0"/>
              </a:rPr>
              <a:t>件</a:t>
            </a:r>
            <a:endParaRPr lang="en-US" altLang="ja-JP" kern="100" dirty="0">
              <a:solidFill>
                <a:srgbClr val="0070C0"/>
              </a:solidFill>
              <a:effectLst/>
              <a:latin typeface="+mn-ea"/>
              <a:cs typeface="Times New Roman" panose="02020603050405020304" pitchFamily="18" charset="0"/>
            </a:endParaRPr>
          </a:p>
          <a:p>
            <a:pPr marL="0" indent="0" algn="just">
              <a:buNone/>
            </a:pPr>
            <a:r>
              <a:rPr lang="ja-JP" altLang="en-US" kern="100" dirty="0">
                <a:latin typeface="+mn-ea"/>
                <a:cs typeface="Times New Roman" panose="02020603050405020304" pitchFamily="18" charset="0"/>
              </a:rPr>
              <a:t>　</a:t>
            </a:r>
            <a:r>
              <a:rPr lang="ja-JP" altLang="en-US" kern="100" dirty="0">
                <a:solidFill>
                  <a:srgbClr val="0070C0"/>
                </a:solidFill>
                <a:latin typeface="+mn-ea"/>
                <a:cs typeface="Times New Roman" panose="02020603050405020304" pitchFamily="18" charset="0"/>
              </a:rPr>
              <a:t>医科</a:t>
            </a:r>
            <a:r>
              <a:rPr lang="ja-JP" altLang="en-US" kern="100" dirty="0">
                <a:latin typeface="+mn-ea"/>
                <a:cs typeface="Times New Roman" panose="02020603050405020304" pitchFamily="18" charset="0"/>
              </a:rPr>
              <a:t>から歯科への</a:t>
            </a:r>
            <a:r>
              <a:rPr lang="ja-JP" altLang="ja-JP" kern="100" dirty="0">
                <a:effectLst/>
                <a:latin typeface="+mn-ea"/>
                <a:cs typeface="Times New Roman" panose="02020603050405020304" pitchFamily="18" charset="0"/>
              </a:rPr>
              <a:t>紹介</a:t>
            </a:r>
            <a:r>
              <a:rPr lang="ja-JP" altLang="en-US" kern="100" dirty="0">
                <a:effectLst/>
                <a:latin typeface="+mn-ea"/>
                <a:cs typeface="Times New Roman" panose="02020603050405020304" pitchFamily="18" charset="0"/>
              </a:rPr>
              <a:t>　</a:t>
            </a:r>
            <a:r>
              <a:rPr lang="en-US" altLang="ja-JP" kern="100" dirty="0">
                <a:effectLst/>
                <a:latin typeface="+mn-ea"/>
                <a:cs typeface="Times New Roman" panose="02020603050405020304" pitchFamily="18" charset="0"/>
              </a:rPr>
              <a:t>3</a:t>
            </a:r>
            <a:r>
              <a:rPr lang="ja-JP" altLang="en-US" kern="100" dirty="0">
                <a:effectLst/>
                <a:latin typeface="+mn-ea"/>
                <a:cs typeface="Times New Roman" panose="02020603050405020304" pitchFamily="18" charset="0"/>
              </a:rPr>
              <a:t>件</a:t>
            </a:r>
            <a:endParaRPr lang="en-US" altLang="ja-JP" kern="100" dirty="0">
              <a:effectLst/>
              <a:latin typeface="+mn-ea"/>
              <a:cs typeface="Times New Roman" panose="02020603050405020304" pitchFamily="18" charset="0"/>
            </a:endParaRPr>
          </a:p>
          <a:p>
            <a:pPr marL="0" indent="0" algn="just">
              <a:buNone/>
            </a:pPr>
            <a:r>
              <a:rPr lang="ja-JP" altLang="en-US" kern="100" dirty="0">
                <a:latin typeface="+mn-ea"/>
                <a:cs typeface="Times New Roman" panose="02020603050405020304" pitchFamily="18" charset="0"/>
              </a:rPr>
              <a:t>　</a:t>
            </a:r>
            <a:r>
              <a:rPr lang="ja-JP" altLang="en-US" kern="100" dirty="0">
                <a:solidFill>
                  <a:srgbClr val="0070C0"/>
                </a:solidFill>
                <a:latin typeface="+mn-ea"/>
                <a:cs typeface="Times New Roman" panose="02020603050405020304" pitchFamily="18" charset="0"/>
              </a:rPr>
              <a:t>歯科</a:t>
            </a:r>
            <a:r>
              <a:rPr lang="ja-JP" altLang="en-US" kern="100" dirty="0">
                <a:latin typeface="+mn-ea"/>
                <a:cs typeface="Times New Roman" panose="02020603050405020304" pitchFamily="18" charset="0"/>
              </a:rPr>
              <a:t>から医科への紹介　</a:t>
            </a:r>
            <a:r>
              <a:rPr lang="en-US" altLang="ja-JP" kern="100" dirty="0">
                <a:solidFill>
                  <a:srgbClr val="0070C0"/>
                </a:solidFill>
                <a:latin typeface="+mn-ea"/>
                <a:cs typeface="Times New Roman" panose="02020603050405020304" pitchFamily="18" charset="0"/>
              </a:rPr>
              <a:t>55</a:t>
            </a:r>
            <a:r>
              <a:rPr lang="ja-JP" altLang="en-US" kern="100" dirty="0">
                <a:solidFill>
                  <a:srgbClr val="0070C0"/>
                </a:solidFill>
                <a:latin typeface="+mn-ea"/>
                <a:cs typeface="Times New Roman" panose="02020603050405020304" pitchFamily="18" charset="0"/>
              </a:rPr>
              <a:t>件</a:t>
            </a:r>
            <a:r>
              <a:rPr lang="ja-JP" altLang="en-US" kern="100" dirty="0">
                <a:latin typeface="+mn-ea"/>
                <a:cs typeface="Times New Roman" panose="02020603050405020304" pitchFamily="18" charset="0"/>
              </a:rPr>
              <a:t>　</a:t>
            </a:r>
            <a:endParaRPr lang="en-US" altLang="ja-JP" kern="100" dirty="0">
              <a:latin typeface="+mn-ea"/>
              <a:cs typeface="Times New Roman" panose="02020603050405020304" pitchFamily="18" charset="0"/>
            </a:endParaRPr>
          </a:p>
          <a:p>
            <a:pPr marL="0" indent="0" algn="just">
              <a:buNone/>
            </a:pPr>
            <a:r>
              <a:rPr lang="ja-JP" altLang="en-US" kern="100" dirty="0">
                <a:latin typeface="+mn-ea"/>
                <a:cs typeface="Times New Roman" panose="02020603050405020304" pitchFamily="18" charset="0"/>
              </a:rPr>
              <a:t>　　</a:t>
            </a:r>
            <a:r>
              <a:rPr lang="ja-JP" altLang="en-US" kern="100" dirty="0">
                <a:solidFill>
                  <a:srgbClr val="0070C0"/>
                </a:solidFill>
                <a:latin typeface="+mn-ea"/>
                <a:cs typeface="Times New Roman" panose="02020603050405020304" pitchFamily="18" charset="0"/>
              </a:rPr>
              <a:t>歯科</a:t>
            </a:r>
            <a:r>
              <a:rPr lang="ja-JP" altLang="en-US" kern="100" dirty="0">
                <a:latin typeface="+mn-ea"/>
                <a:cs typeface="Times New Roman" panose="02020603050405020304" pitchFamily="18" charset="0"/>
              </a:rPr>
              <a:t>からの患者情報照会依頼が</a:t>
            </a:r>
            <a:r>
              <a:rPr lang="en-US" altLang="ja-JP" kern="100" dirty="0">
                <a:solidFill>
                  <a:srgbClr val="0070C0"/>
                </a:solidFill>
                <a:latin typeface="+mn-ea"/>
                <a:cs typeface="Times New Roman" panose="02020603050405020304" pitchFamily="18" charset="0"/>
              </a:rPr>
              <a:t>15</a:t>
            </a:r>
            <a:r>
              <a:rPr lang="ja-JP" altLang="en-US" kern="100" dirty="0">
                <a:solidFill>
                  <a:srgbClr val="0070C0"/>
                </a:solidFill>
                <a:latin typeface="+mn-ea"/>
                <a:cs typeface="Times New Roman" panose="02020603050405020304" pitchFamily="18" charset="0"/>
              </a:rPr>
              <a:t>件</a:t>
            </a:r>
            <a:endParaRPr lang="en-US" altLang="ja-JP" kern="100" dirty="0">
              <a:solidFill>
                <a:srgbClr val="0070C0"/>
              </a:solidFill>
              <a:latin typeface="+mn-ea"/>
              <a:cs typeface="Times New Roman" panose="02020603050405020304" pitchFamily="18" charset="0"/>
            </a:endParaRPr>
          </a:p>
          <a:p>
            <a:pPr marL="0" indent="0" algn="just">
              <a:buNone/>
            </a:pPr>
            <a:r>
              <a:rPr lang="ja-JP" altLang="en-US" kern="100" dirty="0">
                <a:latin typeface="+mn-ea"/>
                <a:cs typeface="Times New Roman" panose="02020603050405020304" pitchFamily="18" charset="0"/>
              </a:rPr>
              <a:t>　　</a:t>
            </a:r>
            <a:r>
              <a:rPr lang="ja-JP" altLang="en-US" kern="100" dirty="0">
                <a:solidFill>
                  <a:srgbClr val="0070C0"/>
                </a:solidFill>
                <a:latin typeface="+mn-ea"/>
                <a:cs typeface="Times New Roman" panose="02020603050405020304" pitchFamily="18" charset="0"/>
              </a:rPr>
              <a:t>歯科</a:t>
            </a:r>
            <a:r>
              <a:rPr lang="ja-JP" altLang="en-US" kern="100" dirty="0">
                <a:latin typeface="+mn-ea"/>
                <a:cs typeface="Times New Roman" panose="02020603050405020304" pitchFamily="18" charset="0"/>
              </a:rPr>
              <a:t>からの</a:t>
            </a:r>
            <a:r>
              <a:rPr lang="ja-JP" altLang="en-US" kern="100" dirty="0">
                <a:solidFill>
                  <a:srgbClr val="0070C0"/>
                </a:solidFill>
                <a:latin typeface="+mn-ea"/>
                <a:cs typeface="Times New Roman" panose="02020603050405020304" pitchFamily="18" charset="0"/>
              </a:rPr>
              <a:t>顎部</a:t>
            </a:r>
            <a:r>
              <a:rPr lang="en-US" altLang="ja-JP" kern="100" dirty="0">
                <a:solidFill>
                  <a:srgbClr val="0070C0"/>
                </a:solidFill>
                <a:latin typeface="+mn-ea"/>
                <a:cs typeface="Times New Roman" panose="02020603050405020304" pitchFamily="18" charset="0"/>
              </a:rPr>
              <a:t>CT</a:t>
            </a:r>
            <a:r>
              <a:rPr lang="ja-JP" altLang="en-US" kern="100" dirty="0">
                <a:latin typeface="+mn-ea"/>
                <a:cs typeface="Times New Roman" panose="02020603050405020304" pitchFamily="18" charset="0"/>
              </a:rPr>
              <a:t>のみの依頼が</a:t>
            </a:r>
            <a:r>
              <a:rPr lang="en-US" altLang="ja-JP" kern="100" dirty="0">
                <a:solidFill>
                  <a:srgbClr val="0070C0"/>
                </a:solidFill>
                <a:latin typeface="+mn-ea"/>
                <a:cs typeface="Times New Roman" panose="02020603050405020304" pitchFamily="18" charset="0"/>
              </a:rPr>
              <a:t>40</a:t>
            </a:r>
            <a:r>
              <a:rPr lang="ja-JP" altLang="en-US" kern="100" dirty="0">
                <a:solidFill>
                  <a:srgbClr val="0070C0"/>
                </a:solidFill>
                <a:latin typeface="+mn-ea"/>
                <a:cs typeface="Times New Roman" panose="02020603050405020304" pitchFamily="18" charset="0"/>
              </a:rPr>
              <a:t>件</a:t>
            </a:r>
            <a:endParaRPr lang="en-US" altLang="ja-JP" kern="100" dirty="0">
              <a:solidFill>
                <a:srgbClr val="0070C0"/>
              </a:solidFill>
              <a:latin typeface="+mn-ea"/>
              <a:cs typeface="Times New Roman" panose="02020603050405020304" pitchFamily="18" charset="0"/>
            </a:endParaRPr>
          </a:p>
          <a:p>
            <a:pPr marL="0" indent="0" algn="just">
              <a:buNone/>
            </a:pPr>
            <a:endParaRPr lang="en-US" altLang="ja-JP" kern="100" dirty="0">
              <a:solidFill>
                <a:srgbClr val="0070C0"/>
              </a:solidFill>
              <a:latin typeface="+mn-ea"/>
              <a:cs typeface="Times New Roman" panose="02020603050405020304" pitchFamily="18" charset="0"/>
            </a:endParaRPr>
          </a:p>
          <a:p>
            <a:pPr marL="0" indent="0" algn="just">
              <a:buNone/>
            </a:pPr>
            <a:r>
              <a:rPr lang="ja-JP" altLang="en-US" kern="100" dirty="0">
                <a:latin typeface="+mn-ea"/>
                <a:cs typeface="Times New Roman" panose="02020603050405020304" pitchFamily="18" charset="0"/>
              </a:rPr>
              <a:t>　</a:t>
            </a:r>
            <a:r>
              <a:rPr lang="en-US" altLang="ja-JP" kern="100" dirty="0">
                <a:latin typeface="+mn-ea"/>
                <a:cs typeface="Times New Roman" panose="02020603050405020304" pitchFamily="18" charset="0"/>
              </a:rPr>
              <a:t>CT</a:t>
            </a:r>
            <a:r>
              <a:rPr lang="ja-JP" altLang="en-US" kern="100" dirty="0">
                <a:latin typeface="+mn-ea"/>
                <a:cs typeface="Times New Roman" panose="02020603050405020304" pitchFamily="18" charset="0"/>
              </a:rPr>
              <a:t>依頼分以外　</a:t>
            </a:r>
            <a:r>
              <a:rPr lang="en-US" altLang="ja-JP" kern="100" dirty="0">
                <a:solidFill>
                  <a:srgbClr val="0070C0"/>
                </a:solidFill>
                <a:latin typeface="+mn-ea"/>
                <a:cs typeface="Times New Roman" panose="02020603050405020304" pitchFamily="18" charset="0"/>
              </a:rPr>
              <a:t>18</a:t>
            </a:r>
            <a:r>
              <a:rPr lang="ja-JP" altLang="en-US" kern="100" dirty="0">
                <a:solidFill>
                  <a:srgbClr val="0070C0"/>
                </a:solidFill>
                <a:latin typeface="+mn-ea"/>
                <a:cs typeface="Times New Roman" panose="02020603050405020304" pitchFamily="18" charset="0"/>
              </a:rPr>
              <a:t>症例</a:t>
            </a:r>
            <a:r>
              <a:rPr lang="ja-JP" altLang="en-US" kern="100" dirty="0">
                <a:latin typeface="+mn-ea"/>
                <a:cs typeface="Times New Roman" panose="02020603050405020304" pitchFamily="18" charset="0"/>
              </a:rPr>
              <a:t>（男性</a:t>
            </a:r>
            <a:r>
              <a:rPr lang="en-US" altLang="ja-JP" kern="100" dirty="0">
                <a:latin typeface="+mn-ea"/>
                <a:cs typeface="Times New Roman" panose="02020603050405020304" pitchFamily="18" charset="0"/>
              </a:rPr>
              <a:t>5</a:t>
            </a:r>
            <a:r>
              <a:rPr lang="ja-JP" altLang="en-US" kern="100" dirty="0">
                <a:latin typeface="+mn-ea"/>
                <a:cs typeface="Times New Roman" panose="02020603050405020304" pitchFamily="18" charset="0"/>
              </a:rPr>
              <a:t>例、女性</a:t>
            </a:r>
            <a:r>
              <a:rPr lang="en-US" altLang="ja-JP" kern="100" dirty="0">
                <a:latin typeface="+mn-ea"/>
                <a:cs typeface="Times New Roman" panose="02020603050405020304" pitchFamily="18" charset="0"/>
              </a:rPr>
              <a:t>13</a:t>
            </a:r>
            <a:r>
              <a:rPr lang="ja-JP" altLang="en-US" kern="100" dirty="0">
                <a:latin typeface="+mn-ea"/>
                <a:cs typeface="Times New Roman" panose="02020603050405020304" pitchFamily="18" charset="0"/>
              </a:rPr>
              <a:t>例）　平均</a:t>
            </a:r>
            <a:r>
              <a:rPr lang="en-US" altLang="ja-JP" kern="100" dirty="0">
                <a:solidFill>
                  <a:srgbClr val="0070C0"/>
                </a:solidFill>
                <a:latin typeface="+mn-ea"/>
                <a:cs typeface="Times New Roman" panose="02020603050405020304" pitchFamily="18" charset="0"/>
              </a:rPr>
              <a:t>73.9</a:t>
            </a:r>
            <a:r>
              <a:rPr lang="ja-JP" altLang="en-US" kern="100" dirty="0">
                <a:solidFill>
                  <a:srgbClr val="0070C0"/>
                </a:solidFill>
                <a:latin typeface="+mn-ea"/>
                <a:cs typeface="Times New Roman" panose="02020603050405020304" pitchFamily="18" charset="0"/>
              </a:rPr>
              <a:t>歳</a:t>
            </a:r>
            <a:r>
              <a:rPr lang="ja-JP" altLang="en-US" kern="100" dirty="0">
                <a:latin typeface="+mn-ea"/>
                <a:cs typeface="Times New Roman" panose="02020603050405020304" pitchFamily="18" charset="0"/>
              </a:rPr>
              <a:t>（</a:t>
            </a:r>
            <a:r>
              <a:rPr lang="en-US" altLang="ja-JP" kern="100" dirty="0">
                <a:latin typeface="+mn-ea"/>
                <a:cs typeface="Times New Roman" panose="02020603050405020304" pitchFamily="18" charset="0"/>
              </a:rPr>
              <a:t>57-96</a:t>
            </a:r>
            <a:r>
              <a:rPr lang="ja-JP" altLang="en-US" kern="100" dirty="0">
                <a:latin typeface="+mn-ea"/>
                <a:cs typeface="Times New Roman" panose="02020603050405020304" pitchFamily="18" charset="0"/>
              </a:rPr>
              <a:t>歳）</a:t>
            </a:r>
            <a:endParaRPr lang="en-US" altLang="ja-JP" kern="100" dirty="0">
              <a:latin typeface="+mn-ea"/>
              <a:cs typeface="Times New Roman" panose="02020603050405020304" pitchFamily="18" charset="0"/>
            </a:endParaRPr>
          </a:p>
          <a:p>
            <a:pPr marL="0" indent="0" algn="just">
              <a:buNone/>
            </a:pPr>
            <a:endParaRPr lang="en-US" altLang="ja-JP" sz="1800" kern="100" dirty="0">
              <a:latin typeface="+mn-ea"/>
              <a:cs typeface="Times New Roman" panose="02020603050405020304" pitchFamily="18" charset="0"/>
            </a:endParaRPr>
          </a:p>
          <a:p>
            <a:pPr marL="0" indent="0" algn="just">
              <a:buNone/>
            </a:pPr>
            <a:r>
              <a:rPr lang="ja-JP" altLang="en-US" sz="1800" kern="100" dirty="0">
                <a:latin typeface="+mn-ea"/>
                <a:cs typeface="Times New Roman" panose="02020603050405020304" pitchFamily="18" charset="0"/>
              </a:rPr>
              <a:t>　　　</a:t>
            </a:r>
            <a:r>
              <a:rPr lang="ja-JP" altLang="en-US" sz="2400" kern="100" dirty="0">
                <a:latin typeface="+mn-ea"/>
                <a:cs typeface="Times New Roman" panose="02020603050405020304" pitchFamily="18" charset="0"/>
              </a:rPr>
              <a:t>各院所の</a:t>
            </a:r>
            <a:r>
              <a:rPr lang="ja-JP" altLang="ja-JP" sz="2400" kern="100" dirty="0">
                <a:effectLst/>
                <a:latin typeface="+mn-ea"/>
                <a:cs typeface="Times New Roman" panose="02020603050405020304" pitchFamily="18" charset="0"/>
              </a:rPr>
              <a:t>紹介理由や方針につき評価を行った。</a:t>
            </a:r>
          </a:p>
          <a:p>
            <a:pPr algn="just"/>
            <a:endParaRPr lang="ja-JP" altLang="ja-JP" sz="1800" kern="100" dirty="0">
              <a:effectLst/>
              <a:latin typeface="+mn-ea"/>
              <a:cs typeface="Times New Roman" panose="02020603050405020304" pitchFamily="18" charset="0"/>
            </a:endParaRPr>
          </a:p>
        </p:txBody>
      </p:sp>
      <p:pic>
        <p:nvPicPr>
          <p:cNvPr id="6" name="オーディオ 5">
            <a:hlinkClick r:id="" action="ppaction://media"/>
            <a:extLst>
              <a:ext uri="{FF2B5EF4-FFF2-40B4-BE49-F238E27FC236}">
                <a16:creationId xmlns:a16="http://schemas.microsoft.com/office/drawing/2014/main" id="{57BF2359-6030-1BA3-E476-16D982A20C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cxnSp>
        <p:nvCxnSpPr>
          <p:cNvPr id="8" name="直線コネクタ 7">
            <a:extLst>
              <a:ext uri="{FF2B5EF4-FFF2-40B4-BE49-F238E27FC236}">
                <a16:creationId xmlns:a16="http://schemas.microsoft.com/office/drawing/2014/main" id="{A4B8C604-3348-192E-E8F0-05D4939381D5}"/>
              </a:ext>
            </a:extLst>
          </p:cNvPr>
          <p:cNvCxnSpPr/>
          <p:nvPr/>
        </p:nvCxnSpPr>
        <p:spPr>
          <a:xfrm>
            <a:off x="4394446" y="2610035"/>
            <a:ext cx="258340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2C439B6F-8DD1-62F1-5F00-E88BFC674C95}"/>
              </a:ext>
            </a:extLst>
          </p:cNvPr>
          <p:cNvCxnSpPr>
            <a:cxnSpLocks/>
          </p:cNvCxnSpPr>
          <p:nvPr/>
        </p:nvCxnSpPr>
        <p:spPr>
          <a:xfrm>
            <a:off x="5470124" y="3517037"/>
            <a:ext cx="150772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E86E98F1-1353-B33B-03B5-0BD06A0D6701}"/>
              </a:ext>
            </a:extLst>
          </p:cNvPr>
          <p:cNvCxnSpPr>
            <a:cxnSpLocks/>
          </p:cNvCxnSpPr>
          <p:nvPr/>
        </p:nvCxnSpPr>
        <p:spPr>
          <a:xfrm>
            <a:off x="6988205" y="2610035"/>
            <a:ext cx="0" cy="90700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93BB71B8-BAF3-A4FA-523E-26D4FA0A22D2}"/>
              </a:ext>
            </a:extLst>
          </p:cNvPr>
          <p:cNvCxnSpPr>
            <a:cxnSpLocks/>
          </p:cNvCxnSpPr>
          <p:nvPr/>
        </p:nvCxnSpPr>
        <p:spPr>
          <a:xfrm>
            <a:off x="6988205" y="3002132"/>
            <a:ext cx="51342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B05A2498-00CD-56FC-32D2-6D0FA554C8B5}"/>
              </a:ext>
            </a:extLst>
          </p:cNvPr>
          <p:cNvCxnSpPr>
            <a:cxnSpLocks/>
          </p:cNvCxnSpPr>
          <p:nvPr/>
        </p:nvCxnSpPr>
        <p:spPr>
          <a:xfrm>
            <a:off x="7501631" y="3002132"/>
            <a:ext cx="0" cy="1628862"/>
          </a:xfrm>
          <a:prstGeom prst="line">
            <a:avLst/>
          </a:prstGeom>
          <a:ln w="28575">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779363"/>
      </p:ext>
    </p:extLst>
  </p:cSld>
  <p:clrMapOvr>
    <a:masterClrMapping/>
  </p:clrMapOvr>
  <mc:AlternateContent xmlns:mc="http://schemas.openxmlformats.org/markup-compatibility/2006">
    <mc:Choice xmlns:p14="http://schemas.microsoft.com/office/powerpoint/2010/main" Requires="p14">
      <p:transition spd="slow" p14:dur="2000" advTm="40539"/>
    </mc:Choice>
    <mc:Fallback>
      <p:transition spd="slow" advTm="40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930086-773E-9809-A2BE-F73DC671286B}"/>
              </a:ext>
            </a:extLst>
          </p:cNvPr>
          <p:cNvSpPr>
            <a:spLocks noGrp="1"/>
          </p:cNvSpPr>
          <p:nvPr>
            <p:ph type="title"/>
          </p:nvPr>
        </p:nvSpPr>
        <p:spPr/>
        <p:txBody>
          <a:bodyPr/>
          <a:lstStyle/>
          <a:p>
            <a:r>
              <a:rPr kumimoji="1" lang="ja-JP" altLang="en-US" dirty="0"/>
              <a:t>結果１　依頼理由　</a:t>
            </a:r>
            <a:r>
              <a:rPr kumimoji="1" lang="en-US" altLang="ja-JP" sz="2400" dirty="0"/>
              <a:t>N</a:t>
            </a:r>
            <a:r>
              <a:rPr kumimoji="1" lang="ja-JP" altLang="en-US" sz="2400" dirty="0"/>
              <a:t>＝</a:t>
            </a:r>
            <a:r>
              <a:rPr kumimoji="1" lang="en-US" altLang="ja-JP" sz="2400" dirty="0"/>
              <a:t>18</a:t>
            </a:r>
            <a:endParaRPr kumimoji="1" lang="ja-JP" altLang="en-US" sz="2400" dirty="0"/>
          </a:p>
        </p:txBody>
      </p:sp>
      <p:sp>
        <p:nvSpPr>
          <p:cNvPr id="3" name="コンテンツ プレースホルダー 2">
            <a:extLst>
              <a:ext uri="{FF2B5EF4-FFF2-40B4-BE49-F238E27FC236}">
                <a16:creationId xmlns:a16="http://schemas.microsoft.com/office/drawing/2014/main" id="{B311ABF5-2C02-4CF0-0DA3-32D4D07D7970}"/>
              </a:ext>
            </a:extLst>
          </p:cNvPr>
          <p:cNvSpPr>
            <a:spLocks noGrp="1"/>
          </p:cNvSpPr>
          <p:nvPr>
            <p:ph idx="1"/>
          </p:nvPr>
        </p:nvSpPr>
        <p:spPr>
          <a:xfrm>
            <a:off x="280536" y="1882667"/>
            <a:ext cx="10058400" cy="4023360"/>
          </a:xfrm>
        </p:spPr>
        <p:txBody>
          <a:bodyPr>
            <a:normAutofit/>
          </a:bodyPr>
          <a:lstStyle/>
          <a:p>
            <a:r>
              <a:rPr kumimoji="1" lang="ja-JP" altLang="en-US" dirty="0"/>
              <a:t>医科歯科間での情報提供の返書作成期間　平均</a:t>
            </a:r>
            <a:r>
              <a:rPr kumimoji="1" lang="en-US" altLang="ja-JP" dirty="0">
                <a:solidFill>
                  <a:srgbClr val="0070C0"/>
                </a:solidFill>
              </a:rPr>
              <a:t>6.1</a:t>
            </a:r>
            <a:r>
              <a:rPr lang="en-US" altLang="ja-JP" dirty="0"/>
              <a:t>±5.2</a:t>
            </a:r>
            <a:r>
              <a:rPr kumimoji="1" lang="ja-JP" altLang="en-US" dirty="0"/>
              <a:t>日（</a:t>
            </a:r>
            <a:r>
              <a:rPr kumimoji="1" lang="en-US" altLang="ja-JP" dirty="0"/>
              <a:t>1-12</a:t>
            </a:r>
            <a:r>
              <a:rPr kumimoji="1" lang="ja-JP" altLang="en-US" dirty="0"/>
              <a:t>日）</a:t>
            </a:r>
            <a:endParaRPr kumimoji="1" lang="en-US" altLang="ja-JP" dirty="0"/>
          </a:p>
          <a:p>
            <a:r>
              <a:rPr kumimoji="1" lang="ja-JP" altLang="en-US" dirty="0"/>
              <a:t>紹介元の歯科院所は全てクリニック</a:t>
            </a:r>
            <a:r>
              <a:rPr kumimoji="1" lang="en-US" altLang="ja-JP" dirty="0">
                <a:solidFill>
                  <a:srgbClr val="0070C0"/>
                </a:solidFill>
              </a:rPr>
              <a:t>10</a:t>
            </a:r>
            <a:r>
              <a:rPr kumimoji="1" lang="ja-JP" altLang="en-US" dirty="0">
                <a:solidFill>
                  <a:srgbClr val="0070C0"/>
                </a:solidFill>
              </a:rPr>
              <a:t>件</a:t>
            </a:r>
            <a:r>
              <a:rPr lang="ja-JP" altLang="en-US" dirty="0">
                <a:solidFill>
                  <a:srgbClr val="0070C0"/>
                </a:solidFill>
              </a:rPr>
              <a:t>　　</a:t>
            </a:r>
            <a:r>
              <a:rPr lang="en-US" altLang="ja-JP" dirty="0"/>
              <a:t>1</a:t>
            </a:r>
            <a:r>
              <a:rPr kumimoji="1" lang="ja-JP" altLang="en-US" dirty="0"/>
              <a:t>クリニックあたりの依頼件数は</a:t>
            </a:r>
            <a:r>
              <a:rPr kumimoji="1" lang="en-US" altLang="ja-JP" dirty="0">
                <a:solidFill>
                  <a:srgbClr val="0070C0"/>
                </a:solidFill>
              </a:rPr>
              <a:t>1.8</a:t>
            </a:r>
            <a:r>
              <a:rPr kumimoji="1" lang="ja-JP" altLang="en-US" dirty="0">
                <a:solidFill>
                  <a:srgbClr val="0070C0"/>
                </a:solidFill>
              </a:rPr>
              <a:t>件</a:t>
            </a:r>
            <a:r>
              <a:rPr kumimoji="1" lang="ja-JP" altLang="en-US" dirty="0"/>
              <a:t>（</a:t>
            </a:r>
            <a:r>
              <a:rPr kumimoji="1" lang="en-US" altLang="ja-JP" dirty="0"/>
              <a:t>1-8</a:t>
            </a:r>
            <a:r>
              <a:rPr kumimoji="1" lang="ja-JP" altLang="en-US" dirty="0"/>
              <a:t>件）</a:t>
            </a:r>
            <a:endParaRPr kumimoji="1" lang="en-US" altLang="ja-JP" dirty="0"/>
          </a:p>
          <a:p>
            <a:r>
              <a:rPr kumimoji="1" lang="ja-JP" altLang="en-US" dirty="0"/>
              <a:t>医科入院中の患者往診依頼</a:t>
            </a:r>
            <a:r>
              <a:rPr kumimoji="1" lang="en-US" altLang="ja-JP" dirty="0">
                <a:solidFill>
                  <a:srgbClr val="0070C0"/>
                </a:solidFill>
              </a:rPr>
              <a:t>3</a:t>
            </a:r>
            <a:r>
              <a:rPr kumimoji="1" lang="ja-JP" altLang="en-US" dirty="0">
                <a:solidFill>
                  <a:srgbClr val="0070C0"/>
                </a:solidFill>
              </a:rPr>
              <a:t>例</a:t>
            </a:r>
            <a:endParaRPr kumimoji="1" lang="en-US" altLang="ja-JP" dirty="0">
              <a:solidFill>
                <a:srgbClr val="0070C0"/>
              </a:solidFill>
            </a:endParaRPr>
          </a:p>
          <a:p>
            <a:endParaRPr kumimoji="1" lang="ja-JP" altLang="en-US" dirty="0"/>
          </a:p>
        </p:txBody>
      </p:sp>
      <p:graphicFrame>
        <p:nvGraphicFramePr>
          <p:cNvPr id="7" name="グラフ 6">
            <a:extLst>
              <a:ext uri="{FF2B5EF4-FFF2-40B4-BE49-F238E27FC236}">
                <a16:creationId xmlns:a16="http://schemas.microsoft.com/office/drawing/2014/main" id="{AA69E8AB-773D-D0BD-FC0A-63FE956AF8D1}"/>
              </a:ext>
            </a:extLst>
          </p:cNvPr>
          <p:cNvGraphicFramePr/>
          <p:nvPr>
            <p:extLst>
              <p:ext uri="{D42A27DB-BD31-4B8C-83A1-F6EECF244321}">
                <p14:modId xmlns:p14="http://schemas.microsoft.com/office/powerpoint/2010/main" val="1904691387"/>
              </p:ext>
            </p:extLst>
          </p:nvPr>
        </p:nvGraphicFramePr>
        <p:xfrm>
          <a:off x="6724737" y="3428999"/>
          <a:ext cx="5071319" cy="291056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グラフ 7">
            <a:extLst>
              <a:ext uri="{FF2B5EF4-FFF2-40B4-BE49-F238E27FC236}">
                <a16:creationId xmlns:a16="http://schemas.microsoft.com/office/drawing/2014/main" id="{2F451129-DA21-B699-78C5-AC04FCD175E2}"/>
              </a:ext>
            </a:extLst>
          </p:cNvPr>
          <p:cNvGraphicFramePr/>
          <p:nvPr>
            <p:extLst>
              <p:ext uri="{D42A27DB-BD31-4B8C-83A1-F6EECF244321}">
                <p14:modId xmlns:p14="http://schemas.microsoft.com/office/powerpoint/2010/main" val="1086385989"/>
              </p:ext>
            </p:extLst>
          </p:nvPr>
        </p:nvGraphicFramePr>
        <p:xfrm>
          <a:off x="395944" y="3428999"/>
          <a:ext cx="5782913" cy="2910569"/>
        </p:xfrm>
        <a:graphic>
          <a:graphicData uri="http://schemas.openxmlformats.org/drawingml/2006/chart">
            <c:chart xmlns:c="http://schemas.openxmlformats.org/drawingml/2006/chart" xmlns:r="http://schemas.openxmlformats.org/officeDocument/2006/relationships" r:id="rId5"/>
          </a:graphicData>
        </a:graphic>
      </p:graphicFrame>
      <p:pic>
        <p:nvPicPr>
          <p:cNvPr id="6" name="オーディオ 5">
            <a:hlinkClick r:id="" action="ppaction://media"/>
            <a:extLst>
              <a:ext uri="{FF2B5EF4-FFF2-40B4-BE49-F238E27FC236}">
                <a16:creationId xmlns:a16="http://schemas.microsoft.com/office/drawing/2014/main" id="{B0C477A5-716B-7FBC-D39F-AD4EF860997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205057785"/>
      </p:ext>
    </p:extLst>
  </p:cSld>
  <p:clrMapOvr>
    <a:masterClrMapping/>
  </p:clrMapOvr>
  <mc:AlternateContent xmlns:mc="http://schemas.openxmlformats.org/markup-compatibility/2006">
    <mc:Choice xmlns:p14="http://schemas.microsoft.com/office/powerpoint/2010/main" Requires="p14">
      <p:transition spd="slow" p14:dur="2000" advTm="39531"/>
    </mc:Choice>
    <mc:Fallback>
      <p:transition spd="slow" advTm="39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B72BD4-DA5E-4012-64CF-FF448F82CD9C}"/>
              </a:ext>
            </a:extLst>
          </p:cNvPr>
          <p:cNvSpPr>
            <a:spLocks noGrp="1"/>
          </p:cNvSpPr>
          <p:nvPr>
            <p:ph type="title"/>
          </p:nvPr>
        </p:nvSpPr>
        <p:spPr/>
        <p:txBody>
          <a:bodyPr/>
          <a:lstStyle/>
          <a:p>
            <a:r>
              <a:rPr kumimoji="1" lang="ja-JP" altLang="en-US" dirty="0"/>
              <a:t>結果２　治療方針　</a:t>
            </a:r>
            <a:r>
              <a:rPr kumimoji="1" lang="en-US" altLang="ja-JP" sz="4800" dirty="0"/>
              <a:t> </a:t>
            </a:r>
            <a:r>
              <a:rPr kumimoji="1" lang="en-US" altLang="ja-JP" sz="2400" dirty="0"/>
              <a:t>N</a:t>
            </a:r>
            <a:r>
              <a:rPr kumimoji="1" lang="ja-JP" altLang="en-US" sz="2400" dirty="0"/>
              <a:t>＝</a:t>
            </a:r>
            <a:r>
              <a:rPr kumimoji="1" lang="en-US" altLang="ja-JP" sz="2400" dirty="0"/>
              <a:t>18</a:t>
            </a:r>
            <a:endParaRPr kumimoji="1" lang="ja-JP" altLang="en-US" sz="2400" dirty="0"/>
          </a:p>
        </p:txBody>
      </p:sp>
      <p:sp>
        <p:nvSpPr>
          <p:cNvPr id="3" name="コンテンツ プレースホルダー 2">
            <a:extLst>
              <a:ext uri="{FF2B5EF4-FFF2-40B4-BE49-F238E27FC236}">
                <a16:creationId xmlns:a16="http://schemas.microsoft.com/office/drawing/2014/main" id="{CD430A21-63A6-72B1-56F7-0573A2647420}"/>
              </a:ext>
            </a:extLst>
          </p:cNvPr>
          <p:cNvSpPr>
            <a:spLocks noGrp="1"/>
          </p:cNvSpPr>
          <p:nvPr>
            <p:ph idx="1"/>
          </p:nvPr>
        </p:nvSpPr>
        <p:spPr>
          <a:xfrm>
            <a:off x="1097280" y="1845734"/>
            <a:ext cx="2924304" cy="453583"/>
          </a:xfrm>
        </p:spPr>
        <p:txBody>
          <a:bodyPr>
            <a:normAutofit/>
          </a:bodyPr>
          <a:lstStyle/>
          <a:p>
            <a:r>
              <a:rPr kumimoji="1" lang="ja-JP" altLang="en-US" dirty="0"/>
              <a:t>歯科からの依頼</a:t>
            </a:r>
            <a:endParaRPr kumimoji="1" lang="en-US" altLang="ja-JP" dirty="0"/>
          </a:p>
          <a:p>
            <a:pPr marL="0" indent="0">
              <a:buNone/>
            </a:pPr>
            <a:endParaRPr kumimoji="1" lang="ja-JP" altLang="en-US" dirty="0"/>
          </a:p>
        </p:txBody>
      </p:sp>
      <p:graphicFrame>
        <p:nvGraphicFramePr>
          <p:cNvPr id="4" name="グラフ 3">
            <a:extLst>
              <a:ext uri="{FF2B5EF4-FFF2-40B4-BE49-F238E27FC236}">
                <a16:creationId xmlns:a16="http://schemas.microsoft.com/office/drawing/2014/main" id="{B2CE0B34-2434-9ADD-F430-FF31CA814FF7}"/>
              </a:ext>
            </a:extLst>
          </p:cNvPr>
          <p:cNvGraphicFramePr/>
          <p:nvPr>
            <p:extLst>
              <p:ext uri="{D42A27DB-BD31-4B8C-83A1-F6EECF244321}">
                <p14:modId xmlns:p14="http://schemas.microsoft.com/office/powerpoint/2010/main" val="413752435"/>
              </p:ext>
            </p:extLst>
          </p:nvPr>
        </p:nvGraphicFramePr>
        <p:xfrm>
          <a:off x="585927" y="2299317"/>
          <a:ext cx="5078028" cy="3379152"/>
        </p:xfrm>
        <a:graphic>
          <a:graphicData uri="http://schemas.openxmlformats.org/drawingml/2006/chart">
            <c:chart xmlns:c="http://schemas.openxmlformats.org/drawingml/2006/chart" xmlns:r="http://schemas.openxmlformats.org/officeDocument/2006/relationships" r:id="rId4"/>
          </a:graphicData>
        </a:graphic>
      </p:graphicFrame>
      <p:sp>
        <p:nvSpPr>
          <p:cNvPr id="6" name="テキスト ボックス 5">
            <a:extLst>
              <a:ext uri="{FF2B5EF4-FFF2-40B4-BE49-F238E27FC236}">
                <a16:creationId xmlns:a16="http://schemas.microsoft.com/office/drawing/2014/main" id="{4B29EC58-EBE2-9718-923A-76E90CD00118}"/>
              </a:ext>
            </a:extLst>
          </p:cNvPr>
          <p:cNvSpPr txBox="1"/>
          <p:nvPr/>
        </p:nvSpPr>
        <p:spPr>
          <a:xfrm>
            <a:off x="6980068" y="1852516"/>
            <a:ext cx="3318029" cy="1200329"/>
          </a:xfrm>
          <a:prstGeom prst="rect">
            <a:avLst/>
          </a:prstGeom>
          <a:noFill/>
        </p:spPr>
        <p:txBody>
          <a:bodyPr wrap="square">
            <a:spAutoFit/>
          </a:bodyPr>
          <a:lstStyle/>
          <a:p>
            <a:r>
              <a:rPr lang="ja-JP" altLang="en-US" dirty="0">
                <a:solidFill>
                  <a:schemeClr val="tx1">
                    <a:lumMod val="75000"/>
                    <a:lumOff val="25000"/>
                  </a:schemeClr>
                </a:solidFill>
              </a:rPr>
              <a:t>医科からの依頼</a:t>
            </a:r>
            <a:endParaRPr lang="en-US" altLang="ja-JP" dirty="0">
              <a:solidFill>
                <a:schemeClr val="tx1">
                  <a:lumMod val="75000"/>
                  <a:lumOff val="25000"/>
                </a:schemeClr>
              </a:solidFill>
            </a:endParaRPr>
          </a:p>
          <a:p>
            <a:endParaRPr lang="ja-JP" altLang="en-US" dirty="0">
              <a:solidFill>
                <a:schemeClr val="tx1">
                  <a:lumMod val="75000"/>
                  <a:lumOff val="25000"/>
                </a:schemeClr>
              </a:solidFill>
            </a:endParaRPr>
          </a:p>
          <a:p>
            <a:r>
              <a:rPr lang="ja-JP" altLang="en-US" dirty="0">
                <a:solidFill>
                  <a:schemeClr val="tx1">
                    <a:lumMod val="75000"/>
                    <a:lumOff val="25000"/>
                  </a:schemeClr>
                </a:solidFill>
              </a:rPr>
              <a:t>　抜歯処置　　　　　　　　　　</a:t>
            </a:r>
            <a:r>
              <a:rPr lang="en-US" altLang="ja-JP" dirty="0">
                <a:solidFill>
                  <a:schemeClr val="tx1">
                    <a:lumMod val="75000"/>
                    <a:lumOff val="25000"/>
                  </a:schemeClr>
                </a:solidFill>
              </a:rPr>
              <a:t>2</a:t>
            </a:r>
            <a:r>
              <a:rPr lang="ja-JP" altLang="en-US" dirty="0">
                <a:solidFill>
                  <a:schemeClr val="tx1">
                    <a:lumMod val="75000"/>
                    <a:lumOff val="25000"/>
                  </a:schemeClr>
                </a:solidFill>
              </a:rPr>
              <a:t>例</a:t>
            </a:r>
          </a:p>
          <a:p>
            <a:r>
              <a:rPr lang="ja-JP" altLang="en-US" dirty="0">
                <a:solidFill>
                  <a:schemeClr val="tx1">
                    <a:lumMod val="75000"/>
                    <a:lumOff val="25000"/>
                  </a:schemeClr>
                </a:solidFill>
              </a:rPr>
              <a:t>　上顎洞骨折の大学紹介　</a:t>
            </a:r>
            <a:r>
              <a:rPr lang="en-US" altLang="ja-JP" dirty="0">
                <a:solidFill>
                  <a:schemeClr val="tx1">
                    <a:lumMod val="75000"/>
                    <a:lumOff val="25000"/>
                  </a:schemeClr>
                </a:solidFill>
              </a:rPr>
              <a:t>1</a:t>
            </a:r>
            <a:r>
              <a:rPr lang="ja-JP" altLang="en-US" dirty="0">
                <a:solidFill>
                  <a:schemeClr val="tx1">
                    <a:lumMod val="75000"/>
                    <a:lumOff val="25000"/>
                  </a:schemeClr>
                </a:solidFill>
              </a:rPr>
              <a:t>例</a:t>
            </a:r>
          </a:p>
        </p:txBody>
      </p:sp>
      <p:sp>
        <p:nvSpPr>
          <p:cNvPr id="7" name="テキスト ボックス 6">
            <a:extLst>
              <a:ext uri="{FF2B5EF4-FFF2-40B4-BE49-F238E27FC236}">
                <a16:creationId xmlns:a16="http://schemas.microsoft.com/office/drawing/2014/main" id="{53E42DAD-0A6B-B506-E181-C46BFFDE013A}"/>
              </a:ext>
            </a:extLst>
          </p:cNvPr>
          <p:cNvSpPr txBox="1"/>
          <p:nvPr/>
        </p:nvSpPr>
        <p:spPr>
          <a:xfrm>
            <a:off x="6876417" y="3604447"/>
            <a:ext cx="4602409" cy="646331"/>
          </a:xfrm>
          <a:prstGeom prst="rect">
            <a:avLst/>
          </a:prstGeom>
          <a:noFill/>
        </p:spPr>
        <p:txBody>
          <a:bodyPr wrap="square" rtlCol="0">
            <a:spAutoFit/>
          </a:bodyPr>
          <a:lstStyle/>
          <a:p>
            <a:pPr marL="285750" indent="-285750">
              <a:buFont typeface="Wingdings" panose="05000000000000000000" pitchFamily="2" charset="2"/>
              <a:buChar char="l"/>
            </a:pPr>
            <a:r>
              <a:rPr kumimoji="1" lang="ja-JP" altLang="en-US" dirty="0">
                <a:solidFill>
                  <a:schemeClr val="tx1">
                    <a:lumMod val="75000"/>
                    <a:lumOff val="25000"/>
                  </a:schemeClr>
                </a:solidFill>
              </a:rPr>
              <a:t>骨粗鬆症治療薬に関する情報提供依頼の半数が</a:t>
            </a:r>
            <a:r>
              <a:rPr kumimoji="1" lang="en-US" altLang="ja-JP" dirty="0">
                <a:solidFill>
                  <a:schemeClr val="tx1">
                    <a:lumMod val="75000"/>
                    <a:lumOff val="25000"/>
                  </a:schemeClr>
                </a:solidFill>
              </a:rPr>
              <a:t>BP</a:t>
            </a:r>
            <a:r>
              <a:rPr kumimoji="1" lang="ja-JP" altLang="en-US" dirty="0">
                <a:solidFill>
                  <a:schemeClr val="tx1">
                    <a:lumMod val="75000"/>
                    <a:lumOff val="25000"/>
                  </a:schemeClr>
                </a:solidFill>
              </a:rPr>
              <a:t>製剤休薬</a:t>
            </a:r>
          </a:p>
        </p:txBody>
      </p:sp>
      <p:sp>
        <p:nvSpPr>
          <p:cNvPr id="9" name="右中かっこ 8">
            <a:extLst>
              <a:ext uri="{FF2B5EF4-FFF2-40B4-BE49-F238E27FC236}">
                <a16:creationId xmlns:a16="http://schemas.microsoft.com/office/drawing/2014/main" id="{DA2903B4-5E18-7A7B-C080-EB92E8E284D6}"/>
              </a:ext>
            </a:extLst>
          </p:cNvPr>
          <p:cNvSpPr/>
          <p:nvPr/>
        </p:nvSpPr>
        <p:spPr>
          <a:xfrm>
            <a:off x="6332738" y="3052845"/>
            <a:ext cx="390618" cy="2077374"/>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chemeClr val="tx1">
                  <a:lumMod val="75000"/>
                  <a:lumOff val="25000"/>
                </a:schemeClr>
              </a:solidFill>
            </a:endParaRPr>
          </a:p>
        </p:txBody>
      </p:sp>
      <p:sp>
        <p:nvSpPr>
          <p:cNvPr id="10" name="テキスト ボックス 9">
            <a:extLst>
              <a:ext uri="{FF2B5EF4-FFF2-40B4-BE49-F238E27FC236}">
                <a16:creationId xmlns:a16="http://schemas.microsoft.com/office/drawing/2014/main" id="{289E0518-30DB-144D-3A67-1ADAF416E3BD}"/>
              </a:ext>
            </a:extLst>
          </p:cNvPr>
          <p:cNvSpPr txBox="1"/>
          <p:nvPr/>
        </p:nvSpPr>
        <p:spPr>
          <a:xfrm>
            <a:off x="6876418" y="4351449"/>
            <a:ext cx="4729655" cy="646331"/>
          </a:xfrm>
          <a:prstGeom prst="rect">
            <a:avLst/>
          </a:prstGeom>
          <a:noFill/>
        </p:spPr>
        <p:txBody>
          <a:bodyPr wrap="square" rtlCol="0">
            <a:spAutoFit/>
          </a:bodyPr>
          <a:lstStyle/>
          <a:p>
            <a:pPr marL="285750" indent="-285750">
              <a:buFont typeface="Wingdings" panose="05000000000000000000" pitchFamily="2" charset="2"/>
              <a:buChar char="l"/>
            </a:pPr>
            <a:r>
              <a:rPr kumimoji="1" lang="ja-JP" altLang="en-US" dirty="0">
                <a:solidFill>
                  <a:schemeClr val="tx1">
                    <a:lumMod val="75000"/>
                    <a:lumOff val="25000"/>
                  </a:schemeClr>
                </a:solidFill>
              </a:rPr>
              <a:t>パノラマ</a:t>
            </a:r>
            <a:r>
              <a:rPr kumimoji="1" lang="en-US" altLang="ja-JP" dirty="0">
                <a:solidFill>
                  <a:schemeClr val="tx1">
                    <a:lumMod val="75000"/>
                    <a:lumOff val="25000"/>
                  </a:schemeClr>
                </a:solidFill>
              </a:rPr>
              <a:t>X</a:t>
            </a:r>
            <a:r>
              <a:rPr kumimoji="1" lang="ja-JP" altLang="en-US" dirty="0">
                <a:solidFill>
                  <a:schemeClr val="tx1">
                    <a:lumMod val="75000"/>
                    <a:lumOff val="25000"/>
                  </a:schemeClr>
                </a:solidFill>
              </a:rPr>
              <a:t>線のスクリーニング後に</a:t>
            </a:r>
            <a:r>
              <a:rPr kumimoji="1" lang="en-US" altLang="ja-JP" dirty="0">
                <a:solidFill>
                  <a:schemeClr val="tx1">
                    <a:lumMod val="75000"/>
                    <a:lumOff val="25000"/>
                  </a:schemeClr>
                </a:solidFill>
              </a:rPr>
              <a:t>DXA</a:t>
            </a:r>
            <a:r>
              <a:rPr kumimoji="1" lang="ja-JP" altLang="en-US" dirty="0">
                <a:solidFill>
                  <a:schemeClr val="tx1">
                    <a:lumMod val="75000"/>
                    <a:lumOff val="25000"/>
                  </a:schemeClr>
                </a:solidFill>
              </a:rPr>
              <a:t>検査で全例に骨粗鬆症治療薬の開始</a:t>
            </a:r>
          </a:p>
        </p:txBody>
      </p:sp>
      <p:pic>
        <p:nvPicPr>
          <p:cNvPr id="11" name="オーディオ 10">
            <a:hlinkClick r:id="" action="ppaction://media"/>
            <a:extLst>
              <a:ext uri="{FF2B5EF4-FFF2-40B4-BE49-F238E27FC236}">
                <a16:creationId xmlns:a16="http://schemas.microsoft.com/office/drawing/2014/main" id="{800A3F3B-F937-8964-C809-56C8851C7CE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603314776"/>
      </p:ext>
    </p:extLst>
  </p:cSld>
  <p:clrMapOvr>
    <a:masterClrMapping/>
  </p:clrMapOvr>
  <mc:AlternateContent xmlns:mc="http://schemas.openxmlformats.org/markup-compatibility/2006">
    <mc:Choice xmlns:p14="http://schemas.microsoft.com/office/powerpoint/2010/main" Requires="p14">
      <p:transition spd="slow" p14:dur="2000" advTm="23326"/>
    </mc:Choice>
    <mc:Fallback>
      <p:transition spd="slow" advTm="23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7B28DE-2EC3-E1F8-F820-08E41B216EE5}"/>
              </a:ext>
            </a:extLst>
          </p:cNvPr>
          <p:cNvSpPr>
            <a:spLocks noGrp="1"/>
          </p:cNvSpPr>
          <p:nvPr>
            <p:ph type="title"/>
          </p:nvPr>
        </p:nvSpPr>
        <p:spPr>
          <a:xfrm>
            <a:off x="1097280" y="286603"/>
            <a:ext cx="10702834" cy="1450757"/>
          </a:xfrm>
        </p:spPr>
        <p:txBody>
          <a:bodyPr/>
          <a:lstStyle/>
          <a:p>
            <a:r>
              <a:rPr kumimoji="1" lang="ja-JP" altLang="en-US" dirty="0"/>
              <a:t>結果３　医科への顎部</a:t>
            </a:r>
            <a:r>
              <a:rPr kumimoji="1" lang="en-US" altLang="ja-JP" dirty="0"/>
              <a:t>CT</a:t>
            </a:r>
            <a:r>
              <a:rPr kumimoji="1" lang="ja-JP" altLang="en-US" dirty="0"/>
              <a:t>のみの依頼　</a:t>
            </a:r>
            <a:r>
              <a:rPr kumimoji="1" lang="en-US" altLang="ja-JP" sz="2400" dirty="0"/>
              <a:t>N</a:t>
            </a:r>
            <a:r>
              <a:rPr kumimoji="1" lang="ja-JP" altLang="en-US" sz="2400" dirty="0"/>
              <a:t>＝</a:t>
            </a:r>
            <a:r>
              <a:rPr kumimoji="1" lang="en-US" altLang="ja-JP" sz="2400" dirty="0"/>
              <a:t>40</a:t>
            </a:r>
            <a:endParaRPr kumimoji="1" lang="ja-JP" altLang="en-US" sz="2400" dirty="0"/>
          </a:p>
        </p:txBody>
      </p:sp>
      <p:sp>
        <p:nvSpPr>
          <p:cNvPr id="3" name="コンテンツ プレースホルダー 2">
            <a:extLst>
              <a:ext uri="{FF2B5EF4-FFF2-40B4-BE49-F238E27FC236}">
                <a16:creationId xmlns:a16="http://schemas.microsoft.com/office/drawing/2014/main" id="{467E0B26-093B-E31B-C055-D4702BA5451D}"/>
              </a:ext>
            </a:extLst>
          </p:cNvPr>
          <p:cNvSpPr>
            <a:spLocks noGrp="1"/>
          </p:cNvSpPr>
          <p:nvPr>
            <p:ph idx="1"/>
          </p:nvPr>
        </p:nvSpPr>
        <p:spPr/>
        <p:txBody>
          <a:bodyPr/>
          <a:lstStyle/>
          <a:p>
            <a:r>
              <a:rPr kumimoji="1" lang="ja-JP" altLang="en-US" dirty="0"/>
              <a:t>平均年齢</a:t>
            </a:r>
            <a:r>
              <a:rPr kumimoji="1" lang="en-US" altLang="ja-JP" dirty="0">
                <a:solidFill>
                  <a:srgbClr val="0070C0"/>
                </a:solidFill>
              </a:rPr>
              <a:t>45.8</a:t>
            </a:r>
            <a:r>
              <a:rPr kumimoji="1" lang="ja-JP" altLang="en-US" dirty="0">
                <a:solidFill>
                  <a:srgbClr val="0070C0"/>
                </a:solidFill>
              </a:rPr>
              <a:t>歳</a:t>
            </a:r>
            <a:r>
              <a:rPr kumimoji="1" lang="ja-JP" altLang="en-US" dirty="0"/>
              <a:t>　（男性</a:t>
            </a:r>
            <a:r>
              <a:rPr kumimoji="1" lang="en-US" altLang="ja-JP" dirty="0"/>
              <a:t>10</a:t>
            </a:r>
            <a:r>
              <a:rPr kumimoji="1" lang="ja-JP" altLang="en-US" dirty="0"/>
              <a:t>例、女性</a:t>
            </a:r>
            <a:r>
              <a:rPr kumimoji="1" lang="en-US" altLang="ja-JP" dirty="0"/>
              <a:t>30</a:t>
            </a:r>
            <a:r>
              <a:rPr kumimoji="1" lang="ja-JP" altLang="en-US" dirty="0"/>
              <a:t>例）</a:t>
            </a:r>
            <a:endParaRPr kumimoji="1" lang="en-US" altLang="ja-JP" dirty="0"/>
          </a:p>
          <a:p>
            <a:r>
              <a:rPr kumimoji="1" lang="ja-JP" altLang="en-US" dirty="0"/>
              <a:t>依頼理由</a:t>
            </a:r>
            <a:endParaRPr kumimoji="1" lang="en-US" altLang="ja-JP" dirty="0"/>
          </a:p>
          <a:p>
            <a:pPr marL="0" indent="0">
              <a:buNone/>
            </a:pPr>
            <a:endParaRPr kumimoji="1" lang="ja-JP" altLang="en-US" dirty="0"/>
          </a:p>
        </p:txBody>
      </p:sp>
      <p:graphicFrame>
        <p:nvGraphicFramePr>
          <p:cNvPr id="4" name="グラフ 3">
            <a:extLst>
              <a:ext uri="{FF2B5EF4-FFF2-40B4-BE49-F238E27FC236}">
                <a16:creationId xmlns:a16="http://schemas.microsoft.com/office/drawing/2014/main" id="{CAB3D251-7E7B-CECA-D459-AA85CBCFFB67}"/>
              </a:ext>
            </a:extLst>
          </p:cNvPr>
          <p:cNvGraphicFramePr/>
          <p:nvPr>
            <p:extLst>
              <p:ext uri="{D42A27DB-BD31-4B8C-83A1-F6EECF244321}">
                <p14:modId xmlns:p14="http://schemas.microsoft.com/office/powerpoint/2010/main" val="3973446603"/>
              </p:ext>
            </p:extLst>
          </p:nvPr>
        </p:nvGraphicFramePr>
        <p:xfrm>
          <a:off x="1097280" y="2522212"/>
          <a:ext cx="5463320" cy="3071674"/>
        </p:xfrm>
        <a:graphic>
          <a:graphicData uri="http://schemas.openxmlformats.org/drawingml/2006/chart">
            <c:chart xmlns:c="http://schemas.openxmlformats.org/drawingml/2006/chart" xmlns:r="http://schemas.openxmlformats.org/officeDocument/2006/relationships" r:id="rId4"/>
          </a:graphicData>
        </a:graphic>
      </p:graphicFrame>
      <p:sp>
        <p:nvSpPr>
          <p:cNvPr id="6" name="テキスト ボックス 5">
            <a:extLst>
              <a:ext uri="{FF2B5EF4-FFF2-40B4-BE49-F238E27FC236}">
                <a16:creationId xmlns:a16="http://schemas.microsoft.com/office/drawing/2014/main" id="{DB090272-7623-E867-F2B9-A12F09124975}"/>
              </a:ext>
            </a:extLst>
          </p:cNvPr>
          <p:cNvSpPr txBox="1"/>
          <p:nvPr/>
        </p:nvSpPr>
        <p:spPr>
          <a:xfrm>
            <a:off x="7361809" y="3642550"/>
            <a:ext cx="4676312" cy="830997"/>
          </a:xfrm>
          <a:prstGeom prst="rect">
            <a:avLst/>
          </a:prstGeom>
          <a:noFill/>
        </p:spPr>
        <p:txBody>
          <a:bodyPr wrap="square">
            <a:spAutoFit/>
          </a:bodyPr>
          <a:lstStyle/>
          <a:p>
            <a:r>
              <a:rPr lang="ja-JP" altLang="en-US" sz="2400" dirty="0"/>
              <a:t>智歯周囲炎や歯周炎等の</a:t>
            </a:r>
            <a:endParaRPr lang="en-US" altLang="ja-JP" sz="2400" dirty="0"/>
          </a:p>
          <a:p>
            <a:r>
              <a:rPr lang="ja-JP" altLang="en-US" sz="2400" dirty="0"/>
              <a:t>感染症精査が最多</a:t>
            </a:r>
          </a:p>
        </p:txBody>
      </p:sp>
      <p:pic>
        <p:nvPicPr>
          <p:cNvPr id="8" name="オーディオ 7">
            <a:hlinkClick r:id="" action="ppaction://media"/>
            <a:extLst>
              <a:ext uri="{FF2B5EF4-FFF2-40B4-BE49-F238E27FC236}">
                <a16:creationId xmlns:a16="http://schemas.microsoft.com/office/drawing/2014/main" id="{268E8127-F24E-1D85-E383-2F6C454035D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187563781"/>
      </p:ext>
    </p:extLst>
  </p:cSld>
  <p:clrMapOvr>
    <a:masterClrMapping/>
  </p:clrMapOvr>
  <mc:AlternateContent xmlns:mc="http://schemas.openxmlformats.org/markup-compatibility/2006">
    <mc:Choice xmlns:p14="http://schemas.microsoft.com/office/powerpoint/2010/main" Requires="p14">
      <p:transition spd="slow" p14:dur="2000" advTm="25383"/>
    </mc:Choice>
    <mc:Fallback>
      <p:transition spd="slow" advTm="25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856072-D247-2D1A-4090-6785C956A604}"/>
              </a:ext>
            </a:extLst>
          </p:cNvPr>
          <p:cNvSpPr>
            <a:spLocks noGrp="1"/>
          </p:cNvSpPr>
          <p:nvPr>
            <p:ph type="title" idx="4294967295"/>
          </p:nvPr>
        </p:nvSpPr>
        <p:spPr>
          <a:xfrm>
            <a:off x="1066800" y="2346957"/>
            <a:ext cx="10058400" cy="1449387"/>
          </a:xfrm>
        </p:spPr>
        <p:txBody>
          <a:bodyPr/>
          <a:lstStyle/>
          <a:p>
            <a:pPr algn="ctr"/>
            <a:r>
              <a:rPr kumimoji="1" lang="ja-JP" altLang="en-US" dirty="0"/>
              <a:t>考察</a:t>
            </a:r>
          </a:p>
        </p:txBody>
      </p:sp>
      <p:pic>
        <p:nvPicPr>
          <p:cNvPr id="3" name="オーディオ 2">
            <a:hlinkClick r:id="" action="ppaction://media"/>
            <a:extLst>
              <a:ext uri="{FF2B5EF4-FFF2-40B4-BE49-F238E27FC236}">
                <a16:creationId xmlns:a16="http://schemas.microsoft.com/office/drawing/2014/main" id="{D1B4B097-C7D6-66E9-EC7B-D717BDEB410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730632120"/>
      </p:ext>
    </p:extLst>
  </p:cSld>
  <p:clrMapOvr>
    <a:masterClrMapping/>
  </p:clrMapOvr>
  <mc:AlternateContent xmlns:mc="http://schemas.openxmlformats.org/markup-compatibility/2006">
    <mc:Choice xmlns:p14="http://schemas.microsoft.com/office/powerpoint/2010/main" Requires="p14">
      <p:transition spd="slow" p14:dur="2000" advTm="4052"/>
    </mc:Choice>
    <mc:Fallback>
      <p:transition spd="slow" advTm="4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02B8835-EB65-1363-4D2B-5FDBE0EE477A}"/>
              </a:ext>
            </a:extLst>
          </p:cNvPr>
          <p:cNvPicPr>
            <a:picLocks noChangeAspect="1"/>
          </p:cNvPicPr>
          <p:nvPr/>
        </p:nvPicPr>
        <p:blipFill>
          <a:blip r:embed="rId4"/>
          <a:stretch>
            <a:fillRect/>
          </a:stretch>
        </p:blipFill>
        <p:spPr>
          <a:xfrm>
            <a:off x="6903661" y="385026"/>
            <a:ext cx="4285403" cy="3070607"/>
          </a:xfrm>
          <a:prstGeom prst="rect">
            <a:avLst/>
          </a:prstGeom>
        </p:spPr>
      </p:pic>
      <p:sp>
        <p:nvSpPr>
          <p:cNvPr id="2" name="タイトル 1">
            <a:extLst>
              <a:ext uri="{FF2B5EF4-FFF2-40B4-BE49-F238E27FC236}">
                <a16:creationId xmlns:a16="http://schemas.microsoft.com/office/drawing/2014/main" id="{3DF42416-8A72-455E-1D9C-D399B1E8E14D}"/>
              </a:ext>
            </a:extLst>
          </p:cNvPr>
          <p:cNvSpPr>
            <a:spLocks noGrp="1"/>
          </p:cNvSpPr>
          <p:nvPr>
            <p:ph type="title"/>
          </p:nvPr>
        </p:nvSpPr>
        <p:spPr>
          <a:xfrm>
            <a:off x="163024" y="105665"/>
            <a:ext cx="8783567" cy="1450757"/>
          </a:xfrm>
        </p:spPr>
        <p:txBody>
          <a:bodyPr/>
          <a:lstStyle/>
          <a:p>
            <a:r>
              <a:rPr kumimoji="1" lang="ja-JP" altLang="en-US" dirty="0"/>
              <a:t>医科歯科の双方向性の</a:t>
            </a:r>
            <a:br>
              <a:rPr kumimoji="1" lang="en-US" altLang="ja-JP" dirty="0"/>
            </a:br>
            <a:r>
              <a:rPr kumimoji="1" lang="ja-JP" altLang="en-US" dirty="0"/>
              <a:t>取り組み</a:t>
            </a:r>
          </a:p>
        </p:txBody>
      </p:sp>
      <p:pic>
        <p:nvPicPr>
          <p:cNvPr id="3" name="図 2">
            <a:extLst>
              <a:ext uri="{FF2B5EF4-FFF2-40B4-BE49-F238E27FC236}">
                <a16:creationId xmlns:a16="http://schemas.microsoft.com/office/drawing/2014/main" id="{032E970E-1C8A-A053-8218-CA404FE65B45}"/>
              </a:ext>
            </a:extLst>
          </p:cNvPr>
          <p:cNvPicPr>
            <a:picLocks noChangeAspect="1"/>
          </p:cNvPicPr>
          <p:nvPr/>
        </p:nvPicPr>
        <p:blipFill>
          <a:blip r:embed="rId5"/>
          <a:stretch>
            <a:fillRect/>
          </a:stretch>
        </p:blipFill>
        <p:spPr>
          <a:xfrm>
            <a:off x="7008327" y="3538482"/>
            <a:ext cx="4721147" cy="1790779"/>
          </a:xfrm>
          <a:prstGeom prst="rect">
            <a:avLst/>
          </a:prstGeom>
        </p:spPr>
      </p:pic>
      <p:pic>
        <p:nvPicPr>
          <p:cNvPr id="11" name="コンテンツ プレースホルダー 10">
            <a:extLst>
              <a:ext uri="{FF2B5EF4-FFF2-40B4-BE49-F238E27FC236}">
                <a16:creationId xmlns:a16="http://schemas.microsoft.com/office/drawing/2014/main" id="{C6FF5DAD-2E79-1E15-B136-08B450660326}"/>
              </a:ext>
            </a:extLst>
          </p:cNvPr>
          <p:cNvPicPr>
            <a:picLocks noGrp="1" noChangeAspect="1"/>
          </p:cNvPicPr>
          <p:nvPr>
            <p:ph idx="1"/>
          </p:nvPr>
        </p:nvPicPr>
        <p:blipFill>
          <a:blip r:embed="rId6"/>
          <a:stretch>
            <a:fillRect/>
          </a:stretch>
        </p:blipFill>
        <p:spPr>
          <a:xfrm>
            <a:off x="1277051" y="1600559"/>
            <a:ext cx="5626609" cy="3656881"/>
          </a:xfrm>
          <a:prstGeom prst="rect">
            <a:avLst/>
          </a:prstGeom>
        </p:spPr>
      </p:pic>
      <p:cxnSp>
        <p:nvCxnSpPr>
          <p:cNvPr id="6" name="直線コネクタ 5">
            <a:extLst>
              <a:ext uri="{FF2B5EF4-FFF2-40B4-BE49-F238E27FC236}">
                <a16:creationId xmlns:a16="http://schemas.microsoft.com/office/drawing/2014/main" id="{A3A31F2F-403C-AA19-89B9-A9F1590A14CF}"/>
              </a:ext>
            </a:extLst>
          </p:cNvPr>
          <p:cNvCxnSpPr/>
          <p:nvPr/>
        </p:nvCxnSpPr>
        <p:spPr>
          <a:xfrm>
            <a:off x="7316087" y="4429757"/>
            <a:ext cx="26395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262EDF58-5198-774C-1D20-C22F2F7636EB}"/>
              </a:ext>
            </a:extLst>
          </p:cNvPr>
          <p:cNvSpPr txBox="1"/>
          <p:nvPr/>
        </p:nvSpPr>
        <p:spPr>
          <a:xfrm>
            <a:off x="4317055" y="5520541"/>
            <a:ext cx="5173211" cy="830997"/>
          </a:xfrm>
          <a:prstGeom prst="rect">
            <a:avLst/>
          </a:prstGeom>
          <a:noFill/>
        </p:spPr>
        <p:txBody>
          <a:bodyPr wrap="none" rtlCol="0">
            <a:spAutoFit/>
          </a:bodyPr>
          <a:lstStyle/>
          <a:p>
            <a:r>
              <a:rPr kumimoji="1" lang="ja-JP" altLang="en-US" sz="2400" dirty="0"/>
              <a:t>自験例で</a:t>
            </a:r>
            <a:r>
              <a:rPr kumimoji="1" lang="en-US" altLang="ja-JP" sz="2400" dirty="0"/>
              <a:t>58</a:t>
            </a:r>
            <a:r>
              <a:rPr kumimoji="1" lang="ja-JP" altLang="en-US" sz="2400" dirty="0"/>
              <a:t>件の医科歯科情報提供</a:t>
            </a:r>
            <a:endParaRPr kumimoji="1" lang="en-US" altLang="ja-JP" sz="2400" dirty="0"/>
          </a:p>
          <a:p>
            <a:r>
              <a:rPr kumimoji="1" lang="en-US" altLang="ja-JP" sz="2400" dirty="0"/>
              <a:t>1</a:t>
            </a:r>
            <a:r>
              <a:rPr kumimoji="1" lang="ja-JP" altLang="en-US" sz="2400" dirty="0"/>
              <a:t>例の周術期における術前の歯科紹介</a:t>
            </a:r>
          </a:p>
        </p:txBody>
      </p:sp>
      <p:pic>
        <p:nvPicPr>
          <p:cNvPr id="10" name="オーディオ 9">
            <a:hlinkClick r:id="" action="ppaction://media"/>
            <a:extLst>
              <a:ext uri="{FF2B5EF4-FFF2-40B4-BE49-F238E27FC236}">
                <a16:creationId xmlns:a16="http://schemas.microsoft.com/office/drawing/2014/main" id="{7776F483-3E56-897C-BB81-1EC7C018C8F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854922505"/>
      </p:ext>
    </p:extLst>
  </p:cSld>
  <p:clrMapOvr>
    <a:masterClrMapping/>
  </p:clrMapOvr>
  <mc:AlternateContent xmlns:mc="http://schemas.openxmlformats.org/markup-compatibility/2006">
    <mc:Choice xmlns:p14="http://schemas.microsoft.com/office/powerpoint/2010/main" Requires="p14">
      <p:transition spd="slow" p14:dur="2000" advTm="36579"/>
    </mc:Choice>
    <mc:Fallback>
      <p:transition spd="slow" advTm="36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464F43-7EF7-4392-3ADB-7916EEC1325A}"/>
              </a:ext>
            </a:extLst>
          </p:cNvPr>
          <p:cNvSpPr>
            <a:spLocks noGrp="1"/>
          </p:cNvSpPr>
          <p:nvPr>
            <p:ph type="title"/>
          </p:nvPr>
        </p:nvSpPr>
        <p:spPr/>
        <p:txBody>
          <a:bodyPr/>
          <a:lstStyle/>
          <a:p>
            <a:r>
              <a:rPr kumimoji="1" lang="ja-JP" altLang="en-US" dirty="0"/>
              <a:t>骨粗鬆症患者は歯周病になりやすい</a:t>
            </a:r>
          </a:p>
        </p:txBody>
      </p:sp>
      <p:sp>
        <p:nvSpPr>
          <p:cNvPr id="3" name="コンテンツ プレースホルダー 2">
            <a:extLst>
              <a:ext uri="{FF2B5EF4-FFF2-40B4-BE49-F238E27FC236}">
                <a16:creationId xmlns:a16="http://schemas.microsoft.com/office/drawing/2014/main" id="{CCE9D8B7-CEA9-FE70-B8DE-025C9F16A707}"/>
              </a:ext>
            </a:extLst>
          </p:cNvPr>
          <p:cNvSpPr>
            <a:spLocks noGrp="1"/>
          </p:cNvSpPr>
          <p:nvPr>
            <p:ph idx="1"/>
          </p:nvPr>
        </p:nvSpPr>
        <p:spPr>
          <a:xfrm>
            <a:off x="10203180" y="2548262"/>
            <a:ext cx="1988820" cy="304184"/>
          </a:xfrm>
        </p:spPr>
        <p:txBody>
          <a:bodyPr>
            <a:normAutofit fontScale="85000" lnSpcReduction="10000"/>
          </a:bodyPr>
          <a:lstStyle/>
          <a:p>
            <a:r>
              <a:rPr kumimoji="1" lang="ja-JP" altLang="en-US" dirty="0"/>
              <a:t>約</a:t>
            </a:r>
            <a:r>
              <a:rPr kumimoji="1" lang="en-US" altLang="ja-JP" dirty="0"/>
              <a:t>215</a:t>
            </a:r>
            <a:r>
              <a:rPr kumimoji="1" lang="ja-JP" altLang="en-US" dirty="0"/>
              <a:t>万人のデータ</a:t>
            </a:r>
          </a:p>
        </p:txBody>
      </p:sp>
      <p:sp>
        <p:nvSpPr>
          <p:cNvPr id="4" name="テキスト ボックス 3">
            <a:extLst>
              <a:ext uri="{FF2B5EF4-FFF2-40B4-BE49-F238E27FC236}">
                <a16:creationId xmlns:a16="http://schemas.microsoft.com/office/drawing/2014/main" id="{F1333510-BB71-A784-79DA-EEBA421C0A1B}"/>
              </a:ext>
            </a:extLst>
          </p:cNvPr>
          <p:cNvSpPr txBox="1"/>
          <p:nvPr/>
        </p:nvSpPr>
        <p:spPr>
          <a:xfrm>
            <a:off x="6662615" y="4763508"/>
            <a:ext cx="5042517" cy="369332"/>
          </a:xfrm>
          <a:prstGeom prst="rect">
            <a:avLst/>
          </a:prstGeom>
          <a:noFill/>
        </p:spPr>
        <p:txBody>
          <a:bodyPr wrap="square" rtlCol="0">
            <a:spAutoFit/>
          </a:bodyPr>
          <a:lstStyle/>
          <a:p>
            <a:r>
              <a:rPr kumimoji="1" lang="ja-JP" altLang="en-US" dirty="0"/>
              <a:t>骨粗鬆症では</a:t>
            </a:r>
            <a:r>
              <a:rPr kumimoji="1" lang="ja-JP" altLang="en-US" dirty="0">
                <a:solidFill>
                  <a:srgbClr val="0070C0"/>
                </a:solidFill>
              </a:rPr>
              <a:t>約２倍</a:t>
            </a:r>
            <a:r>
              <a:rPr kumimoji="1" lang="ja-JP" altLang="en-US" dirty="0"/>
              <a:t>歯周病になりやすい。</a:t>
            </a:r>
          </a:p>
        </p:txBody>
      </p:sp>
      <p:graphicFrame>
        <p:nvGraphicFramePr>
          <p:cNvPr id="7" name="グラフ 6">
            <a:extLst>
              <a:ext uri="{FF2B5EF4-FFF2-40B4-BE49-F238E27FC236}">
                <a16:creationId xmlns:a16="http://schemas.microsoft.com/office/drawing/2014/main" id="{D13AB6E8-F7E8-7D82-8AC2-AB9B84F20AF9}"/>
              </a:ext>
            </a:extLst>
          </p:cNvPr>
          <p:cNvGraphicFramePr/>
          <p:nvPr>
            <p:extLst>
              <p:ext uri="{D42A27DB-BD31-4B8C-83A1-F6EECF244321}">
                <p14:modId xmlns:p14="http://schemas.microsoft.com/office/powerpoint/2010/main" val="1913918799"/>
              </p:ext>
            </p:extLst>
          </p:nvPr>
        </p:nvGraphicFramePr>
        <p:xfrm>
          <a:off x="6096000" y="1810982"/>
          <a:ext cx="5059680" cy="2775693"/>
        </p:xfrm>
        <a:graphic>
          <a:graphicData uri="http://schemas.openxmlformats.org/drawingml/2006/chart">
            <c:chart xmlns:c="http://schemas.openxmlformats.org/drawingml/2006/chart" xmlns:r="http://schemas.openxmlformats.org/officeDocument/2006/relationships" r:id="rId5"/>
          </a:graphicData>
        </a:graphic>
      </p:graphicFrame>
      <p:sp>
        <p:nvSpPr>
          <p:cNvPr id="8" name="テキスト ボックス 7">
            <a:extLst>
              <a:ext uri="{FF2B5EF4-FFF2-40B4-BE49-F238E27FC236}">
                <a16:creationId xmlns:a16="http://schemas.microsoft.com/office/drawing/2014/main" id="{7D085278-8591-C97B-115B-76A56B5E4F71}"/>
              </a:ext>
            </a:extLst>
          </p:cNvPr>
          <p:cNvSpPr txBox="1"/>
          <p:nvPr/>
        </p:nvSpPr>
        <p:spPr>
          <a:xfrm>
            <a:off x="5614670" y="1901994"/>
            <a:ext cx="1158843" cy="369332"/>
          </a:xfrm>
          <a:prstGeom prst="rect">
            <a:avLst/>
          </a:prstGeom>
          <a:noFill/>
        </p:spPr>
        <p:txBody>
          <a:bodyPr wrap="none" rtlCol="0">
            <a:spAutoFit/>
          </a:bodyPr>
          <a:lstStyle/>
          <a:p>
            <a:r>
              <a:rPr kumimoji="1" lang="en-US" altLang="ja-JP" dirty="0">
                <a:solidFill>
                  <a:schemeClr val="tx1">
                    <a:lumMod val="75000"/>
                    <a:lumOff val="25000"/>
                  </a:schemeClr>
                </a:solidFill>
              </a:rPr>
              <a:t>Odds ratio</a:t>
            </a:r>
            <a:endParaRPr kumimoji="1" lang="ja-JP" altLang="en-US" dirty="0">
              <a:solidFill>
                <a:schemeClr val="tx1">
                  <a:lumMod val="75000"/>
                  <a:lumOff val="25000"/>
                </a:schemeClr>
              </a:solidFill>
            </a:endParaRPr>
          </a:p>
        </p:txBody>
      </p:sp>
      <p:sp>
        <p:nvSpPr>
          <p:cNvPr id="9" name="テキスト ボックス 8">
            <a:extLst>
              <a:ext uri="{FF2B5EF4-FFF2-40B4-BE49-F238E27FC236}">
                <a16:creationId xmlns:a16="http://schemas.microsoft.com/office/drawing/2014/main" id="{BC703BFF-DCED-9B11-2492-B604108A6979}"/>
              </a:ext>
            </a:extLst>
          </p:cNvPr>
          <p:cNvSpPr txBox="1"/>
          <p:nvPr/>
        </p:nvSpPr>
        <p:spPr>
          <a:xfrm>
            <a:off x="7932889" y="6386731"/>
            <a:ext cx="2501967" cy="369332"/>
          </a:xfrm>
          <a:prstGeom prst="rect">
            <a:avLst/>
          </a:prstGeom>
          <a:noFill/>
        </p:spPr>
        <p:txBody>
          <a:bodyPr wrap="none" rtlCol="0">
            <a:spAutoFit/>
          </a:bodyPr>
          <a:lstStyle/>
          <a:p>
            <a:r>
              <a:rPr kumimoji="1" lang="en-US" altLang="ja-JP" dirty="0"/>
              <a:t>Xu S ,et al. Oral dis.,2021</a:t>
            </a:r>
            <a:endParaRPr kumimoji="1" lang="ja-JP" altLang="en-US" dirty="0"/>
          </a:p>
        </p:txBody>
      </p:sp>
      <p:sp>
        <p:nvSpPr>
          <p:cNvPr id="10" name="矢印: 右 9">
            <a:extLst>
              <a:ext uri="{FF2B5EF4-FFF2-40B4-BE49-F238E27FC236}">
                <a16:creationId xmlns:a16="http://schemas.microsoft.com/office/drawing/2014/main" id="{8D089DC0-2876-F645-F2EE-F98B7E153945}"/>
              </a:ext>
            </a:extLst>
          </p:cNvPr>
          <p:cNvSpPr/>
          <p:nvPr/>
        </p:nvSpPr>
        <p:spPr>
          <a:xfrm rot="5400000">
            <a:off x="8645957" y="5214810"/>
            <a:ext cx="508990" cy="3450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43E92352-0C2B-A47D-3C70-3FD9C2A20092}"/>
              </a:ext>
            </a:extLst>
          </p:cNvPr>
          <p:cNvSpPr txBox="1"/>
          <p:nvPr/>
        </p:nvSpPr>
        <p:spPr>
          <a:xfrm flipH="1">
            <a:off x="6773513" y="5715453"/>
            <a:ext cx="4820723" cy="461665"/>
          </a:xfrm>
          <a:prstGeom prst="rect">
            <a:avLst/>
          </a:prstGeom>
          <a:noFill/>
        </p:spPr>
        <p:txBody>
          <a:bodyPr wrap="square" rtlCol="0">
            <a:spAutoFit/>
          </a:bodyPr>
          <a:lstStyle/>
          <a:p>
            <a:r>
              <a:rPr kumimoji="1" lang="ja-JP" altLang="en-US" sz="2400" dirty="0"/>
              <a:t>密接に関連する疾患としての認識</a:t>
            </a:r>
          </a:p>
        </p:txBody>
      </p:sp>
      <p:sp>
        <p:nvSpPr>
          <p:cNvPr id="12" name="テキスト ボックス 11">
            <a:extLst>
              <a:ext uri="{FF2B5EF4-FFF2-40B4-BE49-F238E27FC236}">
                <a16:creationId xmlns:a16="http://schemas.microsoft.com/office/drawing/2014/main" id="{FAB52A2A-8BF2-9C39-8CAA-7A704AF69380}"/>
              </a:ext>
            </a:extLst>
          </p:cNvPr>
          <p:cNvSpPr txBox="1"/>
          <p:nvPr/>
        </p:nvSpPr>
        <p:spPr>
          <a:xfrm>
            <a:off x="7663068" y="2152068"/>
            <a:ext cx="4528932" cy="307777"/>
          </a:xfrm>
          <a:prstGeom prst="rect">
            <a:avLst/>
          </a:prstGeom>
          <a:noFill/>
        </p:spPr>
        <p:txBody>
          <a:bodyPr wrap="none" rtlCol="0">
            <a:spAutoFit/>
          </a:bodyPr>
          <a:lstStyle/>
          <a:p>
            <a:r>
              <a:rPr kumimoji="1" lang="en-US" altLang="ja-JP" sz="1400" dirty="0"/>
              <a:t>Associations between osteoporosis and risk of periodontitis</a:t>
            </a:r>
            <a:endParaRPr kumimoji="1" lang="ja-JP" altLang="en-US" sz="1400" dirty="0"/>
          </a:p>
        </p:txBody>
      </p:sp>
      <p:pic>
        <p:nvPicPr>
          <p:cNvPr id="5" name="図 4">
            <a:extLst>
              <a:ext uri="{FF2B5EF4-FFF2-40B4-BE49-F238E27FC236}">
                <a16:creationId xmlns:a16="http://schemas.microsoft.com/office/drawing/2014/main" id="{6AEDAE70-6A8B-9D15-271A-0CC4B92745DA}"/>
              </a:ext>
            </a:extLst>
          </p:cNvPr>
          <p:cNvPicPr>
            <a:picLocks noChangeAspect="1"/>
          </p:cNvPicPr>
          <p:nvPr/>
        </p:nvPicPr>
        <p:blipFill>
          <a:blip r:embed="rId6"/>
          <a:stretch>
            <a:fillRect/>
          </a:stretch>
        </p:blipFill>
        <p:spPr>
          <a:xfrm>
            <a:off x="105345" y="2595206"/>
            <a:ext cx="5608004" cy="2690327"/>
          </a:xfrm>
          <a:prstGeom prst="rect">
            <a:avLst/>
          </a:prstGeom>
        </p:spPr>
      </p:pic>
      <p:sp>
        <p:nvSpPr>
          <p:cNvPr id="13" name="テキスト ボックス 12">
            <a:extLst>
              <a:ext uri="{FF2B5EF4-FFF2-40B4-BE49-F238E27FC236}">
                <a16:creationId xmlns:a16="http://schemas.microsoft.com/office/drawing/2014/main" id="{F34C28ED-40AB-87B3-D876-F52A63322AE4}"/>
              </a:ext>
            </a:extLst>
          </p:cNvPr>
          <p:cNvSpPr txBox="1"/>
          <p:nvPr/>
        </p:nvSpPr>
        <p:spPr>
          <a:xfrm>
            <a:off x="630985" y="5483462"/>
            <a:ext cx="4487126" cy="369332"/>
          </a:xfrm>
          <a:prstGeom prst="rect">
            <a:avLst/>
          </a:prstGeom>
          <a:noFill/>
        </p:spPr>
        <p:txBody>
          <a:bodyPr wrap="none" rtlCol="0">
            <a:spAutoFit/>
          </a:bodyPr>
          <a:lstStyle/>
          <a:p>
            <a:r>
              <a:rPr kumimoji="1" lang="ja-JP" altLang="en-US" dirty="0"/>
              <a:t>歯周炎と骨粗鬆症の考えうる相互メカニズム</a:t>
            </a:r>
          </a:p>
        </p:txBody>
      </p:sp>
      <p:sp>
        <p:nvSpPr>
          <p:cNvPr id="6" name="テキスト ボックス 5">
            <a:extLst>
              <a:ext uri="{FF2B5EF4-FFF2-40B4-BE49-F238E27FC236}">
                <a16:creationId xmlns:a16="http://schemas.microsoft.com/office/drawing/2014/main" id="{EAE49538-ACC6-8BD4-34D9-32428806679B}"/>
              </a:ext>
            </a:extLst>
          </p:cNvPr>
          <p:cNvSpPr txBox="1"/>
          <p:nvPr/>
        </p:nvSpPr>
        <p:spPr>
          <a:xfrm>
            <a:off x="1202212" y="5852794"/>
            <a:ext cx="3064109" cy="276999"/>
          </a:xfrm>
          <a:prstGeom prst="rect">
            <a:avLst/>
          </a:prstGeom>
          <a:noFill/>
        </p:spPr>
        <p:txBody>
          <a:bodyPr wrap="none" rtlCol="0">
            <a:spAutoFit/>
          </a:bodyPr>
          <a:lstStyle/>
          <a:p>
            <a:r>
              <a:rPr kumimoji="1" lang="ja-JP" altLang="en-US" sz="1200" dirty="0"/>
              <a:t>岸本隆明</a:t>
            </a:r>
            <a:r>
              <a:rPr kumimoji="1" lang="en-US" altLang="ja-JP" sz="1200" dirty="0"/>
              <a:t>,The Journal of </a:t>
            </a:r>
            <a:r>
              <a:rPr kumimoji="1" lang="en-US" altLang="ja-JP" sz="1200" dirty="0" err="1"/>
              <a:t>Osteop</a:t>
            </a:r>
            <a:r>
              <a:rPr kumimoji="1" lang="en-US" altLang="ja-JP" sz="1200" dirty="0"/>
              <a:t>. Society,2022</a:t>
            </a:r>
            <a:endParaRPr kumimoji="1" lang="ja-JP" altLang="en-US" sz="1200" dirty="0"/>
          </a:p>
        </p:txBody>
      </p:sp>
      <p:pic>
        <p:nvPicPr>
          <p:cNvPr id="17" name="オーディオ 16">
            <a:hlinkClick r:id="" action="ppaction://media"/>
            <a:extLst>
              <a:ext uri="{FF2B5EF4-FFF2-40B4-BE49-F238E27FC236}">
                <a16:creationId xmlns:a16="http://schemas.microsoft.com/office/drawing/2014/main" id="{31FEB6C7-C613-A4AE-1AEC-DADD506212B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043608915"/>
      </p:ext>
    </p:extLst>
  </p:cSld>
  <p:clrMapOvr>
    <a:masterClrMapping/>
  </p:clrMapOvr>
  <mc:AlternateContent xmlns:mc="http://schemas.openxmlformats.org/markup-compatibility/2006">
    <mc:Choice xmlns:p14="http://schemas.microsoft.com/office/powerpoint/2010/main" Requires="p14">
      <p:transition spd="slow" p14:dur="2000" advTm="24529"/>
    </mc:Choice>
    <mc:Fallback>
      <p:transition spd="slow" advTm="24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5916</TotalTime>
  <Words>1245</Words>
  <Application>Microsoft Office PowerPoint</Application>
  <PresentationFormat>ワイド画面</PresentationFormat>
  <Paragraphs>126</Paragraphs>
  <Slides>16</Slides>
  <Notes>2</Notes>
  <HiddenSlides>0</HiddenSlides>
  <MMClips>16</MMClips>
  <ScaleCrop>false</ScaleCrop>
  <HeadingPairs>
    <vt:vector size="6" baseType="variant">
      <vt:variant>
        <vt:lpstr>使用されているフォント</vt:lpstr>
      </vt:variant>
      <vt:variant>
        <vt:i4>10</vt:i4>
      </vt:variant>
      <vt:variant>
        <vt:lpstr>テーマ</vt:lpstr>
      </vt:variant>
      <vt:variant>
        <vt:i4>3</vt:i4>
      </vt:variant>
      <vt:variant>
        <vt:lpstr>スライド タイトル</vt:lpstr>
      </vt:variant>
      <vt:variant>
        <vt:i4>16</vt:i4>
      </vt:variant>
    </vt:vector>
  </HeadingPairs>
  <TitlesOfParts>
    <vt:vector size="29" baseType="lpstr">
      <vt:lpstr>HGP創英角ｺﾞｼｯｸUB</vt:lpstr>
      <vt:lpstr>Meiryo UI</vt:lpstr>
      <vt:lpstr>ＭＳ Ｐゴシック</vt:lpstr>
      <vt:lpstr>游ゴシック</vt:lpstr>
      <vt:lpstr>Arial</vt:lpstr>
      <vt:lpstr>Calibri</vt:lpstr>
      <vt:lpstr>Calibri Light</vt:lpstr>
      <vt:lpstr>Tw Cen MT</vt:lpstr>
      <vt:lpstr>Wingdings</vt:lpstr>
      <vt:lpstr>Wingdings 2</vt:lpstr>
      <vt:lpstr>HDOfficeLightV0</vt:lpstr>
      <vt:lpstr>レトロスペクト</vt:lpstr>
      <vt:lpstr>1_HDOfficeLightV0</vt:lpstr>
      <vt:lpstr>PowerPoint プレゼンテーション</vt:lpstr>
      <vt:lpstr>はじめに</vt:lpstr>
      <vt:lpstr>対象と方法</vt:lpstr>
      <vt:lpstr>結果１　依頼理由　N＝18</vt:lpstr>
      <vt:lpstr>結果２　治療方針　 N＝18</vt:lpstr>
      <vt:lpstr>結果３　医科への顎部CTのみの依頼　N＝40</vt:lpstr>
      <vt:lpstr>考察</vt:lpstr>
      <vt:lpstr>医科歯科の双方向性の 取り組み</vt:lpstr>
      <vt:lpstr>骨粗鬆症患者は歯周病になりやすい</vt:lpstr>
      <vt:lpstr>パノラマX線による骨粗鬆症の評価</vt:lpstr>
      <vt:lpstr>CT所見による口腔評価</vt:lpstr>
      <vt:lpstr>骨粗鬆症の諸問題</vt:lpstr>
      <vt:lpstr>大腿骨近位部骨折の薬物療法</vt:lpstr>
      <vt:lpstr>MRONJポジションペーパー2023　顎骨壊死検討委員会 　　　　　　　MRONJ　medication-related osteonecrosis of the jaw</vt:lpstr>
      <vt:lpstr>骨粗鬆症治療薬の休薬や今後の展望</vt:lpstr>
      <vt:lpstr>まとめ</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骨脆弱性骨折の包括的な リハビリテーション医療の展望</dc:title>
  <dc:creator>冨田 伸次郎</dc:creator>
  <cp:lastModifiedBy>伸次郎 冨田</cp:lastModifiedBy>
  <cp:revision>157</cp:revision>
  <dcterms:created xsi:type="dcterms:W3CDTF">2023-04-05T07:53:53Z</dcterms:created>
  <dcterms:modified xsi:type="dcterms:W3CDTF">2023-10-03T13:53:08Z</dcterms:modified>
</cp:coreProperties>
</file>