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461" r:id="rId3"/>
    <p:sldId id="460" r:id="rId4"/>
    <p:sldId id="448" r:id="rId5"/>
    <p:sldId id="463" r:id="rId6"/>
    <p:sldId id="443" r:id="rId7"/>
    <p:sldId id="446" r:id="rId8"/>
    <p:sldId id="462" r:id="rId9"/>
    <p:sldId id="456" r:id="rId10"/>
    <p:sldId id="468" r:id="rId11"/>
    <p:sldId id="451" r:id="rId12"/>
    <p:sldId id="445" r:id="rId13"/>
    <p:sldId id="466" r:id="rId14"/>
    <p:sldId id="458" r:id="rId15"/>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PC46" initials="N" lastIdx="2" clrIdx="0">
    <p:extLst>
      <p:ext uri="{19B8F6BF-5375-455C-9EA6-DF929625EA0E}">
        <p15:presenceInfo xmlns:p15="http://schemas.microsoft.com/office/powerpoint/2012/main" userId="S-1-5-21-1547161642-1606980848-839522115-4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8F1C"/>
    <a:srgbClr val="00B0F0"/>
    <a:srgbClr val="FF33CC"/>
    <a:srgbClr val="0A49B0"/>
    <a:srgbClr val="D0CECE"/>
    <a:srgbClr val="FFC000"/>
    <a:srgbClr val="00B050"/>
    <a:srgbClr val="A6A6A6"/>
    <a:srgbClr val="4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1901" autoAdjust="0"/>
  </p:normalViewPr>
  <p:slideViewPr>
    <p:cSldViewPr snapToGrid="0" snapToObjects="1" showGuides="1">
      <p:cViewPr varScale="1">
        <p:scale>
          <a:sx n="103" d="100"/>
          <a:sy n="103" d="100"/>
        </p:scale>
        <p:origin x="9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016" cy="337977"/>
          </a:xfrm>
          <a:prstGeom prst="rect">
            <a:avLst/>
          </a:prstGeom>
        </p:spPr>
        <p:txBody>
          <a:bodyPr vert="horz" lIns="91016" tIns="45508" rIns="91016" bIns="45508"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5588983" y="2"/>
            <a:ext cx="4275016" cy="337977"/>
          </a:xfrm>
          <a:prstGeom prst="rect">
            <a:avLst/>
          </a:prstGeom>
        </p:spPr>
        <p:txBody>
          <a:bodyPr vert="horz" lIns="91016" tIns="45508" rIns="91016" bIns="45508" rtlCol="0"/>
          <a:lstStyle>
            <a:lvl1pPr algn="r">
              <a:defRPr sz="1100"/>
            </a:lvl1pPr>
          </a:lstStyle>
          <a:p>
            <a:fld id="{B2D2F3A5-81A3-9745-B8A8-E5A6903FC901}" type="datetimeFigureOut">
              <a:rPr kumimoji="1" lang="ja-JP" altLang="en-US" smtClean="0"/>
              <a:t>2023/10/3</a:t>
            </a:fld>
            <a:endParaRPr kumimoji="1" lang="ja-JP" altLang="en-US" dirty="0"/>
          </a:p>
        </p:txBody>
      </p:sp>
      <p:sp>
        <p:nvSpPr>
          <p:cNvPr id="4" name="スライド イメージ プレースホルダー 3"/>
          <p:cNvSpPr>
            <a:spLocks noGrp="1" noRot="1" noChangeAspect="1"/>
          </p:cNvSpPr>
          <p:nvPr>
            <p:ph type="sldImg" idx="2"/>
          </p:nvPr>
        </p:nvSpPr>
        <p:spPr>
          <a:xfrm>
            <a:off x="2913063" y="842963"/>
            <a:ext cx="4040187" cy="2273300"/>
          </a:xfrm>
          <a:prstGeom prst="rect">
            <a:avLst/>
          </a:prstGeom>
          <a:noFill/>
          <a:ln w="12700">
            <a:solidFill>
              <a:prstClr val="black"/>
            </a:solidFill>
          </a:ln>
        </p:spPr>
        <p:txBody>
          <a:bodyPr vert="horz" lIns="91016" tIns="45508" rIns="91016" bIns="45508" rtlCol="0" anchor="ctr"/>
          <a:lstStyle/>
          <a:p>
            <a:endParaRPr lang="ja-JP" altLang="en-US" dirty="0"/>
          </a:p>
        </p:txBody>
      </p:sp>
      <p:sp>
        <p:nvSpPr>
          <p:cNvPr id="5" name="ノート プレースホルダー 4"/>
          <p:cNvSpPr>
            <a:spLocks noGrp="1"/>
          </p:cNvSpPr>
          <p:nvPr>
            <p:ph type="body" sz="quarter" idx="3"/>
          </p:nvPr>
        </p:nvSpPr>
        <p:spPr>
          <a:xfrm>
            <a:off x="987788" y="3241548"/>
            <a:ext cx="7893050" cy="2651977"/>
          </a:xfrm>
          <a:prstGeom prst="rect">
            <a:avLst/>
          </a:prstGeom>
        </p:spPr>
        <p:txBody>
          <a:bodyPr vert="horz" lIns="91016" tIns="45508" rIns="91016" bIns="45508"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789"/>
            <a:ext cx="4275016" cy="337977"/>
          </a:xfrm>
          <a:prstGeom prst="rect">
            <a:avLst/>
          </a:prstGeom>
        </p:spPr>
        <p:txBody>
          <a:bodyPr vert="horz" lIns="91016" tIns="45508" rIns="91016" bIns="45508"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5588983" y="6397789"/>
            <a:ext cx="4275016" cy="337977"/>
          </a:xfrm>
          <a:prstGeom prst="rect">
            <a:avLst/>
          </a:prstGeom>
        </p:spPr>
        <p:txBody>
          <a:bodyPr vert="horz" lIns="91016" tIns="45508" rIns="91016" bIns="45508" rtlCol="0" anchor="b"/>
          <a:lstStyle>
            <a:lvl1pPr algn="r">
              <a:defRPr sz="1100"/>
            </a:lvl1pPr>
          </a:lstStyle>
          <a:p>
            <a:fld id="{1CA1498C-099F-4444-BB79-9260545FE6EF}" type="slidenum">
              <a:rPr kumimoji="1" lang="ja-JP" altLang="en-US" smtClean="0"/>
              <a:t>‹#›</a:t>
            </a:fld>
            <a:endParaRPr kumimoji="1" lang="ja-JP" altLang="en-US" dirty="0"/>
          </a:p>
        </p:txBody>
      </p:sp>
    </p:spTree>
    <p:extLst>
      <p:ext uri="{BB962C8B-B14F-4D97-AF65-F5344CB8AC3E}">
        <p14:creationId xmlns:p14="http://schemas.microsoft.com/office/powerpoint/2010/main" val="39870912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1832EA8-C685-B847-B62A-FFF0D1AEFD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18230B88-78FD-414C-AB5A-AF468ACB3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23660C07-F3DA-CD4F-8ED5-941B3B78D7A0}"/>
              </a:ext>
            </a:extLst>
          </p:cNvPr>
          <p:cNvSpPr>
            <a:spLocks noGrp="1"/>
          </p:cNvSpPr>
          <p:nvPr>
            <p:ph type="dt" sz="half" idx="10"/>
          </p:nvPr>
        </p:nvSpPr>
        <p:spPr/>
        <p:txBody>
          <a:bodyPr/>
          <a:lstStyle/>
          <a:p>
            <a:r>
              <a:rPr kumimoji="1" lang="en-US" altLang="ja-JP" dirty="0" smtClean="0"/>
              <a:t>2023/10/9</a:t>
            </a:r>
            <a:r>
              <a:rPr kumimoji="1" lang="ja-JP" altLang="en-US" dirty="0" smtClean="0"/>
              <a:t>　都市センターホテル</a:t>
            </a:r>
            <a:endParaRPr kumimoji="1" lang="ja-JP" altLang="en-US" dirty="0"/>
          </a:p>
        </p:txBody>
      </p:sp>
      <p:sp>
        <p:nvSpPr>
          <p:cNvPr id="5" name="フッター プレースホルダー 4">
            <a:extLst>
              <a:ext uri="{FF2B5EF4-FFF2-40B4-BE49-F238E27FC236}">
                <a16:creationId xmlns:a16="http://schemas.microsoft.com/office/drawing/2014/main" xmlns="" id="{C4827342-F0BD-BA48-8803-8032CD93AAE3}"/>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xmlns="" id="{B38C764E-0859-B94F-A605-417BB11CE021}"/>
              </a:ext>
            </a:extLst>
          </p:cNvPr>
          <p:cNvSpPr>
            <a:spLocks noGrp="1"/>
          </p:cNvSpPr>
          <p:nvPr>
            <p:ph type="sldNum" sz="quarter" idx="12"/>
          </p:nvPr>
        </p:nvSpPr>
        <p:spPr>
          <a:xfrm>
            <a:off x="8610600" y="6356350"/>
            <a:ext cx="3097138" cy="365125"/>
          </a:xfrm>
        </p:spPr>
        <p:txBody>
          <a:bodyPr/>
          <a:lstStyle/>
          <a:p>
            <a:r>
              <a:rPr kumimoji="1" lang="ja-JP" altLang="en-US" dirty="0" smtClean="0"/>
              <a:t>第</a:t>
            </a:r>
            <a:r>
              <a:rPr kumimoji="1" lang="en-US" altLang="ja-JP" dirty="0" smtClean="0"/>
              <a:t>38</a:t>
            </a:r>
            <a:r>
              <a:rPr kumimoji="1" lang="ja-JP" altLang="en-US" dirty="0" smtClean="0"/>
              <a:t>回　保団連　医療研究フォーラム</a:t>
            </a:r>
            <a:endParaRPr kumimoji="1" lang="ja-JP" altLang="en-US" dirty="0"/>
          </a:p>
        </p:txBody>
      </p:sp>
    </p:spTree>
    <p:extLst>
      <p:ext uri="{BB962C8B-B14F-4D97-AF65-F5344CB8AC3E}">
        <p14:creationId xmlns:p14="http://schemas.microsoft.com/office/powerpoint/2010/main" val="144869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026435E-63C1-DD4B-A5AD-498E1C8E44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70186FEC-4845-F248-A6E3-5585F42D7192}"/>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8F3DED2-DF2A-0F45-9223-91A8C046BF88}"/>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5" name="フッター プレースホルダー 4">
            <a:extLst>
              <a:ext uri="{FF2B5EF4-FFF2-40B4-BE49-F238E27FC236}">
                <a16:creationId xmlns:a16="http://schemas.microsoft.com/office/drawing/2014/main" xmlns="" id="{7DD7F842-D58C-5548-877B-A8AD59CDD0E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xmlns="" id="{B67C56CF-D51E-0449-9B16-4F874441BD5E}"/>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319215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AC32091A-1A98-D740-A8A9-0FF7D912E5A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164F0231-0575-DB46-A34E-34C6ACC4D52B}"/>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756CAA6-8598-F64B-BF34-F05256747392}"/>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5" name="フッター プレースホルダー 4">
            <a:extLst>
              <a:ext uri="{FF2B5EF4-FFF2-40B4-BE49-F238E27FC236}">
                <a16:creationId xmlns:a16="http://schemas.microsoft.com/office/drawing/2014/main" xmlns="" id="{542D26EE-432F-6847-A8EA-FEFAFDA2101B}"/>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xmlns="" id="{ACE263E5-BD82-6F46-AF66-CAD7F224AC4A}"/>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33321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CF4ADA7-54BB-0343-B21E-3515732960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59036DE-3FD4-AD46-9E12-6889C8893D9C}"/>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469CC240-6567-B14E-AF2B-852D94C395A5}"/>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5" name="フッター プレースホルダー 4">
            <a:extLst>
              <a:ext uri="{FF2B5EF4-FFF2-40B4-BE49-F238E27FC236}">
                <a16:creationId xmlns:a16="http://schemas.microsoft.com/office/drawing/2014/main" xmlns="" id="{9A44B7B8-C1CE-0D41-81F6-82ADCDAB47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xmlns="" id="{A83ADEB3-9699-A44B-A284-71001ECB90C4}"/>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428037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93E6BD8-CC09-E444-ADCA-9A4E92474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2EEC46A-1600-C445-B645-B19998351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B8CB6807-E51D-6C43-9805-1F42FCB50B8B}"/>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5" name="フッター プレースホルダー 4">
            <a:extLst>
              <a:ext uri="{FF2B5EF4-FFF2-40B4-BE49-F238E27FC236}">
                <a16:creationId xmlns:a16="http://schemas.microsoft.com/office/drawing/2014/main" xmlns="" id="{76F0AA36-AFCB-8A42-883B-AF7BAB6D9FA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xmlns="" id="{C8F4EDCA-8CC7-0B4D-A8E3-3E8767D59DCF}"/>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346776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A2B611D-3B52-D447-83D0-6F7FF3E663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A04CE07F-AF6C-9149-85CD-9160313C9544}"/>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5609119D-7582-7C4A-AED9-080E9186A780}"/>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7B327F03-FE8A-7249-B62C-FA0E1C947D18}"/>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6" name="フッター プレースホルダー 5">
            <a:extLst>
              <a:ext uri="{FF2B5EF4-FFF2-40B4-BE49-F238E27FC236}">
                <a16:creationId xmlns:a16="http://schemas.microsoft.com/office/drawing/2014/main" xmlns="" id="{D9E99724-87F2-314B-8E98-0BB536685072}"/>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xmlns="" id="{F7BE4B56-5CB3-3F4C-B9B3-E6BD738806E2}"/>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259991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E4BBE25-A2F2-2A4E-85B9-FE2242E1568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E044680-389B-0447-8E2D-8808119C9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AF27DC65-ECA7-984C-9B9E-3E8FB7F4A5BB}"/>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ED744F16-3A3A-5F4A-B0D8-A96C6097B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xmlns="" id="{9EF9AC22-269A-B74E-8D73-878F44E6668E}"/>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96A0FCAF-1804-9B45-BB29-502C07B2F44F}"/>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8" name="フッター プレースホルダー 7">
            <a:extLst>
              <a:ext uri="{FF2B5EF4-FFF2-40B4-BE49-F238E27FC236}">
                <a16:creationId xmlns:a16="http://schemas.microsoft.com/office/drawing/2014/main" xmlns="" id="{475CA523-CAAF-BB4A-960A-6E39B788374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xmlns="" id="{4D91E9B7-04D7-534C-AF9A-888B24943CA0}"/>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157401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6C8F71B-43E1-AF40-B06C-9A457FC76C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59D9EFD7-0F2E-F44C-9ECE-C5B874767DC1}"/>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4" name="フッター プレースホルダー 3">
            <a:extLst>
              <a:ext uri="{FF2B5EF4-FFF2-40B4-BE49-F238E27FC236}">
                <a16:creationId xmlns:a16="http://schemas.microsoft.com/office/drawing/2014/main" xmlns="" id="{D4ED3AC4-1FFA-0C45-BADA-90C7F0E4B372}"/>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C90201E6-01D2-EF43-9601-D46CED469DFC}"/>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29490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3CE55071-2940-F149-A69A-F8C700D49649}"/>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3" name="フッター プレースホルダー 2">
            <a:extLst>
              <a:ext uri="{FF2B5EF4-FFF2-40B4-BE49-F238E27FC236}">
                <a16:creationId xmlns:a16="http://schemas.microsoft.com/office/drawing/2014/main" xmlns="" id="{72131944-F1E5-0C4F-805A-CAF6A26A79A0}"/>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xmlns="" id="{119885E7-C219-974C-8AA1-10517D0C3DA6}"/>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365848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3739A01-BC68-6641-9EC2-EEA5E9FE46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4B3F120-9D38-104B-8792-95DF74978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2700A4EF-20F2-8F49-B35D-268101A0C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9FC3D028-C76E-0348-BD1E-551F4F288CB8}"/>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6" name="フッター プレースホルダー 5">
            <a:extLst>
              <a:ext uri="{FF2B5EF4-FFF2-40B4-BE49-F238E27FC236}">
                <a16:creationId xmlns:a16="http://schemas.microsoft.com/office/drawing/2014/main" xmlns="" id="{EC6C3086-C0FB-334A-A63D-018CFC903422}"/>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xmlns="" id="{342B2424-1BA9-864F-AA98-8AE7C4E91C59}"/>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377616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5EB22E5-E67E-774B-9F06-AF8ECFB95BC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4817E061-D561-FF44-A545-827D87C4A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xmlns="" id="{0E992AE4-E752-D14F-8378-F5A0B0066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67072102-1257-AD42-97E7-3A4A1F97D0F0}"/>
              </a:ext>
            </a:extLst>
          </p:cNvPr>
          <p:cNvSpPr>
            <a:spLocks noGrp="1"/>
          </p:cNvSpPr>
          <p:nvPr>
            <p:ph type="dt" sz="half" idx="10"/>
          </p:nvPr>
        </p:nvSpPr>
        <p:spPr/>
        <p:txBody>
          <a:bodyPr/>
          <a:lstStyle/>
          <a:p>
            <a:fld id="{6B6DD592-7A42-7B47-88EB-ECBAAA59121F}" type="datetimeFigureOut">
              <a:rPr kumimoji="1" lang="ja-JP" altLang="en-US" smtClean="0"/>
              <a:t>2023/10/3</a:t>
            </a:fld>
            <a:endParaRPr kumimoji="1" lang="ja-JP" altLang="en-US" dirty="0"/>
          </a:p>
        </p:txBody>
      </p:sp>
      <p:sp>
        <p:nvSpPr>
          <p:cNvPr id="6" name="フッター プレースホルダー 5">
            <a:extLst>
              <a:ext uri="{FF2B5EF4-FFF2-40B4-BE49-F238E27FC236}">
                <a16:creationId xmlns:a16="http://schemas.microsoft.com/office/drawing/2014/main" xmlns="" id="{154C6A66-D4F7-0447-9F5D-5471B4C3C9D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xmlns="" id="{7843699D-8573-DB45-9064-845CD8BD97C6}"/>
              </a:ext>
            </a:extLst>
          </p:cNvPr>
          <p:cNvSpPr>
            <a:spLocks noGrp="1"/>
          </p:cNvSpPr>
          <p:nvPr>
            <p:ph type="sldNum" sz="quarter" idx="12"/>
          </p:nvPr>
        </p:nvSpPr>
        <p:spPr/>
        <p:txBody>
          <a:body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132154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AB460503-1FAF-C64D-ABFB-91F8F3F13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ACA5901-1806-084B-8F01-FD8B27C77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ABFBB8E-78BA-424F-AECB-8E122366F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DD592-7A42-7B47-88EB-ECBAAA59121F}" type="datetimeFigureOut">
              <a:rPr kumimoji="1" lang="ja-JP" altLang="en-US" smtClean="0"/>
              <a:t>2023/10/3</a:t>
            </a:fld>
            <a:endParaRPr kumimoji="1" lang="ja-JP" altLang="en-US" dirty="0"/>
          </a:p>
        </p:txBody>
      </p:sp>
      <p:sp>
        <p:nvSpPr>
          <p:cNvPr id="5" name="フッター プレースホルダー 4">
            <a:extLst>
              <a:ext uri="{FF2B5EF4-FFF2-40B4-BE49-F238E27FC236}">
                <a16:creationId xmlns:a16="http://schemas.microsoft.com/office/drawing/2014/main" xmlns="" id="{5565DC27-724A-F640-BA58-CD2CB64D4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xmlns="" id="{DAB1582A-B3BC-924B-85C9-2048AC270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0EE50-4563-FB4A-AC38-65E75EED8343}" type="slidenum">
              <a:rPr kumimoji="1" lang="ja-JP" altLang="en-US" smtClean="0"/>
              <a:t>‹#›</a:t>
            </a:fld>
            <a:endParaRPr kumimoji="1" lang="ja-JP" altLang="en-US" dirty="0"/>
          </a:p>
        </p:txBody>
      </p:sp>
    </p:spTree>
    <p:extLst>
      <p:ext uri="{BB962C8B-B14F-4D97-AF65-F5344CB8AC3E}">
        <p14:creationId xmlns:p14="http://schemas.microsoft.com/office/powerpoint/2010/main" val="428035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39885" y="1272619"/>
            <a:ext cx="8597245" cy="22247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C0FA6021-7047-0141-AF6B-72CEDB8FB263}"/>
              </a:ext>
            </a:extLst>
          </p:cNvPr>
          <p:cNvSpPr>
            <a:spLocks noGrp="1"/>
          </p:cNvSpPr>
          <p:nvPr>
            <p:ph type="ctrTitle"/>
          </p:nvPr>
        </p:nvSpPr>
        <p:spPr>
          <a:xfrm>
            <a:off x="314035" y="822035"/>
            <a:ext cx="11490037" cy="3084803"/>
          </a:xfrm>
        </p:spPr>
        <p:txBody>
          <a:bodyPr anchor="ctr">
            <a:normAutofit/>
          </a:bodyPr>
          <a:lstStyle/>
          <a:p>
            <a:pPr>
              <a:lnSpc>
                <a:spcPct val="100000"/>
              </a:lnSpc>
            </a:pPr>
            <a:r>
              <a:rPr lang="ja-JP" altLang="en-US" b="1" dirty="0" smtClean="0">
                <a:latin typeface="MS Gothic" panose="020B0609070205080204" pitchFamily="49" charset="-128"/>
                <a:ea typeface="MS Gothic" panose="020B0609070205080204" pitchFamily="49" charset="-128"/>
              </a:rPr>
              <a:t>宮城民医連における</a:t>
            </a:r>
            <a:r>
              <a:rPr lang="en-US" altLang="ja-JP" b="1" dirty="0" smtClean="0">
                <a:latin typeface="MS Gothic" panose="020B0609070205080204" pitchFamily="49" charset="-128"/>
                <a:ea typeface="MS Gothic" panose="020B0609070205080204" pitchFamily="49" charset="-128"/>
              </a:rPr>
              <a:t/>
            </a:r>
            <a:br>
              <a:rPr lang="en-US" altLang="ja-JP" b="1" dirty="0" smtClean="0">
                <a:latin typeface="MS Gothic" panose="020B0609070205080204" pitchFamily="49" charset="-128"/>
                <a:ea typeface="MS Gothic" panose="020B0609070205080204" pitchFamily="49" charset="-128"/>
              </a:rPr>
            </a:br>
            <a:r>
              <a:rPr lang="ja-JP" altLang="en-US" b="1" dirty="0" smtClean="0">
                <a:latin typeface="MS Gothic" panose="020B0609070205080204" pitchFamily="49" charset="-128"/>
                <a:ea typeface="MS Gothic" panose="020B0609070205080204" pitchFamily="49" charset="-128"/>
              </a:rPr>
              <a:t>　甲状腺健診の新たな展開　</a:t>
            </a:r>
            <a:endParaRPr lang="ja-JP" altLang="ja-JP" dirty="0">
              <a:latin typeface="MS Gothic" panose="020B0609070205080204" pitchFamily="49" charset="-128"/>
              <a:ea typeface="MS Gothic" panose="020B0609070205080204" pitchFamily="49" charset="-128"/>
            </a:endParaRPr>
          </a:p>
        </p:txBody>
      </p:sp>
      <p:sp>
        <p:nvSpPr>
          <p:cNvPr id="3" name="字幕 2">
            <a:extLst>
              <a:ext uri="{FF2B5EF4-FFF2-40B4-BE49-F238E27FC236}">
                <a16:creationId xmlns:a16="http://schemas.microsoft.com/office/drawing/2014/main" xmlns="" id="{45611FC8-47C3-F244-93DF-A5F8D33469DB}"/>
              </a:ext>
            </a:extLst>
          </p:cNvPr>
          <p:cNvSpPr>
            <a:spLocks noGrp="1"/>
          </p:cNvSpPr>
          <p:nvPr>
            <p:ph type="subTitle" idx="1"/>
          </p:nvPr>
        </p:nvSpPr>
        <p:spPr>
          <a:xfrm>
            <a:off x="1524000" y="4368751"/>
            <a:ext cx="9213130" cy="1655762"/>
          </a:xfrm>
        </p:spPr>
        <p:txBody>
          <a:bodyPr anchor="ctr">
            <a:normAutofit fontScale="85000" lnSpcReduction="20000"/>
          </a:bodyPr>
          <a:lstStyle/>
          <a:p>
            <a:r>
              <a:rPr kumimoji="1" lang="en-US" altLang="ja-JP" dirty="0" smtClean="0">
                <a:latin typeface="MS Gothic" panose="020B0609070205080204" pitchFamily="49" charset="-128"/>
                <a:ea typeface="MS Gothic" panose="020B0609070205080204" pitchFamily="49" charset="-128"/>
              </a:rPr>
              <a:t>2023</a:t>
            </a:r>
            <a:r>
              <a:rPr kumimoji="1" lang="ja-JP" altLang="en-US" dirty="0" smtClean="0">
                <a:latin typeface="MS Gothic" panose="020B0609070205080204" pitchFamily="49" charset="-128"/>
                <a:ea typeface="MS Gothic" panose="020B0609070205080204" pitchFamily="49" charset="-128"/>
              </a:rPr>
              <a:t>年</a:t>
            </a:r>
            <a:r>
              <a:rPr kumimoji="1" lang="en-US" altLang="ja-JP" dirty="0" smtClean="0">
                <a:latin typeface="MS Gothic" panose="020B0609070205080204" pitchFamily="49" charset="-128"/>
                <a:ea typeface="MS Gothic" panose="020B0609070205080204" pitchFamily="49" charset="-128"/>
              </a:rPr>
              <a:t>10</a:t>
            </a:r>
            <a:r>
              <a:rPr lang="ja-JP" altLang="en-US" dirty="0" smtClean="0">
                <a:latin typeface="MS Gothic" panose="020B0609070205080204" pitchFamily="49" charset="-128"/>
                <a:ea typeface="MS Gothic" panose="020B0609070205080204" pitchFamily="49" charset="-128"/>
              </a:rPr>
              <a:t>月</a:t>
            </a:r>
            <a:r>
              <a:rPr lang="en-US" altLang="ja-JP" dirty="0" smtClean="0">
                <a:latin typeface="MS Gothic" panose="020B0609070205080204" pitchFamily="49" charset="-128"/>
                <a:ea typeface="MS Gothic" panose="020B0609070205080204" pitchFamily="49" charset="-128"/>
              </a:rPr>
              <a:t>9</a:t>
            </a:r>
            <a:r>
              <a:rPr lang="ja-JP" altLang="en-US" dirty="0" smtClean="0">
                <a:latin typeface="MS Gothic" panose="020B0609070205080204" pitchFamily="49" charset="-128"/>
                <a:ea typeface="MS Gothic" panose="020B0609070205080204" pitchFamily="49" charset="-128"/>
              </a:rPr>
              <a:t>日　第</a:t>
            </a:r>
            <a:r>
              <a:rPr lang="en-US" altLang="ja-JP" dirty="0" smtClean="0">
                <a:latin typeface="MS Gothic" panose="020B0609070205080204" pitchFamily="49" charset="-128"/>
                <a:ea typeface="MS Gothic" panose="020B0609070205080204" pitchFamily="49" charset="-128"/>
              </a:rPr>
              <a:t>38</a:t>
            </a:r>
            <a:r>
              <a:rPr lang="ja-JP" altLang="en-US" dirty="0" smtClean="0">
                <a:latin typeface="MS Gothic" panose="020B0609070205080204" pitchFamily="49" charset="-128"/>
                <a:ea typeface="MS Gothic" panose="020B0609070205080204" pitchFamily="49" charset="-128"/>
              </a:rPr>
              <a:t>回保団連　医療研究フォーラム</a:t>
            </a:r>
            <a:endParaRPr lang="en-US" altLang="ja-JP" dirty="0" smtClean="0">
              <a:latin typeface="MS Gothic" panose="020B0609070205080204" pitchFamily="49" charset="-128"/>
              <a:ea typeface="MS Gothic" panose="020B0609070205080204" pitchFamily="49" charset="-128"/>
            </a:endParaRPr>
          </a:p>
          <a:p>
            <a:r>
              <a:rPr lang="ja-JP" altLang="en-US" sz="3200" dirty="0" smtClean="0">
                <a:latin typeface="MS Gothic" panose="020B0609070205080204" pitchFamily="49" charset="-128"/>
                <a:ea typeface="MS Gothic" panose="020B0609070205080204" pitchFamily="49" charset="-128"/>
              </a:rPr>
              <a:t>　</a:t>
            </a:r>
            <a:endParaRPr lang="en-US" altLang="ja-JP" sz="3200" dirty="0" smtClean="0">
              <a:latin typeface="MS Gothic" panose="020B0609070205080204" pitchFamily="49" charset="-128"/>
              <a:ea typeface="MS Gothic" panose="020B0609070205080204" pitchFamily="49" charset="-128"/>
            </a:endParaRPr>
          </a:p>
          <a:p>
            <a:r>
              <a:rPr lang="ja-JP" altLang="en-US" sz="3200" dirty="0" smtClean="0">
                <a:latin typeface="MS Gothic" panose="020B0609070205080204" pitchFamily="49" charset="-128"/>
                <a:ea typeface="MS Gothic" panose="020B0609070205080204" pitchFamily="49" charset="-128"/>
              </a:rPr>
              <a:t>宮城県</a:t>
            </a:r>
            <a:r>
              <a:rPr lang="ja-JP" altLang="en-US" sz="3200" dirty="0">
                <a:latin typeface="MS Gothic" panose="020B0609070205080204" pitchFamily="49" charset="-128"/>
                <a:ea typeface="MS Gothic" panose="020B0609070205080204" pitchFamily="49" charset="-128"/>
              </a:rPr>
              <a:t>民主医療機関</a:t>
            </a:r>
            <a:r>
              <a:rPr lang="ja-JP" altLang="en-US" sz="3200" dirty="0" smtClean="0">
                <a:latin typeface="MS Gothic" panose="020B0609070205080204" pitchFamily="49" charset="-128"/>
                <a:ea typeface="MS Gothic" panose="020B0609070205080204" pitchFamily="49" charset="-128"/>
              </a:rPr>
              <a:t>連合会　復興</a:t>
            </a:r>
            <a:r>
              <a:rPr lang="ja-JP" altLang="en-US" sz="3200" dirty="0">
                <a:latin typeface="MS Gothic" panose="020B0609070205080204" pitchFamily="49" charset="-128"/>
                <a:ea typeface="MS Gothic" panose="020B0609070205080204" pitchFamily="49" charset="-128"/>
              </a:rPr>
              <a:t>支援会議</a:t>
            </a:r>
            <a:endParaRPr lang="en-US" altLang="ja-JP" sz="3200" dirty="0" smtClean="0">
              <a:latin typeface="MS Gothic" panose="020B0609070205080204" pitchFamily="49" charset="-128"/>
              <a:ea typeface="MS Gothic" panose="020B0609070205080204" pitchFamily="49" charset="-128"/>
            </a:endParaRPr>
          </a:p>
          <a:p>
            <a:r>
              <a:rPr kumimoji="1" lang="ja-JP" altLang="en-US" sz="3200" dirty="0" smtClean="0">
                <a:latin typeface="MS Gothic" panose="020B0609070205080204" pitchFamily="49" charset="-128"/>
                <a:ea typeface="MS Gothic" panose="020B0609070205080204" pitchFamily="49" charset="-128"/>
              </a:rPr>
              <a:t>矢崎とも子</a:t>
            </a:r>
            <a:endParaRPr kumimoji="1" lang="ja-JP" altLang="en-US" sz="3200" dirty="0">
              <a:latin typeface="MS Gothic" panose="020B0609070205080204" pitchFamily="49" charset="-128"/>
              <a:ea typeface="MS Gothic" panose="020B0609070205080204" pitchFamily="49" charset="-128"/>
            </a:endParaRPr>
          </a:p>
        </p:txBody>
      </p:sp>
      <p:sp>
        <p:nvSpPr>
          <p:cNvPr id="4" name="字幕 2">
            <a:extLst>
              <a:ext uri="{FF2B5EF4-FFF2-40B4-BE49-F238E27FC236}">
                <a16:creationId xmlns:a16="http://schemas.microsoft.com/office/drawing/2014/main" xmlns="" id="{45611FC8-47C3-F244-93DF-A5F8D33469DB}"/>
              </a:ext>
            </a:extLst>
          </p:cNvPr>
          <p:cNvSpPr txBox="1">
            <a:spLocks/>
          </p:cNvSpPr>
          <p:nvPr/>
        </p:nvSpPr>
        <p:spPr>
          <a:xfrm>
            <a:off x="2626935" y="6155704"/>
            <a:ext cx="6938129" cy="471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smtClean="0">
                <a:ea typeface="MS Gothic" panose="020B0609070205080204" pitchFamily="49" charset="-128"/>
              </a:rPr>
              <a:t>その後の検討により、抄録と</a:t>
            </a:r>
            <a:r>
              <a:rPr lang="ja-JP" altLang="en-US" sz="1400" dirty="0">
                <a:ea typeface="MS Gothic" panose="020B0609070205080204" pitchFamily="49" charset="-128"/>
              </a:rPr>
              <a:t>一部</a:t>
            </a:r>
            <a:r>
              <a:rPr lang="ja-JP" altLang="en-US" sz="1400" dirty="0" smtClean="0">
                <a:ea typeface="MS Gothic" panose="020B0609070205080204" pitchFamily="49" charset="-128"/>
              </a:rPr>
              <a:t>データが異なっています　ご了承ください</a:t>
            </a:r>
            <a:r>
              <a:rPr lang="ja-JP" altLang="en-US" sz="1400" dirty="0" smtClean="0">
                <a:latin typeface="MS Gothic" panose="020B0609070205080204" pitchFamily="49" charset="-128"/>
                <a:ea typeface="MS Gothic" panose="020B0609070205080204" pitchFamily="49" charset="-128"/>
              </a:rPr>
              <a:t>　</a:t>
            </a:r>
            <a:endParaRPr lang="en-US" altLang="ja-JP" sz="1400" dirty="0" smtClean="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08968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受診後の対応</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951322" y="1960778"/>
            <a:ext cx="10515600" cy="3685878"/>
          </a:xfrm>
        </p:spPr>
        <p:txBody>
          <a:bodyPr>
            <a:normAutofit/>
          </a:bodyPr>
          <a:lstStyle/>
          <a:p>
            <a:r>
              <a:rPr lang="ja-JP" altLang="en-US" dirty="0" smtClean="0"/>
              <a:t>要精査の人には紹介状を発行した。</a:t>
            </a:r>
            <a:endParaRPr lang="en-US" altLang="ja-JP" dirty="0" smtClean="0"/>
          </a:p>
          <a:p>
            <a:endParaRPr lang="en-US" altLang="ja-JP" dirty="0" smtClean="0"/>
          </a:p>
          <a:p>
            <a:r>
              <a:rPr lang="ja-JP" altLang="en-US" dirty="0"/>
              <a:t>町</a:t>
            </a:r>
            <a:r>
              <a:rPr lang="ja-JP" altLang="en-US" dirty="0" smtClean="0"/>
              <a:t>と懇談し、受診者の声を伝えた。</a:t>
            </a:r>
            <a:endParaRPr lang="en-US" altLang="ja-JP" dirty="0" smtClean="0"/>
          </a:p>
          <a:p>
            <a:endParaRPr lang="en-US" altLang="ja-JP" dirty="0" smtClean="0"/>
          </a:p>
          <a:p>
            <a:r>
              <a:rPr lang="ja-JP" altLang="en-US" dirty="0" smtClean="0"/>
              <a:t>今後は町の広報などで、宮城民医連の甲状腺健診について</a:t>
            </a:r>
            <a:endParaRPr lang="en-US" altLang="ja-JP" dirty="0" smtClean="0"/>
          </a:p>
          <a:p>
            <a:pPr marL="0" indent="0">
              <a:buNone/>
            </a:pPr>
            <a:r>
              <a:rPr lang="ja-JP" altLang="en-US" dirty="0"/>
              <a:t>　</a:t>
            </a:r>
            <a:r>
              <a:rPr lang="ja-JP" altLang="en-US" dirty="0" smtClean="0"/>
              <a:t>周知してもらうことになった。</a:t>
            </a:r>
            <a:endParaRPr lang="en-US" altLang="ja-JP" dirty="0" smtClean="0"/>
          </a:p>
          <a:p>
            <a:endParaRPr lang="en-US" altLang="ja-JP" dirty="0" smtClean="0"/>
          </a:p>
        </p:txBody>
      </p:sp>
    </p:spTree>
    <p:extLst>
      <p:ext uri="{BB962C8B-B14F-4D97-AF65-F5344CB8AC3E}">
        <p14:creationId xmlns:p14="http://schemas.microsoft.com/office/powerpoint/2010/main" val="73813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受診者と町の相違点</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989029" y="1904217"/>
            <a:ext cx="10515600" cy="4044097"/>
          </a:xfrm>
        </p:spPr>
        <p:txBody>
          <a:bodyPr>
            <a:normAutofit/>
          </a:bodyPr>
          <a:lstStyle/>
          <a:p>
            <a:r>
              <a:rPr lang="ja-JP" altLang="en-US" dirty="0" smtClean="0"/>
              <a:t>今回受診者は要経過観察者と要精検者であるはずだが、</a:t>
            </a:r>
            <a:endParaRPr lang="en-US" altLang="ja-JP" dirty="0" smtClean="0"/>
          </a:p>
          <a:p>
            <a:pPr marL="0" indent="0">
              <a:buNone/>
            </a:pPr>
            <a:r>
              <a:rPr lang="ja-JP" altLang="en-US" dirty="0"/>
              <a:t>　</a:t>
            </a:r>
            <a:r>
              <a:rPr lang="ja-JP" altLang="en-US" dirty="0" smtClean="0"/>
              <a:t>初めて甲状腺エコーを受ける人が</a:t>
            </a:r>
            <a:r>
              <a:rPr lang="ja-JP" altLang="en-US" dirty="0"/>
              <a:t>複数</a:t>
            </a:r>
            <a:r>
              <a:rPr lang="ja-JP" altLang="en-US" dirty="0" smtClean="0"/>
              <a:t>いた</a:t>
            </a:r>
            <a:endParaRPr lang="en-US" altLang="ja-JP" dirty="0" smtClean="0"/>
          </a:p>
          <a:p>
            <a:endParaRPr lang="en-US" altLang="ja-JP" dirty="0" smtClean="0"/>
          </a:p>
          <a:p>
            <a:r>
              <a:rPr lang="ja-JP" altLang="en-US" dirty="0" smtClean="0"/>
              <a:t>全員に過去</a:t>
            </a:r>
            <a:r>
              <a:rPr lang="en-US" altLang="ja-JP" dirty="0" smtClean="0"/>
              <a:t>3</a:t>
            </a:r>
            <a:r>
              <a:rPr lang="ja-JP" altLang="en-US" dirty="0" smtClean="0"/>
              <a:t>回の検診案内が行っているはずだが、</a:t>
            </a:r>
            <a:endParaRPr lang="en-US" altLang="ja-JP" dirty="0" smtClean="0"/>
          </a:p>
          <a:p>
            <a:pPr marL="0" indent="0">
              <a:buNone/>
            </a:pPr>
            <a:r>
              <a:rPr lang="ja-JP" altLang="en-US" dirty="0" smtClean="0"/>
              <a:t>　受け取っていない人がいた</a:t>
            </a:r>
            <a:endParaRPr lang="en-US" altLang="ja-JP" dirty="0" smtClean="0"/>
          </a:p>
          <a:p>
            <a:endParaRPr lang="en-US" altLang="ja-JP" dirty="0"/>
          </a:p>
          <a:p>
            <a:r>
              <a:rPr lang="ja-JP" altLang="en-US" dirty="0" smtClean="0"/>
              <a:t>町は甲状腺エコー判定結果に基づいて（機械的に）案内した</a:t>
            </a:r>
            <a:endParaRPr lang="en-US" altLang="ja-JP" dirty="0" smtClean="0"/>
          </a:p>
          <a:p>
            <a:endParaRPr lang="en-US" altLang="ja-JP" dirty="0" smtClean="0"/>
          </a:p>
          <a:p>
            <a:endParaRPr lang="en-US" altLang="ja-JP" dirty="0" smtClean="0"/>
          </a:p>
        </p:txBody>
      </p:sp>
    </p:spTree>
    <p:extLst>
      <p:ext uri="{BB962C8B-B14F-4D97-AF65-F5344CB8AC3E}">
        <p14:creationId xmlns:p14="http://schemas.microsoft.com/office/powerpoint/2010/main" val="132396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民医連の新たな取り組み</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328394" y="1668546"/>
            <a:ext cx="10515600" cy="5189453"/>
          </a:xfrm>
        </p:spPr>
        <p:txBody>
          <a:bodyPr>
            <a:normAutofit/>
          </a:bodyPr>
          <a:lstStyle/>
          <a:p>
            <a:r>
              <a:rPr lang="ja-JP" altLang="en-US" dirty="0" smtClean="0"/>
              <a:t>申し込みを</a:t>
            </a:r>
            <a:r>
              <a:rPr lang="en-US" altLang="ja-JP" dirty="0" smtClean="0"/>
              <a:t>SNS</a:t>
            </a:r>
            <a:r>
              <a:rPr lang="ja-JP" altLang="en-US" dirty="0" smtClean="0"/>
              <a:t>でもできるようにした</a:t>
            </a:r>
            <a:endParaRPr lang="en-US" altLang="ja-JP" dirty="0" smtClean="0"/>
          </a:p>
          <a:p>
            <a:r>
              <a:rPr lang="ja-JP" altLang="en-US" dirty="0" smtClean="0"/>
              <a:t>諸連絡はメールで実施</a:t>
            </a:r>
            <a:endParaRPr lang="en-US" altLang="ja-JP" dirty="0" smtClean="0"/>
          </a:p>
          <a:p>
            <a:r>
              <a:rPr lang="ja-JP" altLang="en-US" dirty="0" smtClean="0"/>
              <a:t>年間を通じて受診できるよう病院での対応を依頼</a:t>
            </a:r>
            <a:endParaRPr lang="en-US" altLang="ja-JP" dirty="0" smtClean="0"/>
          </a:p>
          <a:p>
            <a:r>
              <a:rPr lang="ja-JP" altLang="en-US" dirty="0"/>
              <a:t>今回受けられなかった人</a:t>
            </a:r>
            <a:r>
              <a:rPr lang="ja-JP" altLang="en-US" dirty="0" smtClean="0"/>
              <a:t>に健</a:t>
            </a:r>
            <a:r>
              <a:rPr lang="ja-JP" altLang="en-US" dirty="0"/>
              <a:t>診の案内</a:t>
            </a:r>
            <a:r>
              <a:rPr lang="ja-JP" altLang="en-US" dirty="0" smtClean="0"/>
              <a:t>をする（町の広報利用）</a:t>
            </a:r>
            <a:endParaRPr lang="en-US" altLang="ja-JP" dirty="0" smtClean="0"/>
          </a:p>
          <a:p>
            <a:endParaRPr lang="en-US" altLang="ja-JP" dirty="0"/>
          </a:p>
          <a:p>
            <a:r>
              <a:rPr lang="ja-JP" altLang="en-US" dirty="0" smtClean="0"/>
              <a:t>さらに受けやすくするため、基金</a:t>
            </a:r>
            <a:r>
              <a:rPr lang="ja-JP" altLang="en-US" dirty="0"/>
              <a:t>からの補助額を増額した</a:t>
            </a:r>
            <a:endParaRPr lang="en-US" altLang="ja-JP" dirty="0"/>
          </a:p>
          <a:p>
            <a:endParaRPr lang="en-US" altLang="ja-JP" dirty="0"/>
          </a:p>
          <a:p>
            <a:r>
              <a:rPr lang="ja-JP" altLang="en-US" dirty="0" smtClean="0"/>
              <a:t>後継者養成として　はじめて参加の検査技師　保健師　看護師が複数名いた　</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416341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まとめ</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336088"/>
            <a:ext cx="11077280" cy="5177836"/>
          </a:xfrm>
        </p:spPr>
        <p:txBody>
          <a:bodyPr>
            <a:normAutofit/>
          </a:bodyPr>
          <a:lstStyle/>
          <a:p>
            <a:r>
              <a:rPr lang="ja-JP" altLang="en-US" dirty="0"/>
              <a:t>今回初めて宮城県内の自治体と連携して甲状腺健診を実施できた</a:t>
            </a:r>
          </a:p>
          <a:p>
            <a:r>
              <a:rPr lang="ja-JP" altLang="en-US" dirty="0"/>
              <a:t>行政の情報が住民に十分に届いていない可能性があることが分かった</a:t>
            </a:r>
          </a:p>
          <a:p>
            <a:r>
              <a:rPr lang="ja-JP" altLang="en-US" dirty="0"/>
              <a:t>宮城民医連の甲状腺健診の認知度は高くなく、自治体と連携した取り組みは有効であった</a:t>
            </a:r>
          </a:p>
          <a:p>
            <a:r>
              <a:rPr lang="ja-JP" altLang="en-US" dirty="0"/>
              <a:t>健診希望者の生の声から、不安を持つ人に寄り添う活動の継続が必要であることを再認識させられた</a:t>
            </a:r>
          </a:p>
          <a:p>
            <a:r>
              <a:rPr lang="ja-JP" altLang="en-US" dirty="0"/>
              <a:t>健診結果は長期にわたって保存が必要であること、被災時の状況記録も大切であることを今後も周知していく必要がある</a:t>
            </a:r>
          </a:p>
          <a:p>
            <a:r>
              <a:rPr lang="ja-JP" altLang="en-US" dirty="0"/>
              <a:t>行政との情報交換でこれまでの</a:t>
            </a:r>
            <a:r>
              <a:rPr lang="ja-JP" altLang="en-US" dirty="0" smtClean="0"/>
              <a:t>経過や考え方をしること</a:t>
            </a:r>
            <a:r>
              <a:rPr lang="ja-JP" altLang="en-US" dirty="0"/>
              <a:t>が</a:t>
            </a:r>
            <a:r>
              <a:rPr lang="ja-JP" altLang="en-US" dirty="0" smtClean="0"/>
              <a:t>でき</a:t>
            </a:r>
            <a:r>
              <a:rPr lang="ja-JP" altLang="en-US" dirty="0"/>
              <a:t>た。</a:t>
            </a:r>
            <a:r>
              <a:rPr lang="ja-JP" altLang="en-US" dirty="0" smtClean="0"/>
              <a:t>今後</a:t>
            </a:r>
            <a:r>
              <a:rPr lang="ja-JP" altLang="en-US" dirty="0"/>
              <a:t>の活動に</a:t>
            </a:r>
            <a:r>
              <a:rPr lang="ja-JP" altLang="en-US" dirty="0" smtClean="0"/>
              <a:t>役立てていきたい</a:t>
            </a:r>
            <a:endParaRPr lang="ja-JP" altLang="en-US" dirty="0"/>
          </a:p>
        </p:txBody>
      </p:sp>
    </p:spTree>
    <p:extLst>
      <p:ext uri="{BB962C8B-B14F-4D97-AF65-F5344CB8AC3E}">
        <p14:creationId xmlns:p14="http://schemas.microsoft.com/office/powerpoint/2010/main" val="281295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999021" y="1726618"/>
            <a:ext cx="3992923" cy="16033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第一回参加職員　　　</a:t>
            </a:r>
            <a:endParaRPr lang="en-US" altLang="ja-JP" dirty="0" smtClean="0"/>
          </a:p>
          <a:p>
            <a:pPr marL="0" indent="0">
              <a:buNone/>
            </a:pPr>
            <a:r>
              <a:rPr lang="ja-JP" altLang="en-US" dirty="0"/>
              <a:t>　</a:t>
            </a:r>
            <a:r>
              <a:rPr lang="ja-JP" altLang="en-US" dirty="0" smtClean="0"/>
              <a:t>　医師      </a:t>
            </a:r>
            <a:r>
              <a:rPr lang="en-US" altLang="ja-JP" dirty="0" smtClean="0"/>
              <a:t>4</a:t>
            </a:r>
            <a:r>
              <a:rPr lang="ja-JP" altLang="en-US" dirty="0" smtClean="0"/>
              <a:t>人</a:t>
            </a:r>
            <a:endParaRPr lang="en-US" altLang="ja-JP" dirty="0" smtClean="0"/>
          </a:p>
          <a:p>
            <a:pPr marL="0" indent="0">
              <a:buNone/>
            </a:pPr>
            <a:r>
              <a:rPr lang="ja-JP" altLang="en-US" dirty="0"/>
              <a:t>　</a:t>
            </a:r>
            <a:r>
              <a:rPr lang="ja-JP" altLang="en-US" dirty="0" smtClean="0"/>
              <a:t>　技師      </a:t>
            </a:r>
            <a:r>
              <a:rPr lang="en-US" altLang="ja-JP" dirty="0" smtClean="0"/>
              <a:t>8</a:t>
            </a:r>
            <a:r>
              <a:rPr lang="ja-JP" altLang="en-US" dirty="0" smtClean="0"/>
              <a:t>人</a:t>
            </a:r>
            <a:endParaRPr lang="en-US" altLang="ja-JP" dirty="0" smtClean="0"/>
          </a:p>
          <a:p>
            <a:pPr marL="0" indent="0">
              <a:buNone/>
            </a:pPr>
            <a:r>
              <a:rPr lang="ja-JP" altLang="en-US" dirty="0"/>
              <a:t>　</a:t>
            </a:r>
            <a:r>
              <a:rPr lang="ja-JP" altLang="en-US" dirty="0" smtClean="0"/>
              <a:t>　看護師 </a:t>
            </a:r>
            <a:r>
              <a:rPr lang="en-US" altLang="ja-JP" dirty="0" smtClean="0"/>
              <a:t>10</a:t>
            </a:r>
            <a:r>
              <a:rPr lang="ja-JP" altLang="en-US" dirty="0" smtClean="0"/>
              <a:t>人（保健師</a:t>
            </a:r>
            <a:r>
              <a:rPr lang="en-US" altLang="ja-JP" dirty="0" smtClean="0"/>
              <a:t>2</a:t>
            </a:r>
            <a:r>
              <a:rPr lang="ja-JP" altLang="en-US" dirty="0" smtClean="0"/>
              <a:t>含む）</a:t>
            </a:r>
            <a:endParaRPr lang="en-US" altLang="ja-JP" dirty="0" smtClean="0"/>
          </a:p>
          <a:p>
            <a:pPr marL="0" indent="0">
              <a:buNone/>
            </a:pPr>
            <a:r>
              <a:rPr lang="ja-JP" altLang="en-US" dirty="0" smtClean="0"/>
              <a:t>　　事務</a:t>
            </a:r>
            <a:r>
              <a:rPr lang="ja-JP" altLang="en-US" dirty="0"/>
              <a:t> </a:t>
            </a:r>
            <a:r>
              <a:rPr lang="ja-JP" altLang="en-US" dirty="0" smtClean="0"/>
              <a:t>  　</a:t>
            </a:r>
            <a:r>
              <a:rPr lang="en-US" altLang="ja-JP" dirty="0" smtClean="0"/>
              <a:t>5</a:t>
            </a:r>
            <a:r>
              <a:rPr lang="ja-JP" altLang="en-US" dirty="0" smtClean="0"/>
              <a:t>人　など　</a:t>
            </a:r>
            <a:endParaRPr lang="en-US" altLang="ja-JP" dirty="0" smtClean="0"/>
          </a:p>
        </p:txBody>
      </p:sp>
      <p:sp>
        <p:nvSpPr>
          <p:cNvPr id="10" name="コンテンツ プレースホルダー 2"/>
          <p:cNvSpPr txBox="1">
            <a:spLocks/>
          </p:cNvSpPr>
          <p:nvPr/>
        </p:nvSpPr>
        <p:spPr>
          <a:xfrm>
            <a:off x="7207827" y="4626957"/>
            <a:ext cx="3809214" cy="160337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第十回参加職員　　　</a:t>
            </a:r>
            <a:endParaRPr lang="en-US" altLang="ja-JP" dirty="0" smtClean="0"/>
          </a:p>
          <a:p>
            <a:pPr marL="0" indent="0">
              <a:buNone/>
            </a:pPr>
            <a:r>
              <a:rPr lang="ja-JP" altLang="en-US" dirty="0"/>
              <a:t>　</a:t>
            </a:r>
            <a:r>
              <a:rPr lang="ja-JP" altLang="en-US" dirty="0" smtClean="0"/>
              <a:t>　医師　  １人</a:t>
            </a:r>
            <a:endParaRPr lang="en-US" altLang="ja-JP" dirty="0" smtClean="0"/>
          </a:p>
          <a:p>
            <a:pPr marL="0" indent="0">
              <a:buNone/>
            </a:pPr>
            <a:r>
              <a:rPr lang="ja-JP" altLang="en-US" dirty="0"/>
              <a:t>　</a:t>
            </a:r>
            <a:r>
              <a:rPr lang="ja-JP" altLang="en-US" dirty="0" smtClean="0"/>
              <a:t>　技師　　</a:t>
            </a:r>
            <a:r>
              <a:rPr lang="en-US" altLang="ja-JP" dirty="0" smtClean="0"/>
              <a:t>5</a:t>
            </a:r>
            <a:r>
              <a:rPr lang="ja-JP" altLang="en-US" dirty="0" smtClean="0"/>
              <a:t>人</a:t>
            </a:r>
            <a:endParaRPr lang="en-US" altLang="ja-JP" dirty="0" smtClean="0"/>
          </a:p>
          <a:p>
            <a:pPr marL="0" indent="0">
              <a:buNone/>
            </a:pPr>
            <a:r>
              <a:rPr lang="ja-JP" altLang="en-US" dirty="0"/>
              <a:t>　</a:t>
            </a:r>
            <a:r>
              <a:rPr lang="ja-JP" altLang="en-US" dirty="0" smtClean="0"/>
              <a:t>　看護師　</a:t>
            </a:r>
            <a:r>
              <a:rPr lang="en-US" altLang="ja-JP" dirty="0" smtClean="0"/>
              <a:t>5</a:t>
            </a:r>
            <a:r>
              <a:rPr lang="ja-JP" altLang="en-US" dirty="0" smtClean="0"/>
              <a:t>人（保健師</a:t>
            </a:r>
            <a:r>
              <a:rPr lang="en-US" altLang="ja-JP" dirty="0" smtClean="0"/>
              <a:t>2</a:t>
            </a:r>
            <a:r>
              <a:rPr lang="ja-JP" altLang="en-US" dirty="0" smtClean="0"/>
              <a:t>含）</a:t>
            </a:r>
            <a:endParaRPr lang="en-US" altLang="ja-JP" dirty="0" smtClean="0"/>
          </a:p>
          <a:p>
            <a:pPr marL="0" indent="0">
              <a:buNone/>
            </a:pPr>
            <a:r>
              <a:rPr lang="ja-JP" altLang="en-US" dirty="0"/>
              <a:t>　</a:t>
            </a:r>
            <a:r>
              <a:rPr lang="ja-JP" altLang="en-US" dirty="0" smtClean="0"/>
              <a:t>　事務　　</a:t>
            </a:r>
            <a:r>
              <a:rPr lang="en-US" altLang="ja-JP" dirty="0" smtClean="0"/>
              <a:t>2</a:t>
            </a:r>
            <a:r>
              <a:rPr lang="ja-JP" altLang="en-US" dirty="0" smtClean="0"/>
              <a:t>人　など</a:t>
            </a:r>
            <a:endParaRPr lang="en-US" altLang="ja-JP" dirty="0" smtClean="0"/>
          </a:p>
        </p:txBody>
      </p:sp>
      <p:sp>
        <p:nvSpPr>
          <p:cNvPr id="3" name="角丸四角形 2"/>
          <p:cNvSpPr/>
          <p:nvPr/>
        </p:nvSpPr>
        <p:spPr>
          <a:xfrm>
            <a:off x="207390" y="266648"/>
            <a:ext cx="3695307" cy="12003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7498" y="266648"/>
            <a:ext cx="3877985" cy="1200329"/>
          </a:xfrm>
          <a:prstGeom prst="rect">
            <a:avLst/>
          </a:prstGeom>
        </p:spPr>
        <p:txBody>
          <a:bodyPr wrap="none">
            <a:spAutoFit/>
          </a:bodyPr>
          <a:lstStyle/>
          <a:p>
            <a:r>
              <a:rPr lang="ja-JP" altLang="en-US" sz="3600" dirty="0"/>
              <a:t>ご清聴</a:t>
            </a:r>
            <a:r>
              <a:rPr lang="ja-JP" altLang="en-US" sz="3600" dirty="0" smtClean="0"/>
              <a:t>ありがとう</a:t>
            </a:r>
            <a:endParaRPr lang="en-US" altLang="ja-JP" sz="3600" dirty="0" smtClean="0"/>
          </a:p>
          <a:p>
            <a:r>
              <a:rPr lang="ja-JP" altLang="en-US" sz="3600" dirty="0"/>
              <a:t>　</a:t>
            </a:r>
            <a:r>
              <a:rPr lang="ja-JP" altLang="en-US" sz="3600" dirty="0" smtClean="0"/>
              <a:t>ございました</a:t>
            </a:r>
            <a:endParaRPr lang="ja-JP" altLang="en-US" sz="3600" dirty="0"/>
          </a:p>
        </p:txBody>
      </p:sp>
      <p:pic>
        <p:nvPicPr>
          <p:cNvPr id="5" name="図 4"/>
          <p:cNvPicPr>
            <a:picLocks noChangeAspect="1"/>
          </p:cNvPicPr>
          <p:nvPr/>
        </p:nvPicPr>
        <p:blipFill>
          <a:blip r:embed="rId2"/>
          <a:stretch>
            <a:fillRect/>
          </a:stretch>
        </p:blipFill>
        <p:spPr>
          <a:xfrm>
            <a:off x="1618769" y="3457423"/>
            <a:ext cx="5127180" cy="3218967"/>
          </a:xfrm>
          <a:prstGeom prst="rect">
            <a:avLst/>
          </a:prstGeom>
        </p:spPr>
      </p:pic>
      <p:pic>
        <p:nvPicPr>
          <p:cNvPr id="7" name="図 6"/>
          <p:cNvPicPr>
            <a:picLocks noChangeAspect="1"/>
          </p:cNvPicPr>
          <p:nvPr/>
        </p:nvPicPr>
        <p:blipFill>
          <a:blip r:embed="rId3"/>
          <a:stretch>
            <a:fillRect/>
          </a:stretch>
        </p:blipFill>
        <p:spPr>
          <a:xfrm>
            <a:off x="5635138" y="203446"/>
            <a:ext cx="6181880" cy="3225064"/>
          </a:xfrm>
          <a:prstGeom prst="rect">
            <a:avLst/>
          </a:prstGeom>
        </p:spPr>
      </p:pic>
    </p:spTree>
    <p:extLst>
      <p:ext uri="{BB962C8B-B14F-4D97-AF65-F5344CB8AC3E}">
        <p14:creationId xmlns:p14="http://schemas.microsoft.com/office/powerpoint/2010/main" val="24444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lang="en-US" altLang="ja-JP"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はじめに</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r>
              <a:rPr lang="ja-JP" altLang="en-US" dirty="0" smtClean="0"/>
              <a:t>東日本大震災・東京電力福島第一原発事故後、宮城民医連が　毎年行っている甲状腺健診は</a:t>
            </a:r>
            <a:r>
              <a:rPr lang="en-US" altLang="ja-JP" dirty="0" smtClean="0"/>
              <a:t>2023.3</a:t>
            </a:r>
            <a:r>
              <a:rPr lang="ja-JP" altLang="en-US" dirty="0" smtClean="0"/>
              <a:t>に</a:t>
            </a:r>
            <a:r>
              <a:rPr lang="en-US" altLang="ja-JP" dirty="0" smtClean="0"/>
              <a:t>10</a:t>
            </a:r>
            <a:r>
              <a:rPr lang="ja-JP" altLang="en-US" dirty="0" smtClean="0"/>
              <a:t>回目を迎えた。</a:t>
            </a:r>
            <a:endParaRPr lang="en-US" altLang="ja-JP" dirty="0" smtClean="0"/>
          </a:p>
          <a:p>
            <a:endParaRPr lang="en-US" altLang="ja-JP" dirty="0" smtClean="0"/>
          </a:p>
          <a:p>
            <a:r>
              <a:rPr lang="ja-JP" altLang="en-US" dirty="0" smtClean="0"/>
              <a:t>参加者は年々減少傾向だったが「自治体</a:t>
            </a:r>
            <a:r>
              <a:rPr lang="ja-JP" altLang="en-US" dirty="0"/>
              <a:t>で甲状腺エコー検査を行っていた</a:t>
            </a:r>
            <a:r>
              <a:rPr lang="en-US" altLang="ja-JP" dirty="0"/>
              <a:t>A</a:t>
            </a:r>
            <a:r>
              <a:rPr lang="ja-JP" altLang="en-US" dirty="0"/>
              <a:t>町が実施終了の方針をだし、受け入れ機関を探してる」との情報を</a:t>
            </a:r>
            <a:r>
              <a:rPr lang="ja-JP" altLang="en-US" dirty="0" smtClean="0"/>
              <a:t>得て連絡を取った。</a:t>
            </a:r>
            <a:endParaRPr lang="en-US" altLang="ja-JP" dirty="0" smtClean="0"/>
          </a:p>
          <a:p>
            <a:endParaRPr lang="ja-JP" altLang="en-US" dirty="0"/>
          </a:p>
          <a:p>
            <a:r>
              <a:rPr lang="ja-JP" altLang="en-US" dirty="0" smtClean="0"/>
              <a:t>町</a:t>
            </a:r>
            <a:r>
              <a:rPr lang="ja-JP" altLang="en-US" dirty="0"/>
              <a:t>が希望者を募り、宮城民医連が実施するという新たな展開ができ、今後への展望を得たので倫理的配慮のうえ報告する</a:t>
            </a:r>
            <a:r>
              <a:rPr lang="ja-JP" altLang="en-US" dirty="0" smtClean="0"/>
              <a:t>。</a:t>
            </a:r>
            <a:endParaRPr lang="ja-JP" altLang="en-US" dirty="0"/>
          </a:p>
        </p:txBody>
      </p:sp>
    </p:spTree>
    <p:extLst>
      <p:ext uri="{BB962C8B-B14F-4D97-AF65-F5344CB8AC3E}">
        <p14:creationId xmlns:p14="http://schemas.microsoft.com/office/powerpoint/2010/main" val="234879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05736"/>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対象・方法</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922282" y="1580528"/>
            <a:ext cx="8975103" cy="4518614"/>
          </a:xfrm>
        </p:spPr>
        <p:txBody>
          <a:bodyPr>
            <a:normAutofit/>
          </a:bodyPr>
          <a:lstStyle/>
          <a:p>
            <a:r>
              <a:rPr lang="ja-JP" altLang="en-US" dirty="0" smtClean="0"/>
              <a:t>実施</a:t>
            </a:r>
            <a:r>
              <a:rPr lang="ja-JP" altLang="en-US" dirty="0"/>
              <a:t>日：</a:t>
            </a:r>
            <a:r>
              <a:rPr lang="en-US" altLang="ja-JP" dirty="0"/>
              <a:t>2023</a:t>
            </a:r>
            <a:r>
              <a:rPr lang="ja-JP" altLang="en-US" dirty="0"/>
              <a:t>年</a:t>
            </a:r>
            <a:r>
              <a:rPr lang="en-US" altLang="ja-JP" dirty="0"/>
              <a:t>3</a:t>
            </a:r>
            <a:r>
              <a:rPr lang="ja-JP" altLang="en-US" dirty="0"/>
              <a:t>月</a:t>
            </a:r>
            <a:r>
              <a:rPr lang="en-US" altLang="ja-JP" dirty="0"/>
              <a:t>18</a:t>
            </a:r>
            <a:r>
              <a:rPr lang="ja-JP" altLang="en-US" dirty="0"/>
              <a:t>日　</a:t>
            </a:r>
            <a:endParaRPr lang="en-US" altLang="ja-JP" dirty="0" smtClean="0"/>
          </a:p>
          <a:p>
            <a:r>
              <a:rPr lang="ja-JP" altLang="en-US" dirty="0" smtClean="0"/>
              <a:t>場所</a:t>
            </a:r>
            <a:r>
              <a:rPr lang="ja-JP" altLang="en-US" dirty="0"/>
              <a:t>：みやぎ県南医療生協　しばた協同</a:t>
            </a:r>
            <a:r>
              <a:rPr lang="ja-JP" altLang="en-US" dirty="0" smtClean="0"/>
              <a:t>クリニック</a:t>
            </a:r>
            <a:endParaRPr lang="en-US" altLang="ja-JP" dirty="0" smtClean="0"/>
          </a:p>
          <a:p>
            <a:endParaRPr lang="ja-JP" altLang="en-US" dirty="0"/>
          </a:p>
          <a:p>
            <a:r>
              <a:rPr lang="ja-JP" altLang="en-US" dirty="0" smtClean="0"/>
              <a:t>対象</a:t>
            </a:r>
            <a:r>
              <a:rPr lang="ja-JP" altLang="en-US" dirty="0"/>
              <a:t>：</a:t>
            </a:r>
            <a:r>
              <a:rPr lang="en-US" altLang="ja-JP" dirty="0"/>
              <a:t>A</a:t>
            </a:r>
            <a:r>
              <a:rPr lang="ja-JP" altLang="en-US" dirty="0"/>
              <a:t>町を窓口にして甲状腺健診を受診した　　</a:t>
            </a:r>
            <a:r>
              <a:rPr lang="ja-JP" altLang="en-US" dirty="0" smtClean="0"/>
              <a:t>　</a:t>
            </a:r>
            <a:endParaRPr lang="en-US" altLang="ja-JP" dirty="0" smtClean="0"/>
          </a:p>
          <a:p>
            <a:pPr marL="0" indent="0">
              <a:buNone/>
            </a:pPr>
            <a:r>
              <a:rPr lang="ja-JP" altLang="en-US" dirty="0"/>
              <a:t>　　　</a:t>
            </a:r>
            <a:r>
              <a:rPr lang="en-US" altLang="ja-JP" dirty="0"/>
              <a:t>15</a:t>
            </a:r>
            <a:r>
              <a:rPr lang="ja-JP" altLang="en-US" dirty="0"/>
              <a:t>人（総合健診</a:t>
            </a:r>
            <a:r>
              <a:rPr lang="en-US" altLang="ja-JP" dirty="0"/>
              <a:t>11</a:t>
            </a:r>
            <a:r>
              <a:rPr lang="ja-JP" altLang="en-US" dirty="0"/>
              <a:t>人・甲状腺エコｰ検診</a:t>
            </a:r>
            <a:r>
              <a:rPr lang="en-US" altLang="ja-JP" dirty="0"/>
              <a:t>4</a:t>
            </a:r>
            <a:r>
              <a:rPr lang="ja-JP" altLang="en-US" dirty="0"/>
              <a:t>人</a:t>
            </a:r>
            <a:r>
              <a:rPr lang="ja-JP" altLang="en-US" dirty="0" smtClean="0"/>
              <a:t>）</a:t>
            </a:r>
            <a:endParaRPr lang="en-US" altLang="ja-JP" dirty="0" smtClean="0"/>
          </a:p>
          <a:p>
            <a:pPr marL="0" indent="0">
              <a:buNone/>
            </a:pPr>
            <a:endParaRPr lang="ja-JP" altLang="en-US" dirty="0"/>
          </a:p>
          <a:p>
            <a:r>
              <a:rPr lang="ja-JP" altLang="en-US" dirty="0" smtClean="0"/>
              <a:t>方法</a:t>
            </a:r>
            <a:r>
              <a:rPr lang="ja-JP" altLang="en-US" dirty="0"/>
              <a:t>：受診背景・過去の検査状況・結果を問診票</a:t>
            </a:r>
          </a:p>
          <a:p>
            <a:pPr marL="0" indent="0">
              <a:buNone/>
            </a:pPr>
            <a:r>
              <a:rPr lang="ja-JP" altLang="en-US" dirty="0"/>
              <a:t>　　　及び聞き取り情報をもとに検討</a:t>
            </a:r>
            <a:r>
              <a:rPr lang="ja-JP" altLang="en-US" dirty="0" smtClean="0"/>
              <a:t>した</a:t>
            </a:r>
            <a:endParaRPr lang="ja-JP" altLang="en-US" dirty="0"/>
          </a:p>
        </p:txBody>
      </p:sp>
    </p:spTree>
    <p:extLst>
      <p:ext uri="{BB962C8B-B14F-4D97-AF65-F5344CB8AC3E}">
        <p14:creationId xmlns:p14="http://schemas.microsoft.com/office/powerpoint/2010/main" val="148681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a:t>
            </a:r>
            <a:r>
              <a:rPr lang="ja-JP" altLang="en-US" dirty="0" smtClean="0">
                <a:latin typeface="ＭＳ Ｐゴシック" panose="020B0600070205080204" pitchFamily="50" charset="-128"/>
                <a:ea typeface="ＭＳ Ｐゴシック" panose="020B0600070205080204" pitchFamily="50" charset="-128"/>
              </a:rPr>
              <a:t>町 経過</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357462"/>
            <a:ext cx="10515600" cy="5156462"/>
          </a:xfrm>
        </p:spPr>
        <p:txBody>
          <a:bodyPr>
            <a:normAutofit lnSpcReduction="10000"/>
          </a:bodyPr>
          <a:lstStyle/>
          <a:p>
            <a:r>
              <a:rPr lang="ja-JP" altLang="en-US" dirty="0" smtClean="0"/>
              <a:t>事故当時</a:t>
            </a:r>
            <a:r>
              <a:rPr lang="en-US" altLang="ja-JP" dirty="0" smtClean="0"/>
              <a:t>18</a:t>
            </a:r>
            <a:r>
              <a:rPr lang="ja-JP" altLang="en-US" dirty="0" smtClean="0"/>
              <a:t>歳以下</a:t>
            </a:r>
            <a:r>
              <a:rPr lang="ja-JP" altLang="en-US" dirty="0"/>
              <a:t>の子ども（町内全域）を対象</a:t>
            </a:r>
            <a:r>
              <a:rPr lang="ja-JP" altLang="en-US" dirty="0" smtClean="0"/>
              <a:t>に、</a:t>
            </a:r>
            <a:endParaRPr lang="en-US" altLang="ja-JP" dirty="0" smtClean="0"/>
          </a:p>
          <a:p>
            <a:pPr marL="0" indent="0">
              <a:buNone/>
            </a:pPr>
            <a:r>
              <a:rPr lang="ja-JP" altLang="en-US" dirty="0"/>
              <a:t>　</a:t>
            </a:r>
            <a:r>
              <a:rPr lang="en-US" altLang="ja-JP" dirty="0" smtClean="0"/>
              <a:t>2012</a:t>
            </a:r>
            <a:r>
              <a:rPr lang="ja-JP" altLang="en-US" dirty="0" smtClean="0"/>
              <a:t>年</a:t>
            </a:r>
            <a:r>
              <a:rPr lang="ja-JP" altLang="en-US" dirty="0"/>
              <a:t>、</a:t>
            </a:r>
            <a:r>
              <a:rPr lang="en-US" altLang="ja-JP" dirty="0" smtClean="0"/>
              <a:t>2015</a:t>
            </a:r>
            <a:r>
              <a:rPr lang="ja-JP" altLang="en-US" dirty="0" smtClean="0"/>
              <a:t>年</a:t>
            </a:r>
            <a:r>
              <a:rPr lang="ja-JP" altLang="en-US" dirty="0"/>
              <a:t>、</a:t>
            </a:r>
            <a:r>
              <a:rPr lang="en-US" altLang="ja-JP" dirty="0" smtClean="0"/>
              <a:t>2018</a:t>
            </a:r>
            <a:r>
              <a:rPr lang="ja-JP" altLang="en-US" dirty="0" smtClean="0"/>
              <a:t>年の</a:t>
            </a:r>
            <a:r>
              <a:rPr lang="en-US" altLang="ja-JP" dirty="0" smtClean="0"/>
              <a:t>3</a:t>
            </a:r>
            <a:r>
              <a:rPr lang="ja-JP" altLang="en-US" dirty="0" smtClean="0"/>
              <a:t>回（</a:t>
            </a:r>
            <a:r>
              <a:rPr lang="en-US" altLang="ja-JP" dirty="0" smtClean="0"/>
              <a:t>3</a:t>
            </a:r>
            <a:r>
              <a:rPr lang="ja-JP" altLang="en-US" dirty="0" smtClean="0"/>
              <a:t>年毎）</a:t>
            </a:r>
            <a:endParaRPr lang="en-US" altLang="ja-JP" dirty="0" smtClean="0"/>
          </a:p>
          <a:p>
            <a:pPr marL="0" indent="0">
              <a:buNone/>
            </a:pPr>
            <a:r>
              <a:rPr lang="ja-JP" altLang="en-US" dirty="0"/>
              <a:t>　</a:t>
            </a:r>
            <a:r>
              <a:rPr lang="ja-JP" altLang="en-US" dirty="0" smtClean="0"/>
              <a:t>町独自の甲状腺エコー検査を実施（甲状</a:t>
            </a:r>
            <a:r>
              <a:rPr lang="ja-JP" altLang="en-US" dirty="0"/>
              <a:t>腺外科専門医の</a:t>
            </a:r>
            <a:r>
              <a:rPr lang="ja-JP" altLang="en-US" dirty="0" smtClean="0"/>
              <a:t>協力）</a:t>
            </a:r>
            <a:endParaRPr lang="en-US" altLang="ja-JP" dirty="0" smtClean="0"/>
          </a:p>
          <a:p>
            <a:pPr marL="0" indent="0">
              <a:buNone/>
            </a:pPr>
            <a:endParaRPr lang="en-US" altLang="ja-JP" dirty="0" smtClean="0"/>
          </a:p>
          <a:p>
            <a:r>
              <a:rPr lang="en-US" altLang="ja-JP" dirty="0" smtClean="0"/>
              <a:t>2022</a:t>
            </a:r>
            <a:r>
              <a:rPr lang="ja-JP" altLang="en-US" dirty="0" smtClean="0"/>
              <a:t>年</a:t>
            </a:r>
            <a:r>
              <a:rPr lang="en-US" altLang="ja-JP" dirty="0" smtClean="0"/>
              <a:t>3</a:t>
            </a:r>
            <a:r>
              <a:rPr lang="ja-JP" altLang="en-US" dirty="0" smtClean="0"/>
              <a:t>月、町独自で行う検査は</a:t>
            </a:r>
            <a:r>
              <a:rPr lang="en-US" altLang="ja-JP" dirty="0" smtClean="0"/>
              <a:t>3</a:t>
            </a:r>
            <a:r>
              <a:rPr lang="ja-JP" altLang="en-US" dirty="0" smtClean="0"/>
              <a:t>回で終了することを決めた　</a:t>
            </a:r>
            <a:endParaRPr lang="en-US" altLang="ja-JP" dirty="0" smtClean="0"/>
          </a:p>
          <a:p>
            <a:pPr marL="0" indent="0">
              <a:buNone/>
            </a:pPr>
            <a:r>
              <a:rPr lang="ja-JP" altLang="en-US" dirty="0" smtClean="0"/>
              <a:t>　➩　</a:t>
            </a:r>
            <a:r>
              <a:rPr lang="en-US" altLang="ja-JP" dirty="0" smtClean="0"/>
              <a:t>2022</a:t>
            </a:r>
            <a:r>
              <a:rPr lang="ja-JP" altLang="en-US" dirty="0" smtClean="0"/>
              <a:t>年</a:t>
            </a:r>
            <a:r>
              <a:rPr lang="en-US" altLang="ja-JP" dirty="0" smtClean="0"/>
              <a:t>10</a:t>
            </a:r>
            <a:r>
              <a:rPr lang="ja-JP" altLang="en-US" dirty="0" smtClean="0"/>
              <a:t>月　対象者に終了のお知らせ</a:t>
            </a:r>
            <a:endParaRPr lang="en-US" altLang="ja-JP" dirty="0" smtClean="0"/>
          </a:p>
          <a:p>
            <a:pPr marL="0" indent="0">
              <a:buNone/>
            </a:pPr>
            <a:r>
              <a:rPr lang="ja-JP" altLang="en-US" dirty="0"/>
              <a:t>　</a:t>
            </a:r>
            <a:r>
              <a:rPr lang="ja-JP" altLang="en-US" dirty="0" smtClean="0"/>
              <a:t>➩　</a:t>
            </a:r>
            <a:r>
              <a:rPr lang="en-US" altLang="ja-JP" dirty="0" smtClean="0"/>
              <a:t>3</a:t>
            </a:r>
            <a:r>
              <a:rPr lang="ja-JP" altLang="en-US" dirty="0" smtClean="0"/>
              <a:t>回目の要経過観察者と過去</a:t>
            </a:r>
            <a:r>
              <a:rPr lang="en-US" altLang="ja-JP" dirty="0" smtClean="0"/>
              <a:t>3</a:t>
            </a:r>
            <a:r>
              <a:rPr lang="ja-JP" altLang="en-US" dirty="0" smtClean="0"/>
              <a:t>回の要精密検査者に</a:t>
            </a:r>
            <a:endParaRPr lang="en-US" altLang="ja-JP" dirty="0" smtClean="0"/>
          </a:p>
          <a:p>
            <a:pPr marL="0" indent="0">
              <a:buNone/>
            </a:pPr>
            <a:r>
              <a:rPr lang="ja-JP" altLang="en-US" dirty="0"/>
              <a:t>　</a:t>
            </a:r>
            <a:r>
              <a:rPr lang="ja-JP" altLang="en-US" dirty="0" smtClean="0"/>
              <a:t>　アンケートによる追跡調査を実施</a:t>
            </a:r>
            <a:endParaRPr lang="en-US" altLang="ja-JP" dirty="0" smtClean="0"/>
          </a:p>
          <a:p>
            <a:pPr marL="0" indent="0">
              <a:buNone/>
            </a:pPr>
            <a:r>
              <a:rPr lang="ja-JP" altLang="en-US" dirty="0" smtClean="0"/>
              <a:t>　➩　</a:t>
            </a:r>
            <a:r>
              <a:rPr lang="en-US" altLang="ja-JP" dirty="0" smtClean="0"/>
              <a:t>44</a:t>
            </a:r>
            <a:r>
              <a:rPr lang="ja-JP" altLang="en-US" dirty="0" smtClean="0"/>
              <a:t>名が甲状腺検査を希望</a:t>
            </a:r>
            <a:endParaRPr lang="en-US" altLang="ja-JP" dirty="0" smtClean="0"/>
          </a:p>
          <a:p>
            <a:pPr marL="0" indent="0">
              <a:buNone/>
            </a:pPr>
            <a:r>
              <a:rPr lang="ja-JP" altLang="en-US" dirty="0" smtClean="0"/>
              <a:t>　➩　年齢の若い人から案内</a:t>
            </a:r>
            <a:r>
              <a:rPr lang="ja-JP" altLang="en-US" dirty="0"/>
              <a:t>を</a:t>
            </a:r>
            <a:r>
              <a:rPr lang="ja-JP" altLang="en-US" dirty="0" smtClean="0"/>
              <a:t>開始</a:t>
            </a:r>
            <a:endParaRPr lang="en-US" altLang="ja-JP" dirty="0" smtClean="0"/>
          </a:p>
          <a:p>
            <a:pPr marL="0" indent="0">
              <a:buNone/>
            </a:pPr>
            <a:r>
              <a:rPr lang="ja-JP" altLang="en-US" dirty="0" smtClean="0"/>
              <a:t>　➩　今回宮城民医連で</a:t>
            </a:r>
            <a:r>
              <a:rPr lang="en-US" altLang="ja-JP" dirty="0" smtClean="0"/>
              <a:t>15</a:t>
            </a:r>
            <a:r>
              <a:rPr lang="ja-JP" altLang="en-US" dirty="0"/>
              <a:t>人の健診実施となる</a:t>
            </a:r>
          </a:p>
          <a:p>
            <a:pPr marL="0" indent="0">
              <a:buNone/>
            </a:pPr>
            <a:endParaRPr lang="en-US" altLang="ja-JP" dirty="0" smtClean="0"/>
          </a:p>
        </p:txBody>
      </p:sp>
    </p:spTree>
    <p:extLst>
      <p:ext uri="{BB962C8B-B14F-4D97-AF65-F5344CB8AC3E}">
        <p14:creationId xmlns:p14="http://schemas.microsoft.com/office/powerpoint/2010/main" val="338380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6831" y="3220792"/>
            <a:ext cx="3809214" cy="1603375"/>
          </a:xfrm>
        </p:spPr>
        <p:txBody>
          <a:bodyPr>
            <a:normAutofit/>
          </a:bodyPr>
          <a:lstStyle/>
          <a:p>
            <a:r>
              <a:rPr kumimoji="1" lang="ja-JP" altLang="en-US" dirty="0" smtClean="0"/>
              <a:t>エコーは複数で確認</a:t>
            </a:r>
            <a:endParaRPr kumimoji="1" lang="en-US" altLang="ja-JP" dirty="0" smtClean="0"/>
          </a:p>
          <a:p>
            <a:r>
              <a:rPr lang="ja-JP" altLang="en-US" dirty="0"/>
              <a:t>ご家族</a:t>
            </a:r>
            <a:r>
              <a:rPr lang="ja-JP" altLang="en-US" dirty="0" smtClean="0"/>
              <a:t>も一緒に</a:t>
            </a:r>
            <a:endParaRPr lang="en-US" altLang="ja-JP" dirty="0" smtClean="0"/>
          </a:p>
          <a:p>
            <a:r>
              <a:rPr lang="ja-JP" altLang="en-US" dirty="0"/>
              <a:t>説明付き</a:t>
            </a:r>
            <a:r>
              <a:rPr lang="ja-JP" altLang="en-US" dirty="0" smtClean="0"/>
              <a:t>で</a:t>
            </a:r>
            <a:endParaRPr lang="en-US" altLang="ja-JP" dirty="0" smtClean="0"/>
          </a:p>
        </p:txBody>
      </p:sp>
      <p:sp>
        <p:nvSpPr>
          <p:cNvPr id="10" name="コンテンツ プレースホルダー 2"/>
          <p:cNvSpPr txBox="1">
            <a:spLocks/>
          </p:cNvSpPr>
          <p:nvPr/>
        </p:nvSpPr>
        <p:spPr>
          <a:xfrm>
            <a:off x="4745882" y="2225120"/>
            <a:ext cx="3104322" cy="1328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採血も実施</a:t>
            </a:r>
            <a:endParaRPr lang="en-US" altLang="ja-JP" dirty="0" smtClean="0"/>
          </a:p>
          <a:p>
            <a:r>
              <a:rPr lang="ja-JP" altLang="en-US" dirty="0" smtClean="0"/>
              <a:t>学生の見学も</a:t>
            </a:r>
            <a:endParaRPr lang="en-US" altLang="ja-JP" dirty="0" smtClean="0"/>
          </a:p>
        </p:txBody>
      </p:sp>
      <p:sp>
        <p:nvSpPr>
          <p:cNvPr id="11" name="コンテンツ プレースホルダー 2"/>
          <p:cNvSpPr txBox="1">
            <a:spLocks/>
          </p:cNvSpPr>
          <p:nvPr/>
        </p:nvSpPr>
        <p:spPr>
          <a:xfrm>
            <a:off x="8311185" y="3191727"/>
            <a:ext cx="3809214"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診察後、簡単に　　エコー結果の説明も</a:t>
            </a:r>
            <a:endParaRPr lang="ja-JP" altLang="en-US" dirty="0"/>
          </a:p>
        </p:txBody>
      </p:sp>
      <p:pic>
        <p:nvPicPr>
          <p:cNvPr id="2" name="図 1"/>
          <p:cNvPicPr>
            <a:picLocks noChangeAspect="1"/>
          </p:cNvPicPr>
          <p:nvPr/>
        </p:nvPicPr>
        <p:blipFill>
          <a:blip r:embed="rId2"/>
          <a:stretch>
            <a:fillRect/>
          </a:stretch>
        </p:blipFill>
        <p:spPr>
          <a:xfrm>
            <a:off x="371515" y="451986"/>
            <a:ext cx="3511600" cy="2633700"/>
          </a:xfrm>
          <a:prstGeom prst="rect">
            <a:avLst/>
          </a:prstGeom>
        </p:spPr>
      </p:pic>
      <p:pic>
        <p:nvPicPr>
          <p:cNvPr id="4" name="図 3"/>
          <p:cNvPicPr>
            <a:picLocks noChangeAspect="1"/>
          </p:cNvPicPr>
          <p:nvPr/>
        </p:nvPicPr>
        <p:blipFill>
          <a:blip r:embed="rId3"/>
          <a:stretch>
            <a:fillRect/>
          </a:stretch>
        </p:blipFill>
        <p:spPr>
          <a:xfrm>
            <a:off x="7933878" y="451986"/>
            <a:ext cx="3694496" cy="2627604"/>
          </a:xfrm>
          <a:prstGeom prst="rect">
            <a:avLst/>
          </a:prstGeom>
        </p:spPr>
      </p:pic>
      <p:pic>
        <p:nvPicPr>
          <p:cNvPr id="8" name="図 7"/>
          <p:cNvPicPr>
            <a:picLocks noChangeAspect="1"/>
          </p:cNvPicPr>
          <p:nvPr/>
        </p:nvPicPr>
        <p:blipFill>
          <a:blip r:embed="rId4"/>
          <a:stretch>
            <a:fillRect/>
          </a:stretch>
        </p:blipFill>
        <p:spPr>
          <a:xfrm>
            <a:off x="4130963" y="3714706"/>
            <a:ext cx="3743268" cy="2633700"/>
          </a:xfrm>
          <a:prstGeom prst="rect">
            <a:avLst/>
          </a:prstGeom>
        </p:spPr>
      </p:pic>
    </p:spTree>
    <p:extLst>
      <p:ext uri="{BB962C8B-B14F-4D97-AF65-F5344CB8AC3E}">
        <p14:creationId xmlns:p14="http://schemas.microsoft.com/office/powerpoint/2010/main" val="78594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受診者の声</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951322" y="1960778"/>
            <a:ext cx="10515600" cy="3685878"/>
          </a:xfrm>
        </p:spPr>
        <p:txBody>
          <a:bodyPr>
            <a:normAutofit/>
          </a:bodyPr>
          <a:lstStyle/>
          <a:p>
            <a:r>
              <a:rPr lang="ja-JP" altLang="en-US" dirty="0" smtClean="0"/>
              <a:t>事故発生時</a:t>
            </a:r>
            <a:r>
              <a:rPr lang="en-US" altLang="ja-JP" dirty="0" smtClean="0"/>
              <a:t>1</a:t>
            </a:r>
            <a:r>
              <a:rPr lang="ja-JP" altLang="en-US" dirty="0" smtClean="0"/>
              <a:t>歳だったので将来どのような影響が出るか不安。</a:t>
            </a:r>
            <a:endParaRPr lang="en-US" altLang="ja-JP" dirty="0" smtClean="0"/>
          </a:p>
          <a:p>
            <a:r>
              <a:rPr lang="ja-JP" altLang="en-US" dirty="0" smtClean="0"/>
              <a:t>線量が高い地域に住んでいるので不安。</a:t>
            </a:r>
            <a:endParaRPr lang="en-US" altLang="ja-JP" dirty="0" smtClean="0"/>
          </a:p>
          <a:p>
            <a:r>
              <a:rPr lang="ja-JP" altLang="en-US" dirty="0"/>
              <a:t>弟</a:t>
            </a:r>
            <a:r>
              <a:rPr lang="ja-JP" altLang="en-US" dirty="0" smtClean="0"/>
              <a:t>が同じような生活を送っているが案内が来ない。健診を受けていないので心配</a:t>
            </a:r>
            <a:endParaRPr lang="en-US" altLang="ja-JP" dirty="0" smtClean="0"/>
          </a:p>
          <a:p>
            <a:r>
              <a:rPr lang="en-US" altLang="ja-JP" dirty="0"/>
              <a:t>10</a:t>
            </a:r>
            <a:r>
              <a:rPr lang="ja-JP" altLang="en-US" dirty="0"/>
              <a:t>年前</a:t>
            </a:r>
            <a:r>
              <a:rPr lang="ja-JP" altLang="en-US" dirty="0" smtClean="0"/>
              <a:t>に一度受けた。今回は安心のために受けようと思った。　</a:t>
            </a:r>
            <a:endParaRPr lang="en-US" altLang="ja-JP" dirty="0" smtClean="0"/>
          </a:p>
          <a:p>
            <a:r>
              <a:rPr lang="ja-JP" altLang="en-US" dirty="0"/>
              <a:t>小学生の時</a:t>
            </a:r>
            <a:r>
              <a:rPr lang="ja-JP" altLang="en-US" dirty="0" smtClean="0"/>
              <a:t>に一度だけ受けた。経過観察と言われたが連絡は来なかった。</a:t>
            </a:r>
            <a:endParaRPr lang="en-US" altLang="ja-JP" dirty="0" smtClean="0"/>
          </a:p>
        </p:txBody>
      </p:sp>
    </p:spTree>
    <p:extLst>
      <p:ext uri="{BB962C8B-B14F-4D97-AF65-F5344CB8AC3E}">
        <p14:creationId xmlns:p14="http://schemas.microsoft.com/office/powerpoint/2010/main" val="332807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225" y="10525"/>
            <a:ext cx="10515600" cy="1325563"/>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町へ</a:t>
            </a:r>
            <a:r>
              <a:rPr lang="ja-JP" altLang="en-US" dirty="0" smtClean="0">
                <a:latin typeface="ＭＳ Ｐゴシック" panose="020B0600070205080204" pitchFamily="50" charset="-128"/>
                <a:ea typeface="ＭＳ Ｐゴシック" panose="020B0600070205080204" pitchFamily="50" charset="-128"/>
              </a:rPr>
              <a:t>の要望</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706225" y="2271862"/>
            <a:ext cx="10841610" cy="2903453"/>
          </a:xfrm>
        </p:spPr>
        <p:txBody>
          <a:bodyPr>
            <a:normAutofit/>
          </a:bodyPr>
          <a:lstStyle/>
          <a:p>
            <a:r>
              <a:rPr lang="ja-JP" altLang="en-US" dirty="0"/>
              <a:t>行政の</a:t>
            </a:r>
            <a:r>
              <a:rPr lang="ja-JP" altLang="en-US" dirty="0" smtClean="0"/>
              <a:t>支援・責任で健診を受けられる体制を構築し、継続して　欲しい</a:t>
            </a:r>
            <a:endParaRPr lang="en-US" altLang="ja-JP" dirty="0" smtClean="0"/>
          </a:p>
          <a:p>
            <a:r>
              <a:rPr lang="ja-JP" altLang="en-US" dirty="0"/>
              <a:t>子どもが</a:t>
            </a:r>
            <a:r>
              <a:rPr lang="ja-JP" altLang="en-US" dirty="0" smtClean="0"/>
              <a:t>三人いるがなぜ一人だけ通知が来たのか町からの説明が欲しい</a:t>
            </a:r>
            <a:endParaRPr lang="en-US" altLang="ja-JP" dirty="0" smtClean="0"/>
          </a:p>
          <a:p>
            <a:r>
              <a:rPr lang="ja-JP" altLang="en-US" dirty="0" smtClean="0"/>
              <a:t>急に来て驚いたので、もう少し定期的にして</a:t>
            </a:r>
            <a:r>
              <a:rPr lang="ja-JP" altLang="en-US" dirty="0"/>
              <a:t>欲し</a:t>
            </a:r>
            <a:r>
              <a:rPr lang="ja-JP" altLang="en-US" dirty="0" smtClean="0"/>
              <a:t>かった</a:t>
            </a:r>
            <a:endParaRPr lang="en-US" altLang="ja-JP" dirty="0" smtClean="0"/>
          </a:p>
        </p:txBody>
      </p:sp>
    </p:spTree>
    <p:extLst>
      <p:ext uri="{BB962C8B-B14F-4D97-AF65-F5344CB8AC3E}">
        <p14:creationId xmlns:p14="http://schemas.microsoft.com/office/powerpoint/2010/main" val="321894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6930" y="161354"/>
            <a:ext cx="4579070" cy="875595"/>
          </a:xfrm>
        </p:spPr>
        <p:txBody>
          <a:bodyPr>
            <a:normAutofit/>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結果　</a:t>
            </a:r>
            <a:r>
              <a:rPr lang="en-US" altLang="ja-JP" dirty="0" smtClean="0">
                <a:latin typeface="ＭＳ Ｐゴシック" panose="020B0600070205080204" pitchFamily="50" charset="-128"/>
                <a:ea typeface="ＭＳ Ｐゴシック" panose="020B0600070205080204" pitchFamily="50" charset="-128"/>
              </a:rPr>
              <a:t>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18334" y="1218136"/>
            <a:ext cx="5923868" cy="5559736"/>
          </a:xfrm>
        </p:spPr>
        <p:txBody>
          <a:bodyPr>
            <a:normAutofit fontScale="92500" lnSpcReduction="10000"/>
          </a:bodyPr>
          <a:lstStyle/>
          <a:p>
            <a:r>
              <a:rPr lang="ja-JP" altLang="en-US" dirty="0" smtClean="0"/>
              <a:t>性別</a:t>
            </a:r>
            <a:r>
              <a:rPr lang="ja-JP" altLang="en-US" dirty="0"/>
              <a:t>：男　</a:t>
            </a:r>
            <a:r>
              <a:rPr lang="en-US" altLang="ja-JP" dirty="0"/>
              <a:t>9</a:t>
            </a:r>
            <a:r>
              <a:rPr lang="ja-JP" altLang="en-US" dirty="0"/>
              <a:t>人　女　</a:t>
            </a:r>
            <a:r>
              <a:rPr lang="en-US" altLang="ja-JP" dirty="0"/>
              <a:t>6</a:t>
            </a:r>
            <a:r>
              <a:rPr lang="ja-JP" altLang="en-US" dirty="0"/>
              <a:t>人</a:t>
            </a:r>
            <a:endParaRPr lang="en-US" altLang="ja-JP" dirty="0"/>
          </a:p>
          <a:p>
            <a:r>
              <a:rPr lang="ja-JP" altLang="en-US" dirty="0"/>
              <a:t>年齢：</a:t>
            </a:r>
            <a:r>
              <a:rPr lang="en-US" altLang="ja-JP" dirty="0"/>
              <a:t>11</a:t>
            </a:r>
            <a:r>
              <a:rPr lang="ja-JP" altLang="en-US" dirty="0"/>
              <a:t>歳</a:t>
            </a:r>
            <a:r>
              <a:rPr lang="en-US" altLang="ja-JP" dirty="0"/>
              <a:t>-22</a:t>
            </a:r>
            <a:r>
              <a:rPr lang="ja-JP" altLang="en-US" dirty="0"/>
              <a:t>歳</a:t>
            </a:r>
            <a:endParaRPr lang="en-US" altLang="ja-JP" dirty="0"/>
          </a:p>
          <a:p>
            <a:r>
              <a:rPr lang="ja-JP" altLang="en-US" dirty="0" smtClean="0"/>
              <a:t>過去</a:t>
            </a:r>
            <a:r>
              <a:rPr lang="ja-JP" altLang="en-US" dirty="0"/>
              <a:t>の甲状腺エコー検診受診回数</a:t>
            </a:r>
            <a:endParaRPr lang="en-US" altLang="ja-JP" dirty="0"/>
          </a:p>
          <a:p>
            <a:pPr marL="0" indent="0">
              <a:buNone/>
            </a:pPr>
            <a:r>
              <a:rPr lang="ja-JP" altLang="en-US" dirty="0" smtClean="0"/>
              <a:t>　  なし：</a:t>
            </a:r>
            <a:r>
              <a:rPr lang="en-US" altLang="ja-JP" dirty="0" smtClean="0"/>
              <a:t>2</a:t>
            </a:r>
            <a:r>
              <a:rPr lang="ja-JP" altLang="en-US" dirty="0"/>
              <a:t>人　</a:t>
            </a:r>
            <a:r>
              <a:rPr lang="en-US" altLang="ja-JP" dirty="0" smtClean="0"/>
              <a:t>1</a:t>
            </a:r>
            <a:r>
              <a:rPr lang="ja-JP" altLang="en-US" dirty="0" smtClean="0"/>
              <a:t>回：</a:t>
            </a:r>
            <a:r>
              <a:rPr lang="en-US" altLang="ja-JP" dirty="0" smtClean="0"/>
              <a:t>5</a:t>
            </a:r>
            <a:r>
              <a:rPr lang="ja-JP" altLang="en-US" dirty="0" smtClean="0"/>
              <a:t>人</a:t>
            </a:r>
            <a:endParaRPr lang="en-US" altLang="ja-JP" dirty="0" smtClean="0"/>
          </a:p>
          <a:p>
            <a:pPr marL="0" indent="0">
              <a:buNone/>
            </a:pPr>
            <a:r>
              <a:rPr lang="en-US" altLang="ja-JP" dirty="0"/>
              <a:t> </a:t>
            </a:r>
            <a:r>
              <a:rPr lang="en-US" altLang="ja-JP" dirty="0" smtClean="0"/>
              <a:t>   </a:t>
            </a:r>
            <a:r>
              <a:rPr lang="ja-JP" altLang="en-US" dirty="0"/>
              <a:t>　</a:t>
            </a:r>
            <a:r>
              <a:rPr lang="en-US" altLang="ja-JP" dirty="0"/>
              <a:t>2</a:t>
            </a:r>
            <a:r>
              <a:rPr lang="ja-JP" altLang="en-US" dirty="0" smtClean="0"/>
              <a:t>回：</a:t>
            </a:r>
            <a:r>
              <a:rPr lang="en-US" altLang="ja-JP" dirty="0"/>
              <a:t>5</a:t>
            </a:r>
            <a:r>
              <a:rPr lang="ja-JP" altLang="en-US" dirty="0" smtClean="0"/>
              <a:t>人</a:t>
            </a:r>
            <a:r>
              <a:rPr lang="ja-JP" altLang="en-US" dirty="0"/>
              <a:t>　</a:t>
            </a:r>
            <a:r>
              <a:rPr lang="en-US" altLang="ja-JP" dirty="0"/>
              <a:t>3</a:t>
            </a:r>
            <a:r>
              <a:rPr lang="ja-JP" altLang="en-US" dirty="0" smtClean="0"/>
              <a:t>回：</a:t>
            </a:r>
            <a:r>
              <a:rPr lang="en-US" altLang="ja-JP" dirty="0" smtClean="0"/>
              <a:t>3</a:t>
            </a:r>
            <a:r>
              <a:rPr lang="ja-JP" altLang="en-US" dirty="0"/>
              <a:t>人　</a:t>
            </a:r>
            <a:endParaRPr lang="en-US" altLang="ja-JP" dirty="0" smtClean="0"/>
          </a:p>
          <a:p>
            <a:pPr marL="0" indent="0">
              <a:buNone/>
            </a:pPr>
            <a:endParaRPr lang="en-US" altLang="ja-JP" dirty="0" smtClean="0"/>
          </a:p>
          <a:p>
            <a:pPr marL="0" indent="0">
              <a:buNone/>
            </a:pPr>
            <a:r>
              <a:rPr lang="ja-JP" altLang="en-US" dirty="0" smtClean="0"/>
              <a:t>　以前甲状腺エコー結果</a:t>
            </a:r>
            <a:endParaRPr lang="en-US" altLang="ja-JP" dirty="0" smtClean="0"/>
          </a:p>
          <a:p>
            <a:pPr marL="0" indent="0">
              <a:buNone/>
            </a:pPr>
            <a:r>
              <a:rPr lang="ja-JP" altLang="en-US" dirty="0"/>
              <a:t>　</a:t>
            </a:r>
            <a:r>
              <a:rPr lang="ja-JP" altLang="en-US" dirty="0" smtClean="0"/>
              <a:t>　　嚢胞を指摘　　　</a:t>
            </a:r>
            <a:r>
              <a:rPr lang="en-US" altLang="ja-JP" dirty="0" smtClean="0"/>
              <a:t>10</a:t>
            </a:r>
            <a:r>
              <a:rPr lang="ja-JP" altLang="en-US" dirty="0" smtClean="0"/>
              <a:t>人</a:t>
            </a:r>
            <a:endParaRPr lang="en-US" altLang="ja-JP" dirty="0" smtClean="0"/>
          </a:p>
          <a:p>
            <a:pPr marL="0" indent="0">
              <a:buNone/>
            </a:pPr>
            <a:r>
              <a:rPr lang="ja-JP" altLang="en-US" dirty="0" smtClean="0"/>
              <a:t>　　　不明　　　　　　  </a:t>
            </a:r>
            <a:r>
              <a:rPr lang="en-US" altLang="ja-JP" dirty="0" smtClean="0"/>
              <a:t>3</a:t>
            </a:r>
            <a:r>
              <a:rPr lang="ja-JP" altLang="en-US" dirty="0" smtClean="0"/>
              <a:t>人</a:t>
            </a:r>
            <a:endParaRPr lang="en-US" altLang="ja-JP" dirty="0" smtClean="0"/>
          </a:p>
          <a:p>
            <a:r>
              <a:rPr lang="ja-JP" altLang="en-US" dirty="0" smtClean="0"/>
              <a:t>以前の検診結果表の持参</a:t>
            </a:r>
            <a:endParaRPr lang="en-US" altLang="ja-JP" dirty="0" smtClean="0"/>
          </a:p>
          <a:p>
            <a:pPr marL="0" indent="0">
              <a:buNone/>
            </a:pPr>
            <a:r>
              <a:rPr lang="ja-JP" altLang="en-US" dirty="0" smtClean="0"/>
              <a:t>　　　あり　　　　　　</a:t>
            </a:r>
            <a:r>
              <a:rPr lang="en-US" altLang="ja-JP" dirty="0" smtClean="0"/>
              <a:t>2</a:t>
            </a:r>
            <a:r>
              <a:rPr lang="ja-JP" altLang="en-US" dirty="0"/>
              <a:t>人</a:t>
            </a:r>
            <a:endParaRPr lang="en-US" altLang="ja-JP" dirty="0" smtClean="0"/>
          </a:p>
          <a:p>
            <a:pPr marL="0" indent="0">
              <a:buNone/>
            </a:pPr>
            <a:r>
              <a:rPr lang="ja-JP" altLang="en-US" dirty="0" smtClean="0"/>
              <a:t>　　　なし　　　　　　</a:t>
            </a:r>
            <a:r>
              <a:rPr lang="en-US" altLang="ja-JP" dirty="0" smtClean="0"/>
              <a:t>11</a:t>
            </a:r>
            <a:r>
              <a:rPr lang="ja-JP" altLang="en-US" dirty="0" smtClean="0"/>
              <a:t>人</a:t>
            </a:r>
            <a:endParaRPr lang="en-US" altLang="ja-JP" dirty="0" smtClean="0"/>
          </a:p>
          <a:p>
            <a:pPr marL="0" indent="0">
              <a:buNone/>
            </a:pPr>
            <a:endParaRPr lang="en-US" altLang="ja-JP" dirty="0"/>
          </a:p>
        </p:txBody>
      </p:sp>
      <p:pic>
        <p:nvPicPr>
          <p:cNvPr id="5" name="図 4"/>
          <p:cNvPicPr>
            <a:picLocks noChangeAspect="1"/>
          </p:cNvPicPr>
          <p:nvPr/>
        </p:nvPicPr>
        <p:blipFill>
          <a:blip r:embed="rId2"/>
          <a:stretch>
            <a:fillRect/>
          </a:stretch>
        </p:blipFill>
        <p:spPr>
          <a:xfrm>
            <a:off x="7091839" y="310625"/>
            <a:ext cx="4390008" cy="3160435"/>
          </a:xfrm>
          <a:prstGeom prst="rect">
            <a:avLst/>
          </a:prstGeom>
        </p:spPr>
      </p:pic>
      <p:pic>
        <p:nvPicPr>
          <p:cNvPr id="6" name="図 5"/>
          <p:cNvPicPr>
            <a:picLocks noChangeAspect="1"/>
          </p:cNvPicPr>
          <p:nvPr/>
        </p:nvPicPr>
        <p:blipFill>
          <a:blip r:embed="rId3"/>
          <a:stretch>
            <a:fillRect/>
          </a:stretch>
        </p:blipFill>
        <p:spPr>
          <a:xfrm>
            <a:off x="7378572" y="3553445"/>
            <a:ext cx="3862107" cy="3419402"/>
          </a:xfrm>
          <a:prstGeom prst="rect">
            <a:avLst/>
          </a:prstGeom>
        </p:spPr>
      </p:pic>
    </p:spTree>
    <p:extLst>
      <p:ext uri="{BB962C8B-B14F-4D97-AF65-F5344CB8AC3E}">
        <p14:creationId xmlns:p14="http://schemas.microsoft.com/office/powerpoint/2010/main" val="161475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7154" y="320491"/>
            <a:ext cx="4315226" cy="1089855"/>
          </a:xfrm>
        </p:spPr>
        <p:txBody>
          <a:bodyPr/>
          <a:lstStyle/>
          <a:p>
            <a:r>
              <a:rPr lang="ja-JP" altLang="en-US" dirty="0"/>
              <a:t>　</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結果　</a:t>
            </a:r>
            <a:r>
              <a:rPr lang="en-US" altLang="ja-JP" dirty="0" smtClean="0">
                <a:latin typeface="ＭＳ Ｐゴシック" panose="020B0600070205080204" pitchFamily="50" charset="-128"/>
                <a:ea typeface="ＭＳ Ｐゴシック" panose="020B0600070205080204" pitchFamily="50" charset="-128"/>
              </a:rPr>
              <a:t>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コンテンツ プレースホルダー 2"/>
          <p:cNvSpPr txBox="1">
            <a:spLocks/>
          </p:cNvSpPr>
          <p:nvPr/>
        </p:nvSpPr>
        <p:spPr>
          <a:xfrm>
            <a:off x="2185262" y="1782305"/>
            <a:ext cx="9776846" cy="4788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今回の甲状腺エコー結果</a:t>
            </a:r>
            <a:endParaRPr lang="en-US" altLang="ja-JP" dirty="0" smtClean="0"/>
          </a:p>
          <a:p>
            <a:pPr marL="0" indent="0">
              <a:buFont typeface="Arial" panose="020B0604020202020204" pitchFamily="34" charset="0"/>
              <a:buNone/>
            </a:pPr>
            <a:r>
              <a:rPr lang="ja-JP" altLang="en-US" dirty="0" smtClean="0"/>
              <a:t>　➩　</a:t>
            </a:r>
            <a:r>
              <a:rPr lang="en-US" altLang="ja-JP" dirty="0" smtClean="0"/>
              <a:t>A1</a:t>
            </a:r>
            <a:r>
              <a:rPr lang="ja-JP" altLang="en-US" dirty="0" smtClean="0"/>
              <a:t>（異常なし）　  </a:t>
            </a:r>
            <a:r>
              <a:rPr lang="en-US" altLang="ja-JP" dirty="0" smtClean="0"/>
              <a:t>3</a:t>
            </a:r>
            <a:r>
              <a:rPr lang="ja-JP" altLang="en-US" dirty="0" smtClean="0"/>
              <a:t>人</a:t>
            </a:r>
          </a:p>
          <a:p>
            <a:pPr marL="0" indent="0">
              <a:buFont typeface="Arial" panose="020B0604020202020204" pitchFamily="34" charset="0"/>
              <a:buNone/>
            </a:pPr>
            <a:r>
              <a:rPr lang="ja-JP" altLang="en-US" dirty="0" smtClean="0"/>
              <a:t>　➩　</a:t>
            </a:r>
            <a:r>
              <a:rPr lang="en-US" altLang="ja-JP" dirty="0" smtClean="0"/>
              <a:t>A2</a:t>
            </a:r>
            <a:r>
              <a:rPr lang="ja-JP" altLang="en-US" dirty="0" smtClean="0"/>
              <a:t>（嚢胞あり）　</a:t>
            </a:r>
            <a:r>
              <a:rPr lang="en-US" altLang="ja-JP" dirty="0" smtClean="0"/>
              <a:t>12</a:t>
            </a:r>
            <a:r>
              <a:rPr lang="ja-JP" altLang="en-US" dirty="0" smtClean="0"/>
              <a:t>人</a:t>
            </a:r>
          </a:p>
          <a:p>
            <a:pPr marL="0" indent="0">
              <a:buFont typeface="Arial" panose="020B0604020202020204" pitchFamily="34" charset="0"/>
              <a:buNone/>
            </a:pPr>
            <a:r>
              <a:rPr lang="ja-JP" altLang="en-US" dirty="0" smtClean="0"/>
              <a:t>　➩　</a:t>
            </a:r>
            <a:r>
              <a:rPr lang="en-US" altLang="ja-JP" dirty="0" smtClean="0"/>
              <a:t>B  </a:t>
            </a:r>
            <a:r>
              <a:rPr lang="ja-JP" altLang="en-US" dirty="0" smtClean="0"/>
              <a:t>（結節あり）     </a:t>
            </a:r>
            <a:r>
              <a:rPr lang="en-US" altLang="ja-JP" dirty="0" smtClean="0"/>
              <a:t>2</a:t>
            </a:r>
            <a:r>
              <a:rPr lang="ja-JP" altLang="en-US" dirty="0" smtClean="0"/>
              <a:t>人</a:t>
            </a:r>
          </a:p>
          <a:p>
            <a:pPr marL="0" indent="0">
              <a:buFont typeface="Arial" panose="020B0604020202020204" pitchFamily="34" charset="0"/>
              <a:buNone/>
            </a:pPr>
            <a:endParaRPr lang="ja-JP" altLang="en-US" dirty="0" smtClean="0"/>
          </a:p>
          <a:p>
            <a:pPr marL="0" indent="0">
              <a:buFont typeface="Arial" panose="020B0604020202020204" pitchFamily="34" charset="0"/>
              <a:buNone/>
            </a:pPr>
            <a:r>
              <a:rPr lang="ja-JP" altLang="en-US" dirty="0" smtClean="0"/>
              <a:t>甲状腺ホルモン異常　    </a:t>
            </a:r>
            <a:r>
              <a:rPr lang="en-US" altLang="ja-JP" dirty="0" smtClean="0"/>
              <a:t>5</a:t>
            </a:r>
            <a:r>
              <a:rPr lang="ja-JP" altLang="en-US" dirty="0" smtClean="0"/>
              <a:t>人</a:t>
            </a:r>
          </a:p>
          <a:p>
            <a:pPr marL="0" indent="0">
              <a:buFont typeface="Arial" panose="020B0604020202020204" pitchFamily="34" charset="0"/>
              <a:buNone/>
            </a:pPr>
            <a:r>
              <a:rPr lang="ja-JP" altLang="en-US" dirty="0" smtClean="0"/>
              <a:t>甲状腺抗体陽性　　    　</a:t>
            </a:r>
            <a:r>
              <a:rPr lang="en-US" altLang="ja-JP" dirty="0" smtClean="0"/>
              <a:t>3</a:t>
            </a:r>
            <a:r>
              <a:rPr lang="ja-JP" altLang="en-US" dirty="0" smtClean="0"/>
              <a:t>人</a:t>
            </a:r>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smtClean="0"/>
          </a:p>
        </p:txBody>
      </p:sp>
    </p:spTree>
    <p:extLst>
      <p:ext uri="{BB962C8B-B14F-4D97-AF65-F5344CB8AC3E}">
        <p14:creationId xmlns:p14="http://schemas.microsoft.com/office/powerpoint/2010/main" val="15352405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7171</TotalTime>
  <Words>426</Words>
  <Application>Microsoft Office PowerPoint</Application>
  <PresentationFormat>ワイド画面</PresentationFormat>
  <Paragraphs>113</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MS Gothic</vt:lpstr>
      <vt:lpstr>游ゴシック</vt:lpstr>
      <vt:lpstr>游ゴシック Light</vt:lpstr>
      <vt:lpstr>Arial</vt:lpstr>
      <vt:lpstr>Office テーマ</vt:lpstr>
      <vt:lpstr>宮城民医連における 　甲状腺健診の新たな展開　</vt:lpstr>
      <vt:lpstr>　【はじめに】</vt:lpstr>
      <vt:lpstr>　【対象・方法】</vt:lpstr>
      <vt:lpstr>　【A町 経過】</vt:lpstr>
      <vt:lpstr>PowerPoint プレゼンテーション</vt:lpstr>
      <vt:lpstr>　【受診者の声】</vt:lpstr>
      <vt:lpstr>　【町への要望】</vt:lpstr>
      <vt:lpstr>　【結果　1】</vt:lpstr>
      <vt:lpstr>　【結果　2】</vt:lpstr>
      <vt:lpstr>　【受診後の対応】</vt:lpstr>
      <vt:lpstr>　【受診者と町の相違点】</vt:lpstr>
      <vt:lpstr>　【民医連の新たな取り組み】</vt:lpstr>
      <vt:lpstr>　【まとめ】</vt:lpstr>
      <vt:lpstr>PowerPoint プレゼンテーション</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2018災害公営住宅 訪問調査</dc:title>
  <dc:subject/>
  <dc:creator>Microsoft Office ユーザー</dc:creator>
  <cp:keywords/>
  <dc:description/>
  <cp:lastModifiedBy>Microsoft アカウント</cp:lastModifiedBy>
  <cp:revision>431</cp:revision>
  <cp:lastPrinted>2023-09-28T11:12:40Z</cp:lastPrinted>
  <dcterms:created xsi:type="dcterms:W3CDTF">2019-01-04T02:52:50Z</dcterms:created>
  <dcterms:modified xsi:type="dcterms:W3CDTF">2023-10-03T06:42:11Z</dcterms:modified>
  <cp:category/>
</cp:coreProperties>
</file>