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3" r:id="rId2"/>
    <p:sldId id="267" r:id="rId3"/>
    <p:sldId id="1187" r:id="rId4"/>
    <p:sldId id="256" r:id="rId5"/>
    <p:sldId id="270" r:id="rId6"/>
    <p:sldId id="269" r:id="rId7"/>
    <p:sldId id="264" r:id="rId8"/>
    <p:sldId id="1191" r:id="rId9"/>
    <p:sldId id="268" r:id="rId10"/>
    <p:sldId id="1189" r:id="rId11"/>
    <p:sldId id="261" r:id="rId12"/>
    <p:sldId id="257" r:id="rId13"/>
    <p:sldId id="258" r:id="rId14"/>
    <p:sldId id="259" r:id="rId15"/>
    <p:sldId id="260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009900"/>
    <a:srgbClr val="006600"/>
    <a:srgbClr val="336600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2510;&#12452;&#12490;&#12531;&#12496;&#12540;\&#12467;&#12500;&#12540;&#9313;&#12464;&#12521;&#1250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2510;&#12452;&#12490;&#12531;&#12496;&#12540;\&#12467;&#12500;&#12540;&#9313;&#12464;&#12521;&#12501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2510;&#12452;&#12490;&#12531;&#12496;&#12540;\&#12467;&#12500;&#12540;&#9313;&#12464;&#12521;&#12501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zuk\AppData\Local\Temp\Temp1_Gmail.zip\&#9313;&#12464;&#12521;&#1250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2510;&#12452;&#12490;&#12531;&#12496;&#12540;\&#12467;&#12500;&#12540;&#9313;&#12464;&#12521;&#12501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zuk\AppData\Local\Temp\Temp1_Gmail.zip\&#9313;&#12464;&#12521;&#12501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2510;&#12452;&#12490;&#12531;&#12496;&#12540;\&#12467;&#12500;&#12540;&#9313;&#12464;&#12521;&#12501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defRPr>
            </a:pPr>
            <a:r>
              <a:rPr lang="ja-JP" altLang="en-US" sz="4000" dirty="0"/>
              <a:t>１．</a:t>
            </a:r>
            <a:r>
              <a:rPr lang="ja-JP" sz="4000" dirty="0"/>
              <a:t>診療情報が流出する危険性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46-4C05-819C-444344860AF1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46-4C05-819C-444344860AF1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46-4C05-819C-444344860AF1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46-4C05-819C-444344860AF1}"/>
              </c:ext>
            </c:extLst>
          </c:dPt>
          <c:dLbls>
            <c:dLbl>
              <c:idx val="0"/>
              <c:layout>
                <c:manualLayout>
                  <c:x val="-0.15725394990599983"/>
                  <c:y val="7.8339457567804027E-2"/>
                </c:manualLayout>
              </c:layout>
              <c:tx>
                <c:rich>
                  <a:bodyPr/>
                  <a:lstStyle/>
                  <a:p>
                    <a:fld id="{85BD4AE5-DFF1-42E9-A0D7-416033A8CCC2}" type="VALUE">
                      <a:rPr lang="en-US" altLang="ja-JP" smtClean="0"/>
                      <a:pPr/>
                      <a:t>[値]</a:t>
                    </a:fld>
                    <a:endParaRPr lang="en-US" altLang="ja-JP" baseline="0" dirty="0"/>
                  </a:p>
                  <a:p>
                    <a:r>
                      <a:rPr lang="en-US" altLang="ja-JP" sz="3600" baseline="0" dirty="0"/>
                      <a:t>= </a:t>
                    </a:r>
                    <a:fld id="{4BC0E43C-C2EE-4E06-9B92-4CAADC2475B2}" type="PERCENTAGE">
                      <a:rPr lang="en-US" altLang="ja-JP" sz="3600" baseline="0"/>
                      <a:pPr/>
                      <a:t>[パーセンテージ]</a:t>
                    </a:fld>
                    <a:endParaRPr lang="en-US" altLang="ja-JP" sz="36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046-4C05-819C-444344860AF1}"/>
                </c:ext>
              </c:extLst>
            </c:dLbl>
            <c:dLbl>
              <c:idx val="1"/>
              <c:layout>
                <c:manualLayout>
                  <c:x val="0.14347868630894728"/>
                  <c:y val="-0.22015252260134158"/>
                </c:manualLayout>
              </c:layout>
              <c:tx>
                <c:rich>
                  <a:bodyPr/>
                  <a:lstStyle/>
                  <a:p>
                    <a:fld id="{DA5CF7D8-C02F-4194-A4F1-7A64F5B6BEFB}" type="VALUE">
                      <a:rPr lang="en-US" altLang="ja-JP" smtClean="0"/>
                      <a:pPr/>
                      <a:t>[値]</a:t>
                    </a:fld>
                    <a:endParaRPr lang="en-US" altLang="ja-JP" dirty="0"/>
                  </a:p>
                  <a:p>
                    <a:r>
                      <a:rPr lang="en-US" altLang="ja-JP" sz="3600" baseline="0" dirty="0"/>
                      <a:t>=</a:t>
                    </a:r>
                    <a:fld id="{F19A9C1E-EEF2-4583-8786-B4454C6AEEA5}" type="PERCENTAGE">
                      <a:rPr lang="en-US" altLang="ja-JP" sz="3600" baseline="0" smtClean="0"/>
                      <a:pPr/>
                      <a:t>[パーセンテージ]</a:t>
                    </a:fld>
                    <a:endParaRPr lang="en-US" altLang="ja-JP" sz="36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046-4C05-819C-444344860AF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69DD2CF-D0AA-4AC8-9A77-17B02F0FA38E}" type="VALUE">
                      <a:rPr lang="en-US" altLang="ja-JP" smtClean="0"/>
                      <a:pPr/>
                      <a:t>[値]</a:t>
                    </a:fld>
                    <a:endParaRPr lang="en-US" altLang="ja-JP" baseline="0" dirty="0"/>
                  </a:p>
                  <a:p>
                    <a:r>
                      <a:rPr lang="en-US" altLang="ja-JP" sz="3600" baseline="0" dirty="0"/>
                      <a:t>=</a:t>
                    </a:r>
                    <a:fld id="{E7589D14-008E-4FFA-98B0-2C3DFBBB7646}" type="PERCENTAGE">
                      <a:rPr lang="en-US" altLang="ja-JP" sz="3600" baseline="0" smtClean="0"/>
                      <a:pPr/>
                      <a:t>[パーセンテージ]</a:t>
                    </a:fld>
                    <a:endParaRPr lang="en-US" altLang="ja-JP" sz="36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046-4C05-819C-444344860AF1}"/>
                </c:ext>
              </c:extLst>
            </c:dLbl>
            <c:dLbl>
              <c:idx val="3"/>
              <c:layout>
                <c:manualLayout>
                  <c:x val="5.6278353255612208E-2"/>
                  <c:y val="1.28703703703703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ea typeface="UD デジタル 教科書体 N-B" panose="02020700000000000000" pitchFamily="17" charset="-128"/>
                        <a:cs typeface="+mn-cs"/>
                      </a:defRPr>
                    </a:pPr>
                    <a:fld id="{38E58548-D697-46B9-B352-68243077BBB3}" type="VALUE">
                      <a:rPr lang="en-US" altLang="ja-JP" sz="3600" smtClean="0"/>
                      <a:pPr>
                        <a:defRPr sz="4000">
                          <a:latin typeface="Arial Rounded MT Bold" panose="020F0704030504030204" pitchFamily="34" charset="0"/>
                        </a:defRPr>
                      </a:pPr>
                      <a:t>[値]</a:t>
                    </a:fld>
                    <a:r>
                      <a:rPr lang="en-US" altLang="ja-JP" sz="3200" baseline="0" dirty="0"/>
                      <a:t>=</a:t>
                    </a:r>
                    <a:fld id="{0722E548-C1C4-4F55-BF4E-346EB8881860}" type="PERCENTAGE">
                      <a:rPr lang="en-US" altLang="ja-JP" sz="3200" baseline="0" smtClean="0"/>
                      <a:pPr>
                        <a:defRPr sz="4000">
                          <a:latin typeface="Arial Rounded MT Bold" panose="020F0704030504030204" pitchFamily="34" charset="0"/>
                        </a:defRPr>
                      </a:pPr>
                      <a:t>[パーセンテージ]</a:t>
                    </a:fld>
                    <a:endParaRPr lang="en-US" altLang="ja-JP" sz="32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/>
                      </a:solidFill>
                      <a:latin typeface="Arial Rounded MT Bold" panose="020F0704030504030204" pitchFamily="34" charset="0"/>
                      <a:ea typeface="UD デジタル 教科書体 N-B" panose="02020700000000000000" pitchFamily="17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2387393640182"/>
                      <c:h val="9.36666666666666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046-4C05-819C-444344860A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UD デジタル 教科書体 N-B" panose="02020700000000000000" pitchFamily="17" charset="-128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Sheet1!$B$1:$B$4</c:f>
              <c:strCache>
                <c:ptCount val="4"/>
                <c:pt idx="0">
                  <c:v>大変心配</c:v>
                </c:pt>
                <c:pt idx="1">
                  <c:v>どちらかといえば心配</c:v>
                </c:pt>
                <c:pt idx="2">
                  <c:v>気にならない</c:v>
                </c:pt>
                <c:pt idx="3">
                  <c:v>わからない</c:v>
                </c:pt>
              </c:strCache>
            </c:strRef>
          </c:cat>
          <c:val>
            <c:numRef>
              <c:f>Sheet1!$C$1:$C$4</c:f>
              <c:numCache>
                <c:formatCode>General</c:formatCode>
                <c:ptCount val="4"/>
                <c:pt idx="0">
                  <c:v>377</c:v>
                </c:pt>
                <c:pt idx="1">
                  <c:v>334</c:v>
                </c:pt>
                <c:pt idx="2">
                  <c:v>157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46-4C05-819C-444344860AF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191549146288487"/>
          <c:y val="8.8536162146398367E-2"/>
          <c:w val="0.32700232340898316"/>
          <c:h val="0.792945319335083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</a:defRPr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defRPr>
            </a:pPr>
            <a:r>
              <a:rPr lang="ja-JP" altLang="en-US" sz="4000"/>
              <a:t>４．受診時の提示</a:t>
            </a:r>
            <a:endParaRPr lang="ja-JP" sz="4000"/>
          </a:p>
        </c:rich>
      </c:tx>
      <c:layout>
        <c:manualLayout>
          <c:xMode val="edge"/>
          <c:yMode val="edge"/>
          <c:x val="0.31253425354525743"/>
          <c:y val="7.458079500484848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5875616687510855"/>
          <c:y val="0.11107517465192571"/>
          <c:w val="0.46160353843761109"/>
          <c:h val="0.8218021098437104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27-4F0D-B407-E4D22E0192C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27-4F0D-B407-E4D22E0192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27-4F0D-B407-E4D22E0192CD}"/>
              </c:ext>
            </c:extLst>
          </c:dPt>
          <c:dLbls>
            <c:dLbl>
              <c:idx val="0"/>
              <c:layout>
                <c:manualLayout>
                  <c:x val="-0.17260141894409278"/>
                  <c:y val="-0.237075317060136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400" b="0" i="0" u="none" strike="noStrike" kern="1200" baseline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ea typeface="UD デジタル 教科書体 N-B" panose="02020700000000000000" pitchFamily="17" charset="-128"/>
                        <a:cs typeface="+mn-cs"/>
                      </a:defRPr>
                    </a:pPr>
                    <a:fld id="{C311A69F-886D-45D1-80C7-B3DEC2B0282D}" type="VALUE">
                      <a:rPr lang="en-US" altLang="ja-JP" sz="6000" smtClean="0"/>
                      <a:pPr>
                        <a:defRPr sz="4400">
                          <a:latin typeface="Arial Rounded MT Bold" panose="020F0704030504030204" pitchFamily="34" charset="0"/>
                        </a:defRPr>
                      </a:pPr>
                      <a:t>[値]</a:t>
                    </a:fld>
                    <a:endParaRPr lang="en-US" altLang="ja-JP" sz="6000" baseline="0" dirty="0"/>
                  </a:p>
                  <a:p>
                    <a:pPr>
                      <a:defRPr sz="4400">
                        <a:latin typeface="Arial Rounded MT Bold" panose="020F0704030504030204" pitchFamily="34" charset="0"/>
                      </a:defRPr>
                    </a:pPr>
                    <a:r>
                      <a:rPr lang="en-US" altLang="ja-JP" sz="4800" baseline="0" dirty="0"/>
                      <a:t>=</a:t>
                    </a:r>
                    <a:fld id="{FE213B71-22BE-4F02-B45D-525517FE205E}" type="PERCENTAGE">
                      <a:rPr lang="en-US" altLang="ja-JP" sz="4800" baseline="0" smtClean="0"/>
                      <a:pPr>
                        <a:defRPr sz="4400">
                          <a:latin typeface="Arial Rounded MT Bold" panose="020F0704030504030204" pitchFamily="34" charset="0"/>
                        </a:defRPr>
                      </a:pPr>
                      <a:t>[パーセンテージ]</a:t>
                    </a:fld>
                    <a:endParaRPr lang="en-US" altLang="ja-JP" sz="4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tx1"/>
                      </a:solidFill>
                      <a:latin typeface="Arial Rounded MT Bold" panose="020F0704030504030204" pitchFamily="34" charset="0"/>
                      <a:ea typeface="UD デジタル 教科書体 N-B" panose="02020700000000000000" pitchFamily="17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D27-4F0D-B407-E4D22E0192CD}"/>
                </c:ext>
              </c:extLst>
            </c:dLbl>
            <c:dLbl>
              <c:idx val="1"/>
              <c:layout>
                <c:manualLayout>
                  <c:x val="0.13194783120116782"/>
                  <c:y val="6.8538722921335615E-2"/>
                </c:manualLayout>
              </c:layout>
              <c:tx>
                <c:rich>
                  <a:bodyPr/>
                  <a:lstStyle/>
                  <a:p>
                    <a:fld id="{855D57E6-68E6-4E5E-A9E2-BB1AC94FD8BE}" type="VALUE">
                      <a:rPr lang="en-US" altLang="ja-JP" smtClean="0"/>
                      <a:pPr/>
                      <a:t>[値]</a:t>
                    </a:fld>
                    <a:endParaRPr lang="en-US" altLang="ja-JP" baseline="0" dirty="0"/>
                  </a:p>
                  <a:p>
                    <a:r>
                      <a:rPr lang="en-US" altLang="ja-JP" sz="3600" baseline="0" dirty="0"/>
                      <a:t>=</a:t>
                    </a:r>
                    <a:fld id="{A112FDF3-838B-40CD-9E57-6BF64B4C27D5}" type="PERCENTAGE">
                      <a:rPr lang="en-US" altLang="ja-JP" sz="3600" baseline="0" smtClean="0"/>
                      <a:pPr/>
                      <a:t>[パーセンテージ]</a:t>
                    </a:fld>
                    <a:endParaRPr lang="en-US" altLang="ja-JP" sz="36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27-4F0D-B407-E4D22E0192CD}"/>
                </c:ext>
              </c:extLst>
            </c:dLbl>
            <c:dLbl>
              <c:idx val="2"/>
              <c:layout>
                <c:manualLayout>
                  <c:x val="9.6811837101642498E-2"/>
                  <c:y val="0.17738542929101994"/>
                </c:manualLayout>
              </c:layout>
              <c:tx>
                <c:rich>
                  <a:bodyPr/>
                  <a:lstStyle/>
                  <a:p>
                    <a:fld id="{669F72C6-EF79-42DB-8BE8-B2964D17450B}" type="VALUE">
                      <a:rPr lang="en-US" altLang="ja-JP" smtClean="0"/>
                      <a:pPr/>
                      <a:t>[値]</a:t>
                    </a:fld>
                    <a:endParaRPr lang="en-US" altLang="ja-JP" baseline="0" dirty="0"/>
                  </a:p>
                  <a:p>
                    <a:r>
                      <a:rPr lang="en-US" altLang="ja-JP" sz="3600" baseline="0" dirty="0"/>
                      <a:t>=</a:t>
                    </a:r>
                    <a:fld id="{761DB049-010A-4B11-B05E-FE108136F079}" type="PERCENTAGE">
                      <a:rPr lang="en-US" altLang="ja-JP" sz="3600" baseline="0" smtClean="0"/>
                      <a:pPr/>
                      <a:t>[パーセンテージ]</a:t>
                    </a:fld>
                    <a:endParaRPr lang="en-US" altLang="ja-JP" sz="36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27-4F0D-B407-E4D22E019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UD デジタル 教科書体 N-B" panose="02020700000000000000" pitchFamily="17" charset="-128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Sheet1!$B$15:$B$17</c:f>
              <c:strCache>
                <c:ptCount val="3"/>
                <c:pt idx="0">
                  <c:v>健康保険証</c:v>
                </c:pt>
                <c:pt idx="1">
                  <c:v>マイナンバーカード</c:v>
                </c:pt>
                <c:pt idx="2">
                  <c:v>わからない</c:v>
                </c:pt>
              </c:strCache>
            </c:strRef>
          </c:cat>
          <c:val>
            <c:numRef>
              <c:f>Sheet1!$C$15:$C$17</c:f>
              <c:numCache>
                <c:formatCode>General</c:formatCode>
                <c:ptCount val="3"/>
                <c:pt idx="0">
                  <c:v>667</c:v>
                </c:pt>
                <c:pt idx="1">
                  <c:v>90</c:v>
                </c:pt>
                <c:pt idx="2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27-4F0D-B407-E4D22E0192C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791476373774363"/>
          <c:y val="0.10786012577434465"/>
          <c:w val="0.31208523626225643"/>
          <c:h val="0.683313648212079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baseline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</a:defRPr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defRPr>
            </a:pPr>
            <a:r>
              <a:rPr lang="ja-JP" altLang="en-US" sz="3200"/>
              <a:t>５．保険証の廃止</a:t>
            </a:r>
            <a:endParaRPr lang="en-US" altLang="ja-JP" sz="3200" b="0" i="0" u="none" strike="noStrike" baseline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863134295713035"/>
          <c:y val="0.12692869641294838"/>
          <c:w val="0.5027373140857393"/>
          <c:h val="0.67031641878098569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92147856517935"/>
          <c:y val="0.92478375619714204"/>
          <c:w val="0.58871259842519685"/>
          <c:h val="7.521624380285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</a:defRPr>
      </a:pPr>
      <a:endParaRPr lang="ja-JP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defRPr>
            </a:pPr>
            <a:r>
              <a:rPr lang="ja-JP" altLang="en-US" sz="4000"/>
              <a:t>５．保険証の廃止</a:t>
            </a:r>
            <a:endParaRPr lang="en-US" altLang="ja-JP" sz="4000" b="0" i="0" u="none" strike="noStrike" baseline="0">
              <a:effectLst/>
            </a:endParaRPr>
          </a:p>
        </c:rich>
      </c:tx>
      <c:layout>
        <c:manualLayout>
          <c:xMode val="edge"/>
          <c:yMode val="edge"/>
          <c:x val="0.2656561970315176"/>
          <c:y val="5.3762029746281658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3842465166167554"/>
          <c:y val="0.10417920676582094"/>
          <c:w val="0.48993369612028187"/>
          <c:h val="0.874045785943423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4B-491A-A02C-8A1E8E5119D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4B-491A-A02C-8A1E8E5119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4B-491A-A02C-8A1E8E5119DA}"/>
              </c:ext>
            </c:extLst>
          </c:dPt>
          <c:dLbls>
            <c:dLbl>
              <c:idx val="0"/>
              <c:layout>
                <c:manualLayout>
                  <c:x val="-8.1064402815951217E-2"/>
                  <c:y val="0.16087678623505394"/>
                </c:manualLayout>
              </c:layout>
              <c:tx>
                <c:rich>
                  <a:bodyPr/>
                  <a:lstStyle/>
                  <a:p>
                    <a:fld id="{33E2F6AA-2F2F-4297-BFAB-5B00A4B7D724}" type="VALUE">
                      <a:rPr lang="en-US" altLang="ja-JP" smtClean="0"/>
                      <a:pPr/>
                      <a:t>[値]</a:t>
                    </a:fld>
                    <a:endParaRPr lang="en-US" altLang="ja-JP" baseline="0" dirty="0"/>
                  </a:p>
                  <a:p>
                    <a:r>
                      <a:rPr lang="en-US" altLang="ja-JP" sz="3600" baseline="0" dirty="0"/>
                      <a:t>=</a:t>
                    </a:r>
                    <a:fld id="{D3625B1C-F7EA-4D76-A569-DCF48D36041F}" type="PERCENTAGE">
                      <a:rPr lang="en-US" altLang="ja-JP" sz="3600" baseline="0" smtClean="0"/>
                      <a:pPr/>
                      <a:t>[パーセンテージ]</a:t>
                    </a:fld>
                    <a:endParaRPr lang="en-US" altLang="ja-JP" sz="36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4B-491A-A02C-8A1E8E5119DA}"/>
                </c:ext>
              </c:extLst>
            </c:dLbl>
            <c:dLbl>
              <c:idx val="1"/>
              <c:layout>
                <c:manualLayout>
                  <c:x val="-9.0109964838616372E-2"/>
                  <c:y val="-0.10956809565470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400" b="0" i="0" u="none" strike="noStrike" kern="1200" baseline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  <a:cs typeface="+mn-cs"/>
                      </a:defRPr>
                    </a:pPr>
                    <a:fld id="{FC94A9F8-92CB-443A-A23C-274A7116AA4A}" type="VALUE">
                      <a:rPr lang="en-US" altLang="ja-JP" sz="6000" smtClean="0"/>
                      <a:pPr>
                        <a:defRPr sz="4400"/>
                      </a:pPr>
                      <a:t>[値]</a:t>
                    </a:fld>
                    <a:endParaRPr lang="en-US" altLang="ja-JP" sz="6000" baseline="0" dirty="0"/>
                  </a:p>
                  <a:p>
                    <a:pPr>
                      <a:defRPr sz="4400"/>
                    </a:pPr>
                    <a:r>
                      <a:rPr lang="en-US" altLang="ja-JP" sz="5400" baseline="0" dirty="0"/>
                      <a:t>=</a:t>
                    </a:r>
                    <a:fld id="{CE509086-02C6-40DC-B59C-6584DE69BDC1}" type="PERCENTAGE">
                      <a:rPr lang="en-US" altLang="ja-JP" sz="5400" baseline="0" smtClean="0"/>
                      <a:pPr>
                        <a:defRPr sz="4400"/>
                      </a:pPr>
                      <a:t>[パーセンテージ]</a:t>
                    </a:fld>
                    <a:endParaRPr lang="en-US" altLang="ja-JP" sz="5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tx1"/>
                      </a:solidFill>
                      <a:latin typeface="UD デジタル 教科書体 N-B" panose="02020700000000000000" pitchFamily="17" charset="-128"/>
                      <a:ea typeface="UD デジタル 教科書体 N-B" panose="02020700000000000000" pitchFamily="17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4B-491A-A02C-8A1E8E5119DA}"/>
                </c:ext>
              </c:extLst>
            </c:dLbl>
            <c:dLbl>
              <c:idx val="2"/>
              <c:layout>
                <c:manualLayout>
                  <c:x val="8.612671355450538E-2"/>
                  <c:y val="0.17111650627004957"/>
                </c:manualLayout>
              </c:layout>
              <c:tx>
                <c:rich>
                  <a:bodyPr/>
                  <a:lstStyle/>
                  <a:p>
                    <a:fld id="{C1453920-70CA-494A-93CE-374738A185D9}" type="VALUE">
                      <a:rPr lang="en-US" altLang="ja-JP" smtClean="0"/>
                      <a:pPr/>
                      <a:t>[値]</a:t>
                    </a:fld>
                    <a:endParaRPr lang="en-US" altLang="ja-JP" baseline="0" dirty="0"/>
                  </a:p>
                  <a:p>
                    <a:r>
                      <a:rPr lang="en-US" altLang="ja-JP" sz="3600" baseline="0" dirty="0"/>
                      <a:t>=</a:t>
                    </a:r>
                    <a:fld id="{3D8BFE05-74BB-45CD-8FB7-00520DABA4D0}" type="PERCENTAGE">
                      <a:rPr lang="en-US" altLang="ja-JP" sz="3600" baseline="0" smtClean="0"/>
                      <a:pPr/>
                      <a:t>[パーセンテージ]</a:t>
                    </a:fld>
                    <a:endParaRPr lang="en-US" altLang="ja-JP" sz="36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A4B-491A-A02C-8A1E8E5119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Sheet1!$B$25:$B$27</c:f>
              <c:strCache>
                <c:ptCount val="3"/>
                <c:pt idx="0">
                  <c:v>賛成</c:v>
                </c:pt>
                <c:pt idx="1">
                  <c:v>反対</c:v>
                </c:pt>
                <c:pt idx="2">
                  <c:v>わからない</c:v>
                </c:pt>
              </c:strCache>
            </c:strRef>
          </c:cat>
          <c:val>
            <c:numRef>
              <c:f>Sheet1!$C$25:$C$27</c:f>
              <c:numCache>
                <c:formatCode>General</c:formatCode>
                <c:ptCount val="3"/>
                <c:pt idx="0">
                  <c:v>95</c:v>
                </c:pt>
                <c:pt idx="1">
                  <c:v>612</c:v>
                </c:pt>
                <c:pt idx="2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4B-491A-A02C-8A1E8E5119D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defRPr>
            </a:pPr>
            <a:endParaRPr lang="ja-JP"/>
          </a:p>
        </c:txPr>
      </c:legendEntry>
      <c:layout>
        <c:manualLayout>
          <c:xMode val="edge"/>
          <c:yMode val="edge"/>
          <c:x val="0.70498790778283682"/>
          <c:y val="5.143773694954798E-2"/>
          <c:w val="0.29348431011426568"/>
          <c:h val="0.83004374453193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defRPr>
            </a:pPr>
            <a:r>
              <a:rPr lang="ja-JP" altLang="en-US" sz="3200" dirty="0"/>
              <a:t>１．</a:t>
            </a:r>
            <a:r>
              <a:rPr lang="ja-JP" sz="3200" dirty="0"/>
              <a:t>診療情報が流出する危険性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defRPr>
            </a:pPr>
            <a:r>
              <a:rPr lang="ja-JP" altLang="en-US" sz="4000"/>
              <a:t>１．</a:t>
            </a:r>
            <a:r>
              <a:rPr lang="ja-JP" sz="4000"/>
              <a:t>診療情報が流出する危険性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defRPr>
            </a:pPr>
            <a:r>
              <a:rPr lang="ja-JP" altLang="en-US" sz="4000" dirty="0"/>
              <a:t>２．診療情報の共有化</a:t>
            </a:r>
            <a:endParaRPr lang="ja-JP" sz="4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5135881452318459"/>
          <c:y val="0.10687502992585438"/>
          <c:w val="0.49728237095363081"/>
          <c:h val="0.6678642883433546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5F-4A83-A71D-B9091B2E623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5F-4A83-A71D-B9091B2E62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5F-4A83-A71D-B9091B2E623C}"/>
              </c:ext>
            </c:extLst>
          </c:dPt>
          <c:dLbls>
            <c:dLbl>
              <c:idx val="0"/>
              <c:layout>
                <c:manualLayout>
                  <c:x val="-9.0262139943020653E-2"/>
                  <c:y val="0.16059335527870477"/>
                </c:manualLayout>
              </c:layout>
              <c:tx>
                <c:rich>
                  <a:bodyPr/>
                  <a:lstStyle/>
                  <a:p>
                    <a:fld id="{E8DD782D-B3C5-4943-A52D-A7DCAF410A03}" type="VALUE">
                      <a:rPr lang="en-US" altLang="ja-JP" smtClean="0"/>
                      <a:pPr/>
                      <a:t>[値]</a:t>
                    </a:fld>
                    <a:endParaRPr lang="en-US" altLang="ja-JP" dirty="0"/>
                  </a:p>
                  <a:p>
                    <a:r>
                      <a:rPr lang="en-US" altLang="ja-JP" sz="3600" baseline="0" dirty="0"/>
                      <a:t>=</a:t>
                    </a:r>
                    <a:fld id="{FAE05528-F082-4D4F-B4E4-7EE88DE4C86C}" type="PERCENTAGE">
                      <a:rPr lang="en-US" altLang="ja-JP" sz="3600" baseline="0" smtClean="0"/>
                      <a:pPr/>
                      <a:t>[パーセンテージ]</a:t>
                    </a:fld>
                    <a:endParaRPr lang="en-US" altLang="ja-JP" sz="36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A5F-4A83-A71D-B9091B2E623C}"/>
                </c:ext>
              </c:extLst>
            </c:dLbl>
            <c:dLbl>
              <c:idx val="1"/>
              <c:layout>
                <c:manualLayout>
                  <c:x val="-8.0766622922135243E-3"/>
                  <c:y val="-0.28722063939543757"/>
                </c:manualLayout>
              </c:layout>
              <c:tx>
                <c:rich>
                  <a:bodyPr/>
                  <a:lstStyle/>
                  <a:p>
                    <a:fld id="{CB456770-E231-415E-BA65-2398D0A89780}" type="VALUE">
                      <a:rPr lang="en-US" altLang="ja-JP" sz="6000" smtClean="0"/>
                      <a:pPr/>
                      <a:t>[値]</a:t>
                    </a:fld>
                    <a:endParaRPr lang="en-US" altLang="ja-JP" sz="6000" baseline="0" dirty="0"/>
                  </a:p>
                  <a:p>
                    <a:r>
                      <a:rPr lang="en-US" altLang="ja-JP" sz="4800" baseline="0" dirty="0"/>
                      <a:t>=</a:t>
                    </a:r>
                    <a:fld id="{F3A36A57-FD48-4AC9-85A3-1B9AFA4298A3}" type="PERCENTAGE">
                      <a:rPr lang="en-US" altLang="ja-JP" sz="4800" baseline="0" smtClean="0"/>
                      <a:pPr/>
                      <a:t>[パーセンテージ]</a:t>
                    </a:fld>
                    <a:endParaRPr lang="en-US" altLang="ja-JP" sz="48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A5F-4A83-A71D-B9091B2E623C}"/>
                </c:ext>
              </c:extLst>
            </c:dLbl>
            <c:dLbl>
              <c:idx val="2"/>
              <c:layout>
                <c:manualLayout>
                  <c:x val="9.6907581505233611E-2"/>
                  <c:y val="0.16429397800954665"/>
                </c:manualLayout>
              </c:layout>
              <c:tx>
                <c:rich>
                  <a:bodyPr/>
                  <a:lstStyle/>
                  <a:p>
                    <a:fld id="{52483462-6675-4B59-9792-9C71939EFE25}" type="VALUE">
                      <a:rPr lang="en-US" altLang="ja-JP" smtClean="0"/>
                      <a:pPr/>
                      <a:t>[値]</a:t>
                    </a:fld>
                    <a:endParaRPr lang="en-US" altLang="ja-JP" baseline="0" dirty="0"/>
                  </a:p>
                  <a:p>
                    <a:r>
                      <a:rPr lang="en-US" altLang="ja-JP" sz="3600" baseline="0" dirty="0"/>
                      <a:t>=</a:t>
                    </a:r>
                    <a:fld id="{1137B29E-203F-421F-8FFA-0DAB12707104}" type="PERCENTAGE">
                      <a:rPr lang="en-US" altLang="ja-JP" sz="3600" baseline="0" smtClean="0"/>
                      <a:pPr/>
                      <a:t>[パーセンテージ]</a:t>
                    </a:fld>
                    <a:endParaRPr lang="en-US" altLang="ja-JP" sz="36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A5F-4A83-A71D-B9091B2E6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UD デジタル 教科書体 N-B" panose="02020700000000000000" pitchFamily="17" charset="-128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Sheet1!$B$6:$B$8</c:f>
              <c:strCache>
                <c:ptCount val="3"/>
                <c:pt idx="0">
                  <c:v>してほしい</c:v>
                </c:pt>
                <c:pt idx="1">
                  <c:v>してほしくない</c:v>
                </c:pt>
                <c:pt idx="2">
                  <c:v>わからない</c:v>
                </c:pt>
              </c:strCache>
            </c:strRef>
          </c:cat>
          <c:val>
            <c:numRef>
              <c:f>Sheet1!$C$6:$C$8</c:f>
              <c:numCache>
                <c:formatCode>General</c:formatCode>
                <c:ptCount val="3"/>
                <c:pt idx="0">
                  <c:v>139</c:v>
                </c:pt>
                <c:pt idx="1">
                  <c:v>608</c:v>
                </c:pt>
                <c:pt idx="2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5F-4A83-A71D-B9091B2E623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defRPr>
            </a:pPr>
            <a:endParaRPr lang="ja-JP"/>
          </a:p>
        </c:txPr>
      </c:legendEntry>
      <c:layout>
        <c:manualLayout>
          <c:xMode val="edge"/>
          <c:yMode val="edge"/>
          <c:x val="0.67437711789221144"/>
          <c:y val="9.4164965259129582E-2"/>
          <c:w val="0.32367702081543515"/>
          <c:h val="0.701763516594934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</a:defRPr>
      </a:pPr>
      <a:endParaRPr lang="ja-JP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defRPr>
            </a:pPr>
            <a:r>
              <a:rPr lang="ja-JP" altLang="en-US" sz="3200"/>
              <a:t>２．診療情報の共有化</a:t>
            </a:r>
            <a:endParaRPr lang="ja-JP" sz="32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584394138232726"/>
          <c:y val="0.13380883639545058"/>
          <c:w val="0.51664545056867894"/>
          <c:h val="0.68886060075823852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</a:defRPr>
      </a:pPr>
      <a:endParaRPr lang="ja-JP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defRPr>
            </a:pPr>
            <a:r>
              <a:rPr lang="ja-JP" altLang="en-US" sz="4000"/>
              <a:t>３．マイナカードで持参での受診</a:t>
            </a:r>
            <a:endParaRPr lang="ja-JP" sz="4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5333467337430809"/>
          <c:y val="0.17940257331729276"/>
          <c:w val="0.5016638781347198"/>
          <c:h val="0.6786297378336108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361095483832494E-2"/>
          <c:y val="0.93622643881516199"/>
          <c:w val="0.89999992727471445"/>
          <c:h val="5.81778302722286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</a:defRPr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defRPr>
            </a:pPr>
            <a:r>
              <a:rPr lang="ja-JP" altLang="en-US" sz="4000"/>
              <a:t>３．マイナカードで持参での受診</a:t>
            </a:r>
            <a:endParaRPr lang="ja-JP" sz="4000"/>
          </a:p>
        </c:rich>
      </c:tx>
      <c:layout>
        <c:manualLayout>
          <c:xMode val="edge"/>
          <c:yMode val="edge"/>
          <c:x val="0.15937493105109343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9320187772325107"/>
          <c:y val="0.1263957421988918"/>
          <c:w val="0.4129709984392223"/>
          <c:h val="0.7341706036745406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8A-4FED-9E21-B759FEB013A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8A-4FED-9E21-B759FEB013A2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8A-4FED-9E21-B759FEB013A2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8A-4FED-9E21-B759FEB013A2}"/>
              </c:ext>
            </c:extLst>
          </c:dPt>
          <c:dLbls>
            <c:dLbl>
              <c:idx val="0"/>
              <c:layout>
                <c:manualLayout>
                  <c:x val="-0.15859753597420734"/>
                  <c:y val="8.8510936132983303E-2"/>
                </c:manualLayout>
              </c:layout>
              <c:tx>
                <c:rich>
                  <a:bodyPr/>
                  <a:lstStyle/>
                  <a:p>
                    <a:fld id="{72BF97A2-4982-418F-915C-EE1192A5714C}" type="VALUE">
                      <a:rPr lang="en-US" altLang="ja-JP" smtClean="0"/>
                      <a:pPr/>
                      <a:t>[値]</a:t>
                    </a:fld>
                    <a:endParaRPr lang="en-US" altLang="ja-JP" dirty="0"/>
                  </a:p>
                  <a:p>
                    <a:r>
                      <a:rPr lang="en-US" altLang="ja-JP" sz="3600" baseline="0" dirty="0"/>
                      <a:t>=</a:t>
                    </a:r>
                    <a:fld id="{0535CBAA-71BE-4676-AA91-607FB0530A54}" type="PERCENTAGE">
                      <a:rPr lang="en-US" altLang="ja-JP" sz="3600" baseline="0" smtClean="0"/>
                      <a:pPr/>
                      <a:t>[パーセンテージ]</a:t>
                    </a:fld>
                    <a:endParaRPr lang="en-US" altLang="ja-JP" sz="36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28A-4FED-9E21-B759FEB013A2}"/>
                </c:ext>
              </c:extLst>
            </c:dLbl>
            <c:dLbl>
              <c:idx val="1"/>
              <c:layout>
                <c:manualLayout>
                  <c:x val="9.4201205233038487E-2"/>
                  <c:y val="-0.21650583260425779"/>
                </c:manualLayout>
              </c:layout>
              <c:tx>
                <c:rich>
                  <a:bodyPr/>
                  <a:lstStyle/>
                  <a:p>
                    <a:fld id="{41366CA2-0894-417C-8953-3B8112ACE37E}" type="VALUE">
                      <a:rPr lang="en-US" altLang="ja-JP" smtClean="0"/>
                      <a:pPr/>
                      <a:t>[値]</a:t>
                    </a:fld>
                    <a:endParaRPr lang="en-US" altLang="ja-JP" baseline="0" dirty="0"/>
                  </a:p>
                  <a:p>
                    <a:r>
                      <a:rPr lang="en-US" altLang="ja-JP" sz="3600" baseline="0" dirty="0"/>
                      <a:t>=</a:t>
                    </a:r>
                    <a:fld id="{0F682D95-C32F-4088-99BC-7C09EB4E7599}" type="PERCENTAGE">
                      <a:rPr lang="en-US" altLang="ja-JP" sz="3600" baseline="0" smtClean="0"/>
                      <a:pPr/>
                      <a:t>[パーセンテージ]</a:t>
                    </a:fld>
                    <a:endParaRPr lang="en-US" altLang="ja-JP" sz="36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28A-4FED-9E21-B759FEB013A2}"/>
                </c:ext>
              </c:extLst>
            </c:dLbl>
            <c:dLbl>
              <c:idx val="2"/>
              <c:layout>
                <c:manualLayout>
                  <c:x val="0.12722614232497886"/>
                  <c:y val="0.14441046952464276"/>
                </c:manualLayout>
              </c:layout>
              <c:tx>
                <c:rich>
                  <a:bodyPr/>
                  <a:lstStyle/>
                  <a:p>
                    <a:fld id="{89BD76C2-75EC-41C5-9393-77FA1249F115}" type="VALUE">
                      <a:rPr lang="en-US" altLang="ja-JP" smtClean="0"/>
                      <a:pPr/>
                      <a:t>[値]</a:t>
                    </a:fld>
                    <a:endParaRPr lang="en-US" altLang="ja-JP" baseline="0" dirty="0"/>
                  </a:p>
                  <a:p>
                    <a:r>
                      <a:rPr lang="en-US" altLang="ja-JP" sz="3600" baseline="0" dirty="0"/>
                      <a:t>=</a:t>
                    </a:r>
                    <a:fld id="{32BAFF61-BDBA-4B1C-B0F4-32255AD015F7}" type="PERCENTAGE">
                      <a:rPr lang="en-US" altLang="ja-JP" sz="3600" baseline="0" smtClean="0"/>
                      <a:pPr/>
                      <a:t>[パーセンテージ]</a:t>
                    </a:fld>
                    <a:endParaRPr lang="en-US" altLang="ja-JP" sz="36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28A-4FED-9E21-B759FEB013A2}"/>
                </c:ext>
              </c:extLst>
            </c:dLbl>
            <c:dLbl>
              <c:idx val="3"/>
              <c:layout>
                <c:manualLayout>
                  <c:x val="-2.4449846165505756E-2"/>
                  <c:y val="6.5007874015748035E-2"/>
                </c:manualLayout>
              </c:layout>
              <c:tx>
                <c:rich>
                  <a:bodyPr/>
                  <a:lstStyle/>
                  <a:p>
                    <a:fld id="{9EA67F7B-9533-479E-A079-53EAB590B382}" type="VALUE">
                      <a:rPr lang="en-US" altLang="ja-JP" sz="3600" smtClean="0"/>
                      <a:pPr/>
                      <a:t>[値]</a:t>
                    </a:fld>
                    <a:r>
                      <a:rPr lang="en-US" altLang="ja-JP" sz="3200" baseline="0" dirty="0"/>
                      <a:t>=</a:t>
                    </a:r>
                    <a:fld id="{F3895572-5768-415E-B710-2A1C9C36D220}" type="PERCENTAGE">
                      <a:rPr lang="en-US" altLang="ja-JP" sz="3200" baseline="0" smtClean="0"/>
                      <a:pPr/>
                      <a:t>[パーセンテージ]</a:t>
                    </a:fld>
                    <a:endParaRPr lang="en-US" altLang="ja-JP" sz="32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28A-4FED-9E21-B759FEB013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UD デジタル 教科書体 N-B" panose="02020700000000000000" pitchFamily="17" charset="-128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Sheet1!$B$10:$B$13</c:f>
              <c:strCache>
                <c:ptCount val="4"/>
                <c:pt idx="0">
                  <c:v>不安がある</c:v>
                </c:pt>
                <c:pt idx="1">
                  <c:v>どちらかといえば不安</c:v>
                </c:pt>
                <c:pt idx="2">
                  <c:v>不安はない</c:v>
                </c:pt>
                <c:pt idx="3">
                  <c:v>わからない</c:v>
                </c:pt>
              </c:strCache>
            </c:strRef>
          </c:cat>
          <c:val>
            <c:numRef>
              <c:f>Sheet1!$C$10:$C$13</c:f>
              <c:numCache>
                <c:formatCode>General</c:formatCode>
                <c:ptCount val="4"/>
                <c:pt idx="0">
                  <c:v>352</c:v>
                </c:pt>
                <c:pt idx="1">
                  <c:v>286</c:v>
                </c:pt>
                <c:pt idx="2">
                  <c:v>233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8A-4FED-9E21-B759FEB013A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587382676130471"/>
          <c:y val="8.1128754738990963E-2"/>
          <c:w val="0.29783565435003728"/>
          <c:h val="0.8947971711869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</a:defRPr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defRPr>
            </a:pPr>
            <a:r>
              <a:rPr lang="ja-JP" altLang="en-US" sz="3200" dirty="0"/>
              <a:t>３．マイナカードで持参での受診</a:t>
            </a:r>
            <a:endParaRPr lang="ja-JP" sz="3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</a:defRPr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defRPr>
            </a:pPr>
            <a:r>
              <a:rPr lang="ja-JP" altLang="en-US" sz="3200"/>
              <a:t>４．受診時の提示</a:t>
            </a:r>
            <a:endParaRPr lang="ja-JP" sz="3200"/>
          </a:p>
        </c:rich>
      </c:tx>
      <c:layout>
        <c:manualLayout>
          <c:xMode val="edge"/>
          <c:yMode val="edge"/>
          <c:x val="0.31111111111111112"/>
          <c:y val="5.18518518518518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6817880577427822"/>
          <c:y val="0.18119233012540098"/>
          <c:w val="0.47277624671916013"/>
          <c:h val="0.63036832895888018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14370078740158"/>
          <c:y val="0.89515412656751236"/>
          <c:w val="0.76371259842519679"/>
          <c:h val="0.1011421697287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</a:defRPr>
      </a:pPr>
      <a:endParaRPr lang="ja-JP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0.00022</cdr:x>
      <cdr:y>0.02096</cdr:y>
    </cdr:from>
    <cdr:to>
      <cdr:x>0.99531</cdr:x>
      <cdr:y>0.11275</cdr:y>
    </cdr:to>
    <cdr:sp macro="" textlink="">
      <cdr:nvSpPr>
        <cdr:cNvPr id="2" name="テキスト ボックス 6">
          <a:extLst xmlns:a="http://schemas.openxmlformats.org/drawingml/2006/main">
            <a:ext uri="{FF2B5EF4-FFF2-40B4-BE49-F238E27FC236}">
              <a16:creationId xmlns:a16="http://schemas.microsoft.com/office/drawing/2014/main" id="{1782AE64-7614-E453-A437-1F40F9363F00}"/>
            </a:ext>
          </a:extLst>
        </cdr:cNvPr>
        <cdr:cNvSpPr txBox="1"/>
      </cdr:nvSpPr>
      <cdr:spPr>
        <a:xfrm xmlns:a="http://schemas.openxmlformats.org/drawingml/2006/main">
          <a:off x="2674" y="161663"/>
          <a:ext cx="12192000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N=895</a:t>
          </a:r>
          <a:endParaRPr lang="ja-JP" altLang="en-US" sz="4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0.85918</cdr:x>
      <cdr:y>0.31333</cdr:y>
    </cdr:from>
    <cdr:to>
      <cdr:x>0.98245</cdr:x>
      <cdr:y>0.40893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8311911" y="2339773"/>
          <a:ext cx="1192538" cy="713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3600" b="1" dirty="0">
              <a:latin typeface="Arial Rounded MT Bold" panose="020F0704030504030204" pitchFamily="34" charset="0"/>
            </a:rPr>
            <a:t>16%</a:t>
          </a:r>
          <a:endParaRPr kumimoji="1" lang="ja-JP" altLang="en-US" sz="3600" b="1" dirty="0">
            <a:latin typeface="Arial Rounded MT Bold" panose="020F0704030504030204" pitchFamily="34" charset="0"/>
          </a:endParaRPr>
        </a:p>
      </cdr:txBody>
    </cdr:sp>
  </cdr:relSizeAnchor>
  <cdr:relSizeAnchor xmlns:cdr="http://schemas.openxmlformats.org/drawingml/2006/chartDrawing">
    <cdr:from>
      <cdr:x>0.86226</cdr:x>
      <cdr:y>0.7746</cdr:y>
    </cdr:from>
    <cdr:to>
      <cdr:x>0.98554</cdr:x>
      <cdr:y>0.8702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8341702" y="5784291"/>
          <a:ext cx="1192634" cy="7138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3600" b="1" dirty="0">
              <a:latin typeface="Arial Rounded MT Bold" panose="020F0704030504030204" pitchFamily="34" charset="0"/>
            </a:rPr>
            <a:t>16%</a:t>
          </a:r>
          <a:endParaRPr kumimoji="1" lang="ja-JP" altLang="en-US" sz="3600" b="1" dirty="0">
            <a:latin typeface="Arial Rounded MT Bold" panose="020F0704030504030204" pitchFamily="34" charset="0"/>
          </a:endParaRPr>
        </a:p>
      </cdr:txBody>
    </cdr:sp>
  </cdr:relSizeAnchor>
  <cdr:relSizeAnchor xmlns:cdr="http://schemas.openxmlformats.org/drawingml/2006/chartDrawing">
    <cdr:from>
      <cdr:x>0.85397</cdr:x>
      <cdr:y>0.55403</cdr:y>
    </cdr:from>
    <cdr:to>
      <cdr:x>0.99249</cdr:x>
      <cdr:y>0.6752</cdr:y>
    </cdr:to>
    <cdr:sp macro="" textlink="">
      <cdr:nvSpPr>
        <cdr:cNvPr id="4" name="テキスト ボックス 1"/>
        <cdr:cNvSpPr txBox="1"/>
      </cdr:nvSpPr>
      <cdr:spPr>
        <a:xfrm xmlns:a="http://schemas.openxmlformats.org/drawingml/2006/main">
          <a:off x="8261508" y="4137192"/>
          <a:ext cx="1340070" cy="9048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4800" b="1" dirty="0">
              <a:solidFill>
                <a:srgbClr val="FF0000"/>
              </a:solidFill>
              <a:latin typeface="Arial Rounded MT Bold" panose="020F0704030504030204" pitchFamily="34" charset="0"/>
            </a:rPr>
            <a:t>68</a:t>
          </a:r>
          <a:r>
            <a:rPr kumimoji="1" lang="en-US" altLang="ja-JP" sz="3200" b="1" dirty="0">
              <a:solidFill>
                <a:srgbClr val="FF0000"/>
              </a:solidFill>
              <a:latin typeface="Arial Rounded MT Bold" panose="020F0704030504030204" pitchFamily="34" charset="0"/>
            </a:rPr>
            <a:t>%</a:t>
          </a:r>
          <a:endParaRPr kumimoji="1" lang="ja-JP" altLang="en-US" sz="3200" b="1" dirty="0">
            <a:solidFill>
              <a:srgbClr val="FF0000"/>
            </a:solidFill>
            <a:latin typeface="Arial Rounded MT Bold" panose="020F0704030504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0.71632</cdr:x>
      <cdr:y>0.24979</cdr:y>
    </cdr:from>
    <cdr:to>
      <cdr:x>0.91303</cdr:x>
      <cdr:y>0.37461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7393069" y="1771733"/>
          <a:ext cx="2030193" cy="8854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4800" b="1" dirty="0">
              <a:solidFill>
                <a:srgbClr val="FF0000"/>
              </a:solidFill>
              <a:latin typeface="Arial Rounded MT Bold" panose="020F0704030504030204" pitchFamily="34" charset="0"/>
            </a:rPr>
            <a:t>75.0%</a:t>
          </a:r>
          <a:endParaRPr kumimoji="1" lang="ja-JP" altLang="en-US" sz="4800" b="1" dirty="0">
            <a:solidFill>
              <a:srgbClr val="FF0000"/>
            </a:solidFill>
            <a:latin typeface="Arial Rounded MT Bold" panose="020F0704030504030204" pitchFamily="34" charset="0"/>
          </a:endParaRPr>
        </a:p>
      </cdr:txBody>
    </cdr:sp>
  </cdr:relSizeAnchor>
  <cdr:relSizeAnchor xmlns:cdr="http://schemas.openxmlformats.org/drawingml/2006/chartDrawing">
    <cdr:from>
      <cdr:x>0.73681</cdr:x>
      <cdr:y>0.46867</cdr:y>
    </cdr:from>
    <cdr:to>
      <cdr:x>0.90584</cdr:x>
      <cdr:y>0.56291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7604548" y="3324314"/>
          <a:ext cx="1744535" cy="6684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3600" b="1" dirty="0">
              <a:latin typeface="Arial Rounded MT Bold" panose="020F0704030504030204" pitchFamily="34" charset="0"/>
            </a:rPr>
            <a:t>10.0%</a:t>
          </a:r>
          <a:endParaRPr kumimoji="1" lang="ja-JP" altLang="en-US" sz="3600" b="1" dirty="0">
            <a:latin typeface="Arial Rounded MT Bold" panose="020F0704030504030204" pitchFamily="34" charset="0"/>
          </a:endParaRPr>
        </a:p>
      </cdr:txBody>
    </cdr:sp>
  </cdr:relSizeAnchor>
  <cdr:relSizeAnchor xmlns:cdr="http://schemas.openxmlformats.org/drawingml/2006/chartDrawing">
    <cdr:from>
      <cdr:x>0.73971</cdr:x>
      <cdr:y>0.68461</cdr:y>
    </cdr:from>
    <cdr:to>
      <cdr:x>0.90874</cdr:x>
      <cdr:y>0.77885</cdr:y>
    </cdr:to>
    <cdr:sp macro="" textlink="">
      <cdr:nvSpPr>
        <cdr:cNvPr id="4" name="テキスト ボックス 1"/>
        <cdr:cNvSpPr txBox="1"/>
      </cdr:nvSpPr>
      <cdr:spPr>
        <a:xfrm xmlns:a="http://schemas.openxmlformats.org/drawingml/2006/main">
          <a:off x="7634460" y="4855933"/>
          <a:ext cx="1744533" cy="6684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3600" b="1" dirty="0">
              <a:latin typeface="Arial Rounded MT Bold" panose="020F0704030504030204" pitchFamily="34" charset="0"/>
            </a:rPr>
            <a:t>15.0%</a:t>
          </a:r>
          <a:endParaRPr kumimoji="1" lang="ja-JP" altLang="en-US" sz="3600" b="1" dirty="0">
            <a:latin typeface="Arial Rounded MT Bold" panose="020F0704030504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0.77564</cdr:x>
      <cdr:y>0.20493</cdr:y>
    </cdr:from>
    <cdr:to>
      <cdr:x>0.89892</cdr:x>
      <cdr:y>0.29917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9369386" y="1405417"/>
          <a:ext cx="1489158" cy="6462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3600" b="1" dirty="0">
              <a:latin typeface="Arial Rounded MT Bold" panose="020F0704030504030204" pitchFamily="34" charset="0"/>
            </a:rPr>
            <a:t>11%</a:t>
          </a:r>
          <a:endParaRPr kumimoji="1" lang="ja-JP" altLang="en-US" sz="3600" b="1" dirty="0">
            <a:latin typeface="Arial Rounded MT Bold" panose="020F0704030504030204" pitchFamily="34" charset="0"/>
          </a:endParaRPr>
        </a:p>
      </cdr:txBody>
    </cdr:sp>
  </cdr:relSizeAnchor>
  <cdr:relSizeAnchor xmlns:cdr="http://schemas.openxmlformats.org/drawingml/2006/chartDrawing">
    <cdr:from>
      <cdr:x>0.77548</cdr:x>
      <cdr:y>0.49251</cdr:y>
    </cdr:from>
    <cdr:to>
      <cdr:x>0.89565</cdr:x>
      <cdr:y>0.61368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9367350" y="3377601"/>
          <a:ext cx="1451627" cy="8309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4800" b="1" dirty="0">
              <a:solidFill>
                <a:srgbClr val="FF0000"/>
              </a:solidFill>
              <a:latin typeface="Arial Rounded MT Bold" panose="020F0704030504030204" pitchFamily="34" charset="0"/>
            </a:rPr>
            <a:t>70%</a:t>
          </a:r>
          <a:endParaRPr kumimoji="1" lang="ja-JP" altLang="en-US" sz="4800" b="1" dirty="0">
            <a:solidFill>
              <a:srgbClr val="FF0000"/>
            </a:solidFill>
            <a:latin typeface="Arial Rounded MT Bold" panose="020F0704030504030204" pitchFamily="34" charset="0"/>
          </a:endParaRPr>
        </a:p>
      </cdr:txBody>
    </cdr:sp>
  </cdr:relSizeAnchor>
  <cdr:relSizeAnchor xmlns:cdr="http://schemas.openxmlformats.org/drawingml/2006/chartDrawing">
    <cdr:from>
      <cdr:x>0.77811</cdr:x>
      <cdr:y>0.78063</cdr:y>
    </cdr:from>
    <cdr:to>
      <cdr:x>0.90139</cdr:x>
      <cdr:y>0.87487</cdr:y>
    </cdr:to>
    <cdr:sp macro="" textlink="">
      <cdr:nvSpPr>
        <cdr:cNvPr id="4" name="テキスト ボックス 1"/>
        <cdr:cNvSpPr txBox="1"/>
      </cdr:nvSpPr>
      <cdr:spPr>
        <a:xfrm xmlns:a="http://schemas.openxmlformats.org/drawingml/2006/main">
          <a:off x="9399147" y="5353573"/>
          <a:ext cx="1489158" cy="6462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3600" b="1" dirty="0">
              <a:latin typeface="Arial Rounded MT Bold" panose="020F0704030504030204" pitchFamily="34" charset="0"/>
            </a:rPr>
            <a:t>19%</a:t>
          </a:r>
          <a:endParaRPr kumimoji="1" lang="ja-JP" altLang="en-US" sz="3600" b="1" dirty="0">
            <a:latin typeface="Arial Rounded MT Bold" panose="020F070403050403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E751-E9BC-47EE-8998-DEBFF91363C9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0F76-6BC1-40D1-9E0A-7B96D4E87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6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E751-E9BC-47EE-8998-DEBFF91363C9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0F76-6BC1-40D1-9E0A-7B96D4E87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34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E751-E9BC-47EE-8998-DEBFF91363C9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0F76-6BC1-40D1-9E0A-7B96D4E87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38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E751-E9BC-47EE-8998-DEBFF91363C9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0F76-6BC1-40D1-9E0A-7B96D4E87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1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E751-E9BC-47EE-8998-DEBFF91363C9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0F76-6BC1-40D1-9E0A-7B96D4E87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00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E751-E9BC-47EE-8998-DEBFF91363C9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0F76-6BC1-40D1-9E0A-7B96D4E87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14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E751-E9BC-47EE-8998-DEBFF91363C9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0F76-6BC1-40D1-9E0A-7B96D4E87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29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E751-E9BC-47EE-8998-DEBFF91363C9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0F76-6BC1-40D1-9E0A-7B96D4E87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12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E751-E9BC-47EE-8998-DEBFF91363C9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0F76-6BC1-40D1-9E0A-7B96D4E8771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595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E751-E9BC-47EE-8998-DEBFF91363C9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0F76-6BC1-40D1-9E0A-7B96D4E87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37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E751-E9BC-47EE-8998-DEBFF91363C9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0F76-6BC1-40D1-9E0A-7B96D4E87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60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3E751-E9BC-47EE-8998-DEBFF91363C9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E0F76-6BC1-40D1-9E0A-7B96D4E87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04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F99744-BE15-BB83-5ECD-FAEF7D5AA228}"/>
              </a:ext>
            </a:extLst>
          </p:cNvPr>
          <p:cNvSpPr txBox="1"/>
          <p:nvPr/>
        </p:nvSpPr>
        <p:spPr>
          <a:xfrm>
            <a:off x="35960" y="105013"/>
            <a:ext cx="1215604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マイナ保険証の</a:t>
            </a:r>
            <a:r>
              <a:rPr lang="ja-JP" altLang="en-US" sz="4800" u="sng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メリット・デメリット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を患者へ</a:t>
            </a:r>
            <a:endParaRPr lang="en-US" altLang="ja-JP" sz="48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4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正確に周知するためのアンケート実施報告</a:t>
            </a:r>
            <a:endParaRPr lang="en-US" altLang="ja-JP" sz="48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『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健康保険証を廃止しないことを求める請願署名</a:t>
            </a:r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』</a:t>
            </a:r>
          </a:p>
          <a:p>
            <a:pPr algn="ctr"/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（保団連作成）の集約と一体で取り組んだ活動</a:t>
            </a:r>
          </a:p>
          <a:p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東京保険医協会　いつき会ハートクリニック　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佐藤一樹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共同研究者　加藤光敏， 片倉和彦， 品沢聡， 申偉秀， 須田昭夫， 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</a:t>
            </a:r>
          </a:p>
          <a:p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					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中村洋一， 細部千晴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endParaRPr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F5810E7-4D76-FE4A-ABB4-B9A74C77BF7D}"/>
              </a:ext>
            </a:extLst>
          </p:cNvPr>
          <p:cNvGrpSpPr/>
          <p:nvPr/>
        </p:nvGrpSpPr>
        <p:grpSpPr>
          <a:xfrm>
            <a:off x="4496806" y="2440384"/>
            <a:ext cx="3198388" cy="2267127"/>
            <a:chOff x="123742" y="279000"/>
            <a:chExt cx="8887830" cy="630000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FF2029C1-18DF-43C5-6377-3718D261C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742" y="279000"/>
              <a:ext cx="4448258" cy="630000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97F17A41-C705-23F2-0524-BCA390ADD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279000"/>
              <a:ext cx="4439572" cy="63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75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68C5D8F-EF51-1E48-F3F8-9BE387592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656"/>
          <a:stretch/>
        </p:blipFill>
        <p:spPr>
          <a:xfrm>
            <a:off x="810305" y="5439822"/>
            <a:ext cx="9706779" cy="134581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CE6AE6F-A6F0-99BD-CD44-2D11A5F86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252" y="0"/>
            <a:ext cx="9706780" cy="3516194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9F1D131-3E10-0B51-B08F-6690A1258022}"/>
              </a:ext>
            </a:extLst>
          </p:cNvPr>
          <p:cNvCxnSpPr>
            <a:cxnSpLocks/>
          </p:cNvCxnSpPr>
          <p:nvPr/>
        </p:nvCxnSpPr>
        <p:spPr>
          <a:xfrm>
            <a:off x="1640827" y="6255822"/>
            <a:ext cx="876763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C2E5346-2ED2-E3CA-6A8A-25219AA8DD55}"/>
              </a:ext>
            </a:extLst>
          </p:cNvPr>
          <p:cNvCxnSpPr>
            <a:cxnSpLocks/>
          </p:cNvCxnSpPr>
          <p:nvPr/>
        </p:nvCxnSpPr>
        <p:spPr>
          <a:xfrm>
            <a:off x="1368797" y="6702996"/>
            <a:ext cx="582007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E5EA6651-31A2-047A-80FC-7A2EF9284E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75" b="21846"/>
          <a:stretch/>
        </p:blipFill>
        <p:spPr>
          <a:xfrm>
            <a:off x="954684" y="1662817"/>
            <a:ext cx="9782938" cy="3654155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D7D0105-1919-A3EE-084C-5C0001F61B57}"/>
              </a:ext>
            </a:extLst>
          </p:cNvPr>
          <p:cNvCxnSpPr>
            <a:cxnSpLocks/>
          </p:cNvCxnSpPr>
          <p:nvPr/>
        </p:nvCxnSpPr>
        <p:spPr>
          <a:xfrm>
            <a:off x="2542809" y="2568666"/>
            <a:ext cx="606578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51F7A38-0F9D-07E1-E4C5-F7D1B943444F}"/>
              </a:ext>
            </a:extLst>
          </p:cNvPr>
          <p:cNvSpPr txBox="1"/>
          <p:nvPr/>
        </p:nvSpPr>
        <p:spPr>
          <a:xfrm>
            <a:off x="10211971" y="633478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10:27:00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97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8979CA5A-3F01-7226-73AD-046831EAB4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631320"/>
              </p:ext>
            </p:extLst>
          </p:nvPr>
        </p:nvGraphicFramePr>
        <p:xfrm>
          <a:off x="-48126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8979CA5A-3F01-7226-73AD-046831EAB4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964887"/>
              </p:ext>
            </p:extLst>
          </p:nvPr>
        </p:nvGraphicFramePr>
        <p:xfrm>
          <a:off x="1475873" y="-26161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8979CA5A-3F01-7226-73AD-046831EAB4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287104"/>
              </p:ext>
            </p:extLst>
          </p:nvPr>
        </p:nvGraphicFramePr>
        <p:xfrm>
          <a:off x="1572128" y="11674"/>
          <a:ext cx="914399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0521977" y="1423372"/>
            <a:ext cx="1441420" cy="83099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solidFill>
                  <a:srgbClr val="FF6600"/>
                </a:solidFill>
                <a:latin typeface="Arial Rounded MT Bold" panose="020F0704030504030204" pitchFamily="34" charset="0"/>
              </a:rPr>
              <a:t>80%</a:t>
            </a:r>
            <a:endParaRPr lang="ja-JP" altLang="en-US" sz="4800" b="1" dirty="0">
              <a:solidFill>
                <a:srgbClr val="FF66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93706" y="5480173"/>
            <a:ext cx="853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latin typeface="Arial Rounded MT Bold" panose="020F0704030504030204" pitchFamily="34" charset="0"/>
              </a:rPr>
              <a:t>2%</a:t>
            </a:r>
            <a:endParaRPr lang="ja-JP" alt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56649" y="4172421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latin typeface="Arial Rounded MT Bold" panose="020F0704030504030204" pitchFamily="34" charset="0"/>
              </a:rPr>
              <a:t>18%</a:t>
            </a:r>
            <a:endParaRPr lang="ja-JP" alt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782AE64-7614-E453-A437-1F40F9363F00}"/>
              </a:ext>
            </a:extLst>
          </p:cNvPr>
          <p:cNvSpPr txBox="1"/>
          <p:nvPr/>
        </p:nvSpPr>
        <p:spPr>
          <a:xfrm>
            <a:off x="-48126" y="110863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N=895</a:t>
            </a:r>
            <a:endParaRPr lang="ja-JP" altLang="en-US" sz="4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676D08B-2E95-7F72-3C57-4CC266802602}"/>
              </a:ext>
            </a:extLst>
          </p:cNvPr>
          <p:cNvSpPr txBox="1"/>
          <p:nvPr/>
        </p:nvSpPr>
        <p:spPr>
          <a:xfrm>
            <a:off x="10211971" y="633478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10:27:30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左中かっこ 11">
            <a:extLst>
              <a:ext uri="{FF2B5EF4-FFF2-40B4-BE49-F238E27FC236}">
                <a16:creationId xmlns:a16="http://schemas.microsoft.com/office/drawing/2014/main" id="{B34BFCDD-239A-30AB-2314-931B3EF99643}"/>
              </a:ext>
            </a:extLst>
          </p:cNvPr>
          <p:cNvSpPr/>
          <p:nvPr/>
        </p:nvSpPr>
        <p:spPr>
          <a:xfrm rot="10800000">
            <a:off x="9646825" y="1598018"/>
            <a:ext cx="787804" cy="1488370"/>
          </a:xfrm>
          <a:prstGeom prst="leftBrace">
            <a:avLst>
              <a:gd name="adj1" fmla="val 18389"/>
              <a:gd name="adj2" fmla="val 80533"/>
            </a:avLst>
          </a:prstGeom>
          <a:ln w="19050">
            <a:solidFill>
              <a:srgbClr val="FF66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E43A631-C7FF-8E4F-3AAF-EEB13B77DA79}"/>
              </a:ext>
            </a:extLst>
          </p:cNvPr>
          <p:cNvSpPr txBox="1"/>
          <p:nvPr/>
        </p:nvSpPr>
        <p:spPr>
          <a:xfrm>
            <a:off x="8656649" y="1377827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latin typeface="Arial Rounded MT Bold" panose="020F0704030504030204" pitchFamily="34" charset="0"/>
              </a:rPr>
              <a:t>42%</a:t>
            </a:r>
            <a:endParaRPr lang="ja-JP" alt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BBFE6B6-E947-4DF2-0839-8A79045252DC}"/>
              </a:ext>
            </a:extLst>
          </p:cNvPr>
          <p:cNvSpPr txBox="1"/>
          <p:nvPr/>
        </p:nvSpPr>
        <p:spPr>
          <a:xfrm>
            <a:off x="8656649" y="2779505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latin typeface="Arial Rounded MT Bold" panose="020F0704030504030204" pitchFamily="34" charset="0"/>
              </a:rPr>
              <a:t>38%</a:t>
            </a:r>
            <a:endParaRPr lang="ja-JP" alt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78E4C18-1231-A004-F49D-8413171FD2F7}"/>
              </a:ext>
            </a:extLst>
          </p:cNvPr>
          <p:cNvSpPr txBox="1"/>
          <p:nvPr/>
        </p:nvSpPr>
        <p:spPr>
          <a:xfrm>
            <a:off x="98855" y="1167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結果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9894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8" grpId="0">
        <p:bldAsOne/>
      </p:bldGraphic>
      <p:bldP spid="2" grpId="0" animBg="1"/>
      <p:bldP spid="5" grpId="0"/>
      <p:bldP spid="6" grpId="0"/>
      <p:bldP spid="7" grpId="0"/>
      <p:bldP spid="11" grpId="0"/>
      <p:bldP spid="12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78407FF3-392D-534E-0DF3-200FB339C8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873060"/>
              </p:ext>
            </p:extLst>
          </p:nvPr>
        </p:nvGraphicFramePr>
        <p:xfrm>
          <a:off x="-120316" y="0"/>
          <a:ext cx="12252158" cy="7712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78407FF3-392D-534E-0DF3-200FB339C8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653142"/>
              </p:ext>
            </p:extLst>
          </p:nvPr>
        </p:nvGraphicFramePr>
        <p:xfrm>
          <a:off x="1155032" y="-495172"/>
          <a:ext cx="9674192" cy="746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11171F3-2727-E35D-D3CF-D930589EFBD4}"/>
              </a:ext>
            </a:extLst>
          </p:cNvPr>
          <p:cNvSpPr txBox="1"/>
          <p:nvPr/>
        </p:nvSpPr>
        <p:spPr>
          <a:xfrm>
            <a:off x="10211971" y="633478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10:28:00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1881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01371DDE-F376-155E-4932-C74BEC8011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153524"/>
              </p:ext>
            </p:extLst>
          </p:nvPr>
        </p:nvGraphicFramePr>
        <p:xfrm>
          <a:off x="1215993" y="0"/>
          <a:ext cx="9625263" cy="680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01371DDE-F376-155E-4932-C74BEC8011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95779"/>
              </p:ext>
            </p:extLst>
          </p:nvPr>
        </p:nvGraphicFramePr>
        <p:xfrm>
          <a:off x="1" y="-24619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0B0F285-565B-9A00-5FAC-951E9B2C8CDE}"/>
              </a:ext>
            </a:extLst>
          </p:cNvPr>
          <p:cNvSpPr txBox="1"/>
          <p:nvPr/>
        </p:nvSpPr>
        <p:spPr>
          <a:xfrm>
            <a:off x="10668000" y="1573310"/>
            <a:ext cx="1441420" cy="83099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800" b="1" dirty="0">
                <a:solidFill>
                  <a:srgbClr val="FF6600"/>
                </a:solidFill>
                <a:latin typeface="Arial Rounded MT Bold" panose="020F0704030504030204" pitchFamily="34" charset="0"/>
              </a:rPr>
              <a:t>71%</a:t>
            </a:r>
            <a:endParaRPr lang="ja-JP" altLang="en-US" sz="4800" b="1" dirty="0">
              <a:solidFill>
                <a:srgbClr val="FF66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039821-665E-8608-F278-D3E4C27967D5}"/>
              </a:ext>
            </a:extLst>
          </p:cNvPr>
          <p:cNvSpPr txBox="1"/>
          <p:nvPr/>
        </p:nvSpPr>
        <p:spPr>
          <a:xfrm>
            <a:off x="9216441" y="6047932"/>
            <a:ext cx="853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latin typeface="Arial Rounded MT Bold" panose="020F0704030504030204" pitchFamily="34" charset="0"/>
              </a:rPr>
              <a:t>3%</a:t>
            </a:r>
            <a:endParaRPr lang="ja-JP" alt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030F3C-6DB3-9894-81F9-E342F5B5D936}"/>
              </a:ext>
            </a:extLst>
          </p:cNvPr>
          <p:cNvSpPr txBox="1"/>
          <p:nvPr/>
        </p:nvSpPr>
        <p:spPr>
          <a:xfrm>
            <a:off x="9032368" y="4597097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latin typeface="Arial Rounded MT Bold" panose="020F0704030504030204" pitchFamily="34" charset="0"/>
              </a:rPr>
              <a:t>26%</a:t>
            </a:r>
            <a:endParaRPr lang="ja-JP" alt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C50565-A18E-841E-AFEB-9C4D78E4F9C7}"/>
              </a:ext>
            </a:extLst>
          </p:cNvPr>
          <p:cNvSpPr txBox="1"/>
          <p:nvPr/>
        </p:nvSpPr>
        <p:spPr>
          <a:xfrm>
            <a:off x="9062837" y="3105834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latin typeface="Arial Rounded MT Bold" panose="020F0704030504030204" pitchFamily="34" charset="0"/>
              </a:rPr>
              <a:t>32%</a:t>
            </a:r>
            <a:endParaRPr lang="ja-JP" alt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32E521-BB1C-A054-6E1A-BA807AC07A35}"/>
              </a:ext>
            </a:extLst>
          </p:cNvPr>
          <p:cNvSpPr txBox="1"/>
          <p:nvPr/>
        </p:nvSpPr>
        <p:spPr>
          <a:xfrm>
            <a:off x="9032368" y="1406667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latin typeface="Arial Rounded MT Bold" panose="020F0704030504030204" pitchFamily="34" charset="0"/>
              </a:rPr>
              <a:t>39%</a:t>
            </a:r>
            <a:endParaRPr lang="ja-JP" alt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11" name="左中かっこ 10">
            <a:extLst>
              <a:ext uri="{FF2B5EF4-FFF2-40B4-BE49-F238E27FC236}">
                <a16:creationId xmlns:a16="http://schemas.microsoft.com/office/drawing/2014/main" id="{0846563B-E8DE-FFB2-3253-F3617E6306DF}"/>
              </a:ext>
            </a:extLst>
          </p:cNvPr>
          <p:cNvSpPr/>
          <p:nvPr/>
        </p:nvSpPr>
        <p:spPr>
          <a:xfrm rot="10800000">
            <a:off x="10159598" y="1704886"/>
            <a:ext cx="519477" cy="1764706"/>
          </a:xfrm>
          <a:prstGeom prst="leftBrace">
            <a:avLst>
              <a:gd name="adj1" fmla="val 8333"/>
              <a:gd name="adj2" fmla="val 84973"/>
            </a:avLst>
          </a:prstGeom>
          <a:ln w="19050">
            <a:solidFill>
              <a:srgbClr val="FF66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3B45439-87BF-D0AD-515F-E0F924D6595D}"/>
              </a:ext>
            </a:extLst>
          </p:cNvPr>
          <p:cNvSpPr txBox="1"/>
          <p:nvPr/>
        </p:nvSpPr>
        <p:spPr>
          <a:xfrm>
            <a:off x="-48126" y="110863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N=895</a:t>
            </a:r>
            <a:endParaRPr lang="ja-JP" altLang="en-US" sz="4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1057122-C5D0-1FAF-33DE-0D29A2F6C58C}"/>
              </a:ext>
            </a:extLst>
          </p:cNvPr>
          <p:cNvSpPr txBox="1"/>
          <p:nvPr/>
        </p:nvSpPr>
        <p:spPr>
          <a:xfrm>
            <a:off x="10211971" y="633478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10:28:30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01371DDE-F376-155E-4932-C74BEC8011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45979"/>
              </p:ext>
            </p:extLst>
          </p:nvPr>
        </p:nvGraphicFramePr>
        <p:xfrm>
          <a:off x="1524000" y="628116"/>
          <a:ext cx="9144000" cy="618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03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E0DD6E04-9E44-BF5B-C6DE-3FC277AD97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445568"/>
              </p:ext>
            </p:extLst>
          </p:nvPr>
        </p:nvGraphicFramePr>
        <p:xfrm>
          <a:off x="1506525" y="-1"/>
          <a:ext cx="10320853" cy="709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E0DD6E04-9E44-BF5B-C6DE-3FC277AD97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873816"/>
              </p:ext>
            </p:extLst>
          </p:nvPr>
        </p:nvGraphicFramePr>
        <p:xfrm>
          <a:off x="-64094" y="46595"/>
          <a:ext cx="12126482" cy="681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BC7DC8-3600-0061-2858-FDF18EA31F8C}"/>
              </a:ext>
            </a:extLst>
          </p:cNvPr>
          <p:cNvSpPr txBox="1"/>
          <p:nvPr/>
        </p:nvSpPr>
        <p:spPr>
          <a:xfrm>
            <a:off x="-48126" y="110863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N=895</a:t>
            </a:r>
            <a:endParaRPr lang="ja-JP" altLang="en-US" sz="4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2C6D04-1116-3F4C-AD82-7308C9E4B35D}"/>
              </a:ext>
            </a:extLst>
          </p:cNvPr>
          <p:cNvSpPr txBox="1"/>
          <p:nvPr/>
        </p:nvSpPr>
        <p:spPr>
          <a:xfrm>
            <a:off x="10211971" y="633478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10:29:00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874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6B572BC4-B721-79A5-C0C0-852BD8A273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524713"/>
              </p:ext>
            </p:extLst>
          </p:nvPr>
        </p:nvGraphicFramePr>
        <p:xfrm>
          <a:off x="72639" y="169748"/>
          <a:ext cx="1207948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6B572BC4-B721-79A5-C0C0-852BD8A273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956302"/>
              </p:ext>
            </p:extLst>
          </p:nvPr>
        </p:nvGraphicFramePr>
        <p:xfrm>
          <a:off x="-21365" y="0"/>
          <a:ext cx="1223472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2BFAC5-E11B-4A81-0148-FF478CAB76D4}"/>
              </a:ext>
            </a:extLst>
          </p:cNvPr>
          <p:cNvSpPr txBox="1"/>
          <p:nvPr/>
        </p:nvSpPr>
        <p:spPr>
          <a:xfrm>
            <a:off x="-48126" y="110863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N=895</a:t>
            </a:r>
            <a:endParaRPr lang="ja-JP" altLang="en-US" sz="4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823503-0C17-9855-6DCF-D722F126F805}"/>
              </a:ext>
            </a:extLst>
          </p:cNvPr>
          <p:cNvSpPr txBox="1"/>
          <p:nvPr/>
        </p:nvSpPr>
        <p:spPr>
          <a:xfrm>
            <a:off x="10211971" y="633478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10:29:30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079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1F856EC-74CB-8C1A-FB4B-9999F7A61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189"/>
            <a:ext cx="12164428" cy="687357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0391061-E068-52F8-1754-097EA7BDE56E}"/>
              </a:ext>
            </a:extLst>
          </p:cNvPr>
          <p:cNvSpPr txBox="1"/>
          <p:nvPr/>
        </p:nvSpPr>
        <p:spPr>
          <a:xfrm>
            <a:off x="3715252" y="3283436"/>
            <a:ext cx="84491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4000" b="1" dirty="0">
                <a:solidFill>
                  <a:srgbClr val="FF6600"/>
                </a:solidFill>
              </a:rPr>
              <a:t>2023/04/07</a:t>
            </a:r>
            <a:r>
              <a:rPr lang="ja-JP" altLang="en-US" sz="4000" b="1" dirty="0">
                <a:solidFill>
                  <a:srgbClr val="FF6600"/>
                </a:solidFill>
              </a:rPr>
              <a:t>～</a:t>
            </a:r>
            <a:r>
              <a:rPr lang="en-US" altLang="ja-JP" sz="4000" b="1" dirty="0">
                <a:solidFill>
                  <a:srgbClr val="FF6600"/>
                </a:solidFill>
              </a:rPr>
              <a:t> </a:t>
            </a:r>
            <a:r>
              <a:rPr lang="ja-JP" altLang="en-US" sz="4000" b="1" dirty="0">
                <a:solidFill>
                  <a:srgbClr val="FF6600"/>
                </a:solidFill>
              </a:rPr>
              <a:t>　</a:t>
            </a:r>
            <a:r>
              <a:rPr lang="en-US" altLang="ja-JP" sz="4000" b="1" dirty="0">
                <a:solidFill>
                  <a:srgbClr val="FF6600"/>
                </a:solidFill>
              </a:rPr>
              <a:t>270,104 </a:t>
            </a:r>
            <a:r>
              <a:rPr lang="ja-JP" altLang="en-US" sz="4000" b="1" dirty="0">
                <a:solidFill>
                  <a:srgbClr val="FF6600"/>
                </a:solidFill>
              </a:rPr>
              <a:t>回視聴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1A65909-3A52-BD39-DD7F-693B566DB312}"/>
              </a:ext>
            </a:extLst>
          </p:cNvPr>
          <p:cNvSpPr/>
          <p:nvPr/>
        </p:nvSpPr>
        <p:spPr>
          <a:xfrm>
            <a:off x="7493000" y="22161"/>
            <a:ext cx="4671428" cy="33556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デメリットも丁寧に解説すると，</a:t>
            </a:r>
            <a:endParaRPr kumimoji="1" lang="en-US" altLang="ja-JP" sz="2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マイナ保険証には反対や慎重</a:t>
            </a:r>
            <a:endParaRPr kumimoji="1" lang="en-US" altLang="ja-JP" sz="2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な姿勢を示す患者が多数存</a:t>
            </a:r>
            <a:endParaRPr kumimoji="1" lang="en-US" altLang="ja-JP" sz="2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在する</a:t>
            </a:r>
            <a:r>
              <a:rPr kumimoji="1" lang="en-US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 </a:t>
            </a:r>
            <a:r>
              <a:rPr kumimoji="1"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保団連の調査も合わ</a:t>
            </a:r>
            <a:endParaRPr kumimoji="1" lang="en-US" altLang="ja-JP" sz="2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せて勘案すれば， 多くの患</a:t>
            </a:r>
            <a:endParaRPr kumimoji="1" lang="en-US" altLang="ja-JP" sz="2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者・国民がマイナ保険証では</a:t>
            </a:r>
            <a:endParaRPr kumimoji="1" lang="en-US" altLang="ja-JP" sz="2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なく， 従来の健康保険証によ</a:t>
            </a:r>
            <a:endParaRPr kumimoji="1" lang="en-US" altLang="ja-JP" sz="2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る資格確認を望んでいる</a:t>
            </a:r>
            <a:r>
              <a:rPr kumimoji="1" lang="en-US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endParaRPr kumimoji="1" lang="ja-JP" altLang="en-US" sz="2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71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26CCD4-0B87-8AF8-39D3-10A18B6CC512}"/>
              </a:ext>
            </a:extLst>
          </p:cNvPr>
          <p:cNvSpPr txBox="1"/>
          <p:nvPr/>
        </p:nvSpPr>
        <p:spPr>
          <a:xfrm>
            <a:off x="-1" y="212948"/>
            <a:ext cx="121920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40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目的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  <a:p>
            <a:pPr algn="ctr"/>
            <a:endParaRPr lang="en-US" altLang="ja-JP" sz="32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‘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22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日，厚生労働省は，保険医療機関らに対しマイナバーカー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ドによるオンライン資格確認の実施と設備体制を</a:t>
            </a:r>
            <a:r>
              <a:rPr lang="ja-JP" altLang="en-US" sz="3200" u="sng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省令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で義務付けた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 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832E2B-2A28-D36F-078F-493AE0C8B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789" y="2370586"/>
            <a:ext cx="7658419" cy="42744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1B15D17-A54F-CFD1-BFDA-165CED830045}"/>
              </a:ext>
            </a:extLst>
          </p:cNvPr>
          <p:cNvSpPr txBox="1"/>
          <p:nvPr/>
        </p:nvSpPr>
        <p:spPr>
          <a:xfrm>
            <a:off x="10211971" y="633478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10:22:30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919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14D63E-CC1E-A129-5464-1FF10855A115}"/>
              </a:ext>
            </a:extLst>
          </p:cNvPr>
          <p:cNvSpPr txBox="1"/>
          <p:nvPr/>
        </p:nvSpPr>
        <p:spPr>
          <a:xfrm>
            <a:off x="140797" y="339823"/>
            <a:ext cx="7520007" cy="76944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国家行政組織法</a:t>
            </a:r>
            <a:r>
              <a:rPr lang="en-US" altLang="ja-JP" sz="44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12</a:t>
            </a:r>
            <a:r>
              <a:rPr lang="ja-JP" altLang="en-US" sz="44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条</a:t>
            </a:r>
            <a:r>
              <a:rPr lang="en-US" altLang="ja-JP" sz="44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44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項・</a:t>
            </a:r>
            <a:r>
              <a:rPr lang="en-US" altLang="ja-JP" sz="44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3</a:t>
            </a:r>
            <a:r>
              <a:rPr lang="ja-JP" altLang="en-US" sz="44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項</a:t>
            </a:r>
            <a:endParaRPr lang="en-US" altLang="ja-JP" sz="4400" dirty="0">
              <a:solidFill>
                <a:srgbClr val="FFFF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C317A5-451F-E926-4F73-ADFE07B0A036}"/>
              </a:ext>
            </a:extLst>
          </p:cNvPr>
          <p:cNvSpPr txBox="1"/>
          <p:nvPr/>
        </p:nvSpPr>
        <p:spPr>
          <a:xfrm>
            <a:off x="281594" y="2383065"/>
            <a:ext cx="119104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第十二条　</a:t>
            </a:r>
            <a:endParaRPr kumimoji="1" lang="en-US" altLang="ja-JP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3200" b="1" dirty="0">
                <a:solidFill>
                  <a:schemeClr val="bg2">
                    <a:lumMod val="9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各省大臣は，</a:t>
            </a:r>
            <a:r>
              <a:rPr kumimoji="1" lang="ja-JP" altLang="en-US" sz="3200" b="1" dirty="0">
                <a:solidFill>
                  <a:schemeClr val="bg2">
                    <a:lumMod val="9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主任の行政事務について，法律若しくは政令を</a:t>
            </a:r>
            <a:endParaRPr kumimoji="1" lang="en-US" altLang="ja-JP" sz="3200" b="1" dirty="0">
              <a:solidFill>
                <a:schemeClr val="bg2">
                  <a:lumMod val="9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3200" b="1" dirty="0">
                <a:solidFill>
                  <a:schemeClr val="bg2">
                    <a:lumMod val="9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施行するため，又は</a:t>
            </a:r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法律若しくは政令の特別の委任に基づいて</a:t>
            </a:r>
            <a:r>
              <a:rPr kumimoji="1" lang="ja-JP" altLang="en-US" sz="3200" b="1" dirty="0">
                <a:solidFill>
                  <a:schemeClr val="bg2">
                    <a:lumMod val="9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，</a:t>
            </a:r>
            <a:endParaRPr kumimoji="1" lang="en-US" altLang="ja-JP" sz="3200" b="1" dirty="0">
              <a:solidFill>
                <a:schemeClr val="bg2">
                  <a:lumMod val="9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3200" b="1" dirty="0">
                <a:solidFill>
                  <a:schemeClr val="bg2">
                    <a:lumMod val="9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それぞれその機関の</a:t>
            </a:r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命令として省令を発することができる</a:t>
            </a:r>
            <a:r>
              <a:rPr kumimoji="1" lang="en-US" altLang="ja-JP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.</a:t>
            </a:r>
            <a:endParaRPr kumimoji="1" lang="ja-JP" altLang="en-US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・・・・・</a:t>
            </a:r>
            <a:endParaRPr kumimoji="1" lang="en-US" altLang="ja-JP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３　</a:t>
            </a:r>
            <a:r>
              <a:rPr kumimoji="1" lang="ja-JP" altLang="en-US" sz="3200" b="1" dirty="0">
                <a:solidFill>
                  <a:srgbClr val="3333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省令</a:t>
            </a:r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には，</a:t>
            </a:r>
            <a:r>
              <a:rPr kumimoji="1" lang="ja-JP" altLang="en-US" sz="3200" b="1" dirty="0">
                <a:solidFill>
                  <a:srgbClr val="3333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法律の委任がなければ，</a:t>
            </a:r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罰則を設け，又は</a:t>
            </a:r>
            <a:r>
              <a:rPr kumimoji="1" lang="ja-JP" altLang="en-US" sz="3200" b="1" dirty="0">
                <a:solidFill>
                  <a:srgbClr val="3333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義務</a:t>
            </a:r>
            <a:endParaRPr kumimoji="1" lang="en-US" altLang="ja-JP" sz="3200" b="1" dirty="0">
              <a:solidFill>
                <a:srgbClr val="3333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3200" b="1" dirty="0">
                <a:solidFill>
                  <a:srgbClr val="3333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を課し</a:t>
            </a:r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，若しくは</a:t>
            </a:r>
            <a:r>
              <a:rPr kumimoji="1" lang="ja-JP" altLang="en-US" sz="3200" b="1" dirty="0">
                <a:solidFill>
                  <a:srgbClr val="3333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国民の権利を制限する規定を設けることがで</a:t>
            </a:r>
            <a:endParaRPr kumimoji="1" lang="en-US" altLang="ja-JP" sz="3200" b="1" dirty="0">
              <a:solidFill>
                <a:srgbClr val="3333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3200" b="1" dirty="0">
                <a:solidFill>
                  <a:srgbClr val="3333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きない</a:t>
            </a:r>
            <a:r>
              <a:rPr kumimoji="1" lang="en-US" altLang="ja-JP" sz="3200" b="1" dirty="0">
                <a:solidFill>
                  <a:srgbClr val="3333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.</a:t>
            </a:r>
            <a:endParaRPr kumimoji="1" lang="ja-JP" altLang="en-US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5ED0A5A-7D1D-94E2-7C86-F3CC79B51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659" y="252995"/>
            <a:ext cx="4266324" cy="238120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A0067F-13E4-BD39-582C-B244565B29C4}"/>
              </a:ext>
            </a:extLst>
          </p:cNvPr>
          <p:cNvSpPr txBox="1"/>
          <p:nvPr/>
        </p:nvSpPr>
        <p:spPr>
          <a:xfrm>
            <a:off x="10211971" y="633478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10:23:00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83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BF14B4-C6A2-BCC6-1187-6E0159412350}"/>
              </a:ext>
            </a:extLst>
          </p:cNvPr>
          <p:cNvSpPr txBox="1"/>
          <p:nvPr/>
        </p:nvSpPr>
        <p:spPr>
          <a:xfrm>
            <a:off x="431109" y="441326"/>
            <a:ext cx="11469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違憲・違法：法律の委任がないのに義務付け</a:t>
            </a:r>
          </a:p>
        </p:txBody>
      </p:sp>
      <p:sp>
        <p:nvSpPr>
          <p:cNvPr id="5" name="フローチャート: 代替処理 4">
            <a:extLst>
              <a:ext uri="{FF2B5EF4-FFF2-40B4-BE49-F238E27FC236}">
                <a16:creationId xmlns:a16="http://schemas.microsoft.com/office/drawing/2014/main" id="{DE0454D0-AB03-79A5-71C7-AF58CBA6D35A}"/>
              </a:ext>
            </a:extLst>
          </p:cNvPr>
          <p:cNvSpPr/>
          <p:nvPr/>
        </p:nvSpPr>
        <p:spPr>
          <a:xfrm>
            <a:off x="287951" y="1847176"/>
            <a:ext cx="2982082" cy="1980000"/>
          </a:xfrm>
          <a:prstGeom prst="flowChartAlternateProcess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健康保険法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７０条１項</a:t>
            </a:r>
          </a:p>
        </p:txBody>
      </p:sp>
      <p:sp>
        <p:nvSpPr>
          <p:cNvPr id="6" name="フローチャート: 代替処理 5">
            <a:extLst>
              <a:ext uri="{FF2B5EF4-FFF2-40B4-BE49-F238E27FC236}">
                <a16:creationId xmlns:a16="http://schemas.microsoft.com/office/drawing/2014/main" id="{C832BEDF-C455-F8DC-ACAE-93477CF3CD01}"/>
              </a:ext>
            </a:extLst>
          </p:cNvPr>
          <p:cNvSpPr/>
          <p:nvPr/>
        </p:nvSpPr>
        <p:spPr>
          <a:xfrm>
            <a:off x="1778992" y="4568350"/>
            <a:ext cx="3425136" cy="183895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療養担当規則３条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（省令）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5B8EB0-B395-BD5F-291C-2B3804218E08}"/>
              </a:ext>
            </a:extLst>
          </p:cNvPr>
          <p:cNvSpPr txBox="1"/>
          <p:nvPr/>
        </p:nvSpPr>
        <p:spPr>
          <a:xfrm>
            <a:off x="3322055" y="2412624"/>
            <a:ext cx="8578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u="sng" dirty="0">
                <a:solidFill>
                  <a:srgbClr val="0000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「療養の給付」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について厚生労働省令に委任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.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CB2CF2-3044-BAE8-0369-3F19EC5E5CC0}"/>
              </a:ext>
            </a:extLst>
          </p:cNvPr>
          <p:cNvSpPr txBox="1"/>
          <p:nvPr/>
        </p:nvSpPr>
        <p:spPr>
          <a:xfrm>
            <a:off x="5265759" y="4757375"/>
            <a:ext cx="6870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</a:t>
            </a:r>
            <a:r>
              <a:rPr lang="ja-JP" altLang="en-US" sz="3200" u="sng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資格確認</a:t>
            </a:r>
            <a:r>
              <a:rPr lang="ja-JP" altLang="en-US" sz="3200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について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医療機関（医師側）に義務付け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.</a:t>
            </a:r>
          </a:p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 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22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矢印: 上向き折線 8">
            <a:extLst>
              <a:ext uri="{FF2B5EF4-FFF2-40B4-BE49-F238E27FC236}">
                <a16:creationId xmlns:a16="http://schemas.microsoft.com/office/drawing/2014/main" id="{2C05A2EB-C303-B8C9-77C4-C53B54F9FFE0}"/>
              </a:ext>
            </a:extLst>
          </p:cNvPr>
          <p:cNvSpPr/>
          <p:nvPr/>
        </p:nvSpPr>
        <p:spPr>
          <a:xfrm rot="5400000">
            <a:off x="433992" y="4241986"/>
            <a:ext cx="1659223" cy="1030778"/>
          </a:xfrm>
          <a:prstGeom prst="bentUpArrow">
            <a:avLst/>
          </a:prstGeom>
          <a:solidFill>
            <a:srgbClr val="0070C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FDC65A9-1E75-F00A-F643-6AAB3AA87386}"/>
              </a:ext>
            </a:extLst>
          </p:cNvPr>
          <p:cNvSpPr/>
          <p:nvPr/>
        </p:nvSpPr>
        <p:spPr>
          <a:xfrm>
            <a:off x="55444" y="4147742"/>
            <a:ext cx="1723549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×</a:t>
            </a:r>
            <a:endParaRPr lang="ja-JP" altLang="en-US" sz="1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9A59401-9D1C-89A3-2D10-BC6A2AEB4930}"/>
              </a:ext>
            </a:extLst>
          </p:cNvPr>
          <p:cNvGrpSpPr/>
          <p:nvPr/>
        </p:nvGrpSpPr>
        <p:grpSpPr>
          <a:xfrm>
            <a:off x="980489" y="137861"/>
            <a:ext cx="10096976" cy="6582277"/>
            <a:chOff x="958672" y="278559"/>
            <a:chExt cx="10096976" cy="6582277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4800DE46-7D5D-95B7-8BF8-37B02847B6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"/>
            <a:stretch/>
          </p:blipFill>
          <p:spPr bwMode="auto">
            <a:xfrm>
              <a:off x="958672" y="278559"/>
              <a:ext cx="5109681" cy="346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81BF405E-3769-9A4A-C249-7F5E4448E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340" y="279022"/>
              <a:ext cx="4933308" cy="3462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BBAD2C45-B0A6-E84F-46D4-23511C3EBC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673" y="3795027"/>
              <a:ext cx="5109681" cy="3065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3363CCCA-8B2F-3150-1EAD-C6C445D41C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2" r="1980" b="2301"/>
            <a:stretch/>
          </p:blipFill>
          <p:spPr bwMode="auto">
            <a:xfrm>
              <a:off x="6122340" y="3795027"/>
              <a:ext cx="4932000" cy="3062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フローチャート: 代替処理 14">
            <a:extLst>
              <a:ext uri="{FF2B5EF4-FFF2-40B4-BE49-F238E27FC236}">
                <a16:creationId xmlns:a16="http://schemas.microsoft.com/office/drawing/2014/main" id="{B999990E-3D83-A4FA-0C6B-AA41987FDEE2}"/>
              </a:ext>
            </a:extLst>
          </p:cNvPr>
          <p:cNvSpPr/>
          <p:nvPr/>
        </p:nvSpPr>
        <p:spPr>
          <a:xfrm>
            <a:off x="329252" y="2924730"/>
            <a:ext cx="11517152" cy="1459198"/>
          </a:xfrm>
          <a:prstGeom prst="flowChartAlternateProcess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オンライン資格確認義務不存在確認等請求訴訟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（第１回～第４回　口頭弁論期日記者会見）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40A7BA6-C865-BA2A-E68C-7852A6004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473" y="0"/>
            <a:ext cx="9126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5" grpId="0" animBg="1"/>
      <p:bldP spid="5" grpId="1" animBg="1"/>
      <p:bldP spid="6" grpId="0" animBg="1"/>
      <p:bldP spid="6" grpId="1" animBg="1"/>
      <p:bldP spid="7" grpId="0" build="allAtOnce"/>
      <p:bldP spid="7" grpId="1" build="allAtOnce"/>
      <p:bldP spid="8" grpId="0" build="allAtOnce"/>
      <p:bldP spid="9" grpId="0" animBg="1"/>
      <p:bldP spid="9" grpId="1" animBg="1"/>
      <p:bldP spid="11" grpId="0"/>
      <p:bldP spid="11" grpId="1"/>
      <p:bldP spid="11" grpId="2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26CCD4-0B87-8AF8-39D3-10A18B6CC512}"/>
              </a:ext>
            </a:extLst>
          </p:cNvPr>
          <p:cNvSpPr txBox="1"/>
          <p:nvPr/>
        </p:nvSpPr>
        <p:spPr>
          <a:xfrm>
            <a:off x="1" y="483112"/>
            <a:ext cx="12192000" cy="563231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40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目的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  <a:p>
            <a:pPr algn="ctr"/>
            <a:endParaRPr lang="en-US" altLang="ja-JP" sz="32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‘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22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日，厚生労働省は，保険医療機関らに対しマイナバーカードによるオンライン資格確認の実施と設備体制を</a:t>
            </a:r>
            <a:r>
              <a:rPr lang="ja-JP" altLang="en-US" sz="3200" u="sng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省令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で義務付けた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 </a:t>
            </a:r>
          </a:p>
          <a:p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‘23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日， 参議院本会議で， 健康保険証を廃止し，マイカード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に一本化するための</a:t>
            </a:r>
            <a:r>
              <a:rPr lang="ja-JP" altLang="en-US" sz="3200" u="sng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法律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が可決・成立した．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これに対し，マイナ保険証に係る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メリットだけではなく， デメリットも</a:t>
            </a:r>
            <a:endParaRPr lang="en-US" altLang="ja-JP" sz="32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患者へ情報提供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することを通じて， 患者の意向を集約し結果を国への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dirty="0">
                <a:highlight>
                  <a:srgbClr val="FFFF00"/>
                </a:highligh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要望活動</a:t>
            </a:r>
            <a:r>
              <a:rPr lang="ja-JP" altLang="en-US" sz="3200" dirty="0">
                <a:solidFill>
                  <a:srgbClr val="0000FF"/>
                </a:solidFill>
                <a:highlight>
                  <a:srgbClr val="FFFF00"/>
                </a:highligh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等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へ活かすことを目的とした．</a:t>
            </a:r>
          </a:p>
        </p:txBody>
      </p:sp>
      <p:sp>
        <p:nvSpPr>
          <p:cNvPr id="4" name="吹き出し: 線 3">
            <a:extLst>
              <a:ext uri="{FF2B5EF4-FFF2-40B4-BE49-F238E27FC236}">
                <a16:creationId xmlns:a16="http://schemas.microsoft.com/office/drawing/2014/main" id="{B224D029-FB22-FAEC-B4DA-003B2DEA694A}"/>
              </a:ext>
            </a:extLst>
          </p:cNvPr>
          <p:cNvSpPr/>
          <p:nvPr/>
        </p:nvSpPr>
        <p:spPr>
          <a:xfrm>
            <a:off x="6916153" y="0"/>
            <a:ext cx="5275846" cy="1564105"/>
          </a:xfrm>
          <a:prstGeom prst="borderCallout1">
            <a:avLst>
              <a:gd name="adj1" fmla="val 98018"/>
              <a:gd name="adj2" fmla="val 1282"/>
              <a:gd name="adj3" fmla="val 255117"/>
              <a:gd name="adj4" fmla="val -48060"/>
            </a:avLst>
          </a:prstGeom>
          <a:solidFill>
            <a:srgbClr val="0000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自民党「黄金の３年」によって、閣議決定が、法律として全て通ってしまう</a:t>
            </a:r>
            <a:r>
              <a:rPr kumimoji="1" lang="en-US" altLang="ja-JP" sz="2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.</a:t>
            </a:r>
          </a:p>
          <a:p>
            <a:r>
              <a:rPr kumimoji="1" lang="ja-JP" altLang="en-US" sz="2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それでも</a:t>
            </a:r>
            <a:r>
              <a:rPr kumimoji="1" lang="ja-JP" altLang="en-US" sz="22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国会</a:t>
            </a:r>
            <a:r>
              <a:rPr kumimoji="1" lang="ja-JP" altLang="en-US" sz="2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は、</a:t>
            </a:r>
            <a:r>
              <a:rPr kumimoji="1" lang="ja-JP" altLang="en-US" sz="22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国権の最高機関</a:t>
            </a:r>
            <a:r>
              <a:rPr kumimoji="1" lang="en-US" altLang="ja-JP" sz="22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kumimoji="1" lang="ja-JP" altLang="en-US" sz="22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憲法第</a:t>
            </a:r>
            <a:r>
              <a:rPr kumimoji="1" lang="en-US" altLang="ja-JP" sz="22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41</a:t>
            </a:r>
            <a:r>
              <a:rPr kumimoji="1" lang="ja-JP" altLang="en-US" sz="22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条</a:t>
            </a:r>
            <a:r>
              <a:rPr kumimoji="1" lang="en-US" altLang="ja-JP" sz="22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</a:t>
            </a:r>
            <a:r>
              <a:rPr kumimoji="1" lang="ja-JP" altLang="en-US" sz="2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であって、国の唯一の立法機関</a:t>
            </a:r>
            <a:r>
              <a:rPr kumimoji="1" lang="en-US" altLang="ja-JP" sz="2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F4C21D-FD6D-DB66-CE53-9D7EC1B72CBC}"/>
              </a:ext>
            </a:extLst>
          </p:cNvPr>
          <p:cNvSpPr txBox="1"/>
          <p:nvPr/>
        </p:nvSpPr>
        <p:spPr>
          <a:xfrm>
            <a:off x="10211971" y="633478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10:23:30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128B648-DC7F-2264-8B3C-BA2C442DD43E}"/>
              </a:ext>
            </a:extLst>
          </p:cNvPr>
          <p:cNvSpPr/>
          <p:nvPr/>
        </p:nvSpPr>
        <p:spPr>
          <a:xfrm>
            <a:off x="2082339" y="5982112"/>
            <a:ext cx="7946967" cy="785552"/>
          </a:xfrm>
          <a:prstGeom prst="round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法律を実際の</a:t>
            </a:r>
            <a:r>
              <a:rPr kumimoji="1" lang="ja-JP" altLang="en-US" sz="3200" u="sng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運用で抑制</a:t>
            </a:r>
            <a:r>
              <a:rPr kumimoji="1" lang="ja-JP" altLang="en-US" sz="32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させるしかない</a:t>
            </a:r>
            <a:r>
              <a:rPr kumimoji="1" lang="en-US" altLang="ja-JP" sz="32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!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7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26CCD4-0B87-8AF8-39D3-10A18B6CC512}"/>
              </a:ext>
            </a:extLst>
          </p:cNvPr>
          <p:cNvSpPr txBox="1"/>
          <p:nvPr/>
        </p:nvSpPr>
        <p:spPr>
          <a:xfrm>
            <a:off x="1" y="483112"/>
            <a:ext cx="12192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40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方法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  <a:p>
            <a:pPr algn="ctr"/>
            <a:endParaRPr lang="en-US" altLang="ja-JP" sz="32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‘東京協会役員有志の自院に来院した患者延べ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895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人（調査期間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’23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月中旬～ 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月末） を対象に， 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政府の主張するマイナ保険証</a:t>
            </a:r>
            <a:endParaRPr lang="en-US" altLang="ja-JP" sz="32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のメリット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に加え， 東京協会で検討した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デメリット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を解説した上で， 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アンケート調査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５項目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行った．</a:t>
            </a:r>
          </a:p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なお，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『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健康保険証を廃止しないことを求める請願署名（ 保団連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作成）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』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依頼を同時に行った．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6C238A0-B79E-F095-E6F9-6E93CDA9C3E9}"/>
              </a:ext>
            </a:extLst>
          </p:cNvPr>
          <p:cNvGrpSpPr/>
          <p:nvPr/>
        </p:nvGrpSpPr>
        <p:grpSpPr>
          <a:xfrm>
            <a:off x="6513787" y="3067675"/>
            <a:ext cx="5331850" cy="3731802"/>
            <a:chOff x="123742" y="279000"/>
            <a:chExt cx="8887830" cy="630000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7E3329DC-04F3-573E-F5DA-33D7D6A25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742" y="279000"/>
              <a:ext cx="4448258" cy="6300000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0A2CC3C0-3078-A080-5C5C-20F63CF3C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279000"/>
              <a:ext cx="4439572" cy="63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108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6D89ECF-E25A-7BC1-018D-E56B4708B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39" y="-33510"/>
            <a:ext cx="10796922" cy="689151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EB49836-B52A-69A8-6A14-DE17C76C7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" t="49531" r="937" b="28089"/>
          <a:stretch/>
        </p:blipFill>
        <p:spPr>
          <a:xfrm>
            <a:off x="192505" y="1352154"/>
            <a:ext cx="11796963" cy="1715900"/>
          </a:xfrm>
          <a:prstGeom prst="rect">
            <a:avLst/>
          </a:prstGeom>
          <a:ln w="76200">
            <a:solidFill>
              <a:srgbClr val="0000FF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D9243E9-C3C9-2CD9-254E-9C3AE9AD75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" t="72670" r="937" b="-1"/>
          <a:stretch/>
        </p:blipFill>
        <p:spPr>
          <a:xfrm>
            <a:off x="192505" y="3236494"/>
            <a:ext cx="11796963" cy="2095500"/>
          </a:xfrm>
          <a:prstGeom prst="rect">
            <a:avLst/>
          </a:prstGeom>
          <a:ln w="76200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195213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D953193-C9CA-9636-4918-BB5F2070F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408" y="0"/>
            <a:ext cx="7393184" cy="6858000"/>
          </a:xfrm>
          <a:prstGeom prst="rect">
            <a:avLst/>
          </a:prstGeom>
          <a:ln>
            <a:noFill/>
          </a:ln>
        </p:spPr>
      </p:pic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95F605F1-79CD-C0AF-0997-91536FB23D73}"/>
              </a:ext>
            </a:extLst>
          </p:cNvPr>
          <p:cNvSpPr/>
          <p:nvPr/>
        </p:nvSpPr>
        <p:spPr>
          <a:xfrm>
            <a:off x="3349591" y="5705157"/>
            <a:ext cx="2959331" cy="698270"/>
          </a:xfrm>
          <a:prstGeom prst="wedgeRectCallou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約</a:t>
            </a:r>
            <a: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9</a:t>
            </a: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万</a:t>
            </a:r>
            <a: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5</a:t>
            </a: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千人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48F7F4B-42C0-800C-6F56-CB25DDBAE6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2"/>
          <a:stretch/>
        </p:blipFill>
        <p:spPr>
          <a:xfrm>
            <a:off x="1720561" y="0"/>
            <a:ext cx="8750878" cy="6858000"/>
          </a:xfrm>
          <a:prstGeom prst="rect">
            <a:avLst/>
          </a:prstGeom>
          <a:ln>
            <a:noFill/>
          </a:ln>
        </p:spPr>
      </p:pic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115FFB58-A57F-6CB1-DD85-E9E62240CE7F}"/>
              </a:ext>
            </a:extLst>
          </p:cNvPr>
          <p:cNvSpPr/>
          <p:nvPr/>
        </p:nvSpPr>
        <p:spPr>
          <a:xfrm>
            <a:off x="6984368" y="5330427"/>
            <a:ext cx="1712421" cy="698270"/>
          </a:xfrm>
          <a:prstGeom prst="wedgeRectCallou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5640</a:t>
            </a: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8FE154C-2BC9-1565-A621-2FD9B836FBD7}"/>
              </a:ext>
            </a:extLst>
          </p:cNvPr>
          <p:cNvSpPr txBox="1"/>
          <p:nvPr/>
        </p:nvSpPr>
        <p:spPr>
          <a:xfrm>
            <a:off x="10211971" y="6334780"/>
            <a:ext cx="19800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10:26:00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701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BD7041F-4AC8-2156-B7CB-CD0E0542A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01" y="25225"/>
            <a:ext cx="5169166" cy="6807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D50E68-1DC2-AD54-0BD5-3A93614B5031}"/>
              </a:ext>
            </a:extLst>
          </p:cNvPr>
          <p:cNvSpPr txBox="1"/>
          <p:nvPr/>
        </p:nvSpPr>
        <p:spPr>
          <a:xfrm>
            <a:off x="1332624" y="3310792"/>
            <a:ext cx="4493538" cy="8309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骨太方針　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2022</a:t>
            </a:r>
            <a:endParaRPr kumimoji="1" lang="ja-JP" altLang="en-US" sz="48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243965-BDFE-D16A-2027-9131979F8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225"/>
            <a:ext cx="4887472" cy="6807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1492221-A493-6216-AA1F-8FA172DFC5F3}"/>
              </a:ext>
            </a:extLst>
          </p:cNvPr>
          <p:cNvSpPr txBox="1"/>
          <p:nvPr/>
        </p:nvSpPr>
        <p:spPr>
          <a:xfrm>
            <a:off x="6139079" y="110526"/>
            <a:ext cx="4801314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骨太方針　</a:t>
            </a:r>
            <a:r>
              <a:rPr kumimoji="1" lang="en-US" altLang="ja-JP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2022</a:t>
            </a:r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kumimoji="1" lang="en-US" altLang="ja-JP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32</a:t>
            </a:r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頁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3FC3578-6691-F930-3847-DE141F6BC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84" y="1153871"/>
            <a:ext cx="11873328" cy="227512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153DBCE-DE5A-81E1-94B3-E0422AA7C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10680"/>
            <a:ext cx="12328989" cy="1651923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4CEA75FB-D45E-0169-8BDA-0ECEE285E80B}"/>
              </a:ext>
            </a:extLst>
          </p:cNvPr>
          <p:cNvCxnSpPr>
            <a:cxnSpLocks/>
          </p:cNvCxnSpPr>
          <p:nvPr/>
        </p:nvCxnSpPr>
        <p:spPr>
          <a:xfrm>
            <a:off x="2763748" y="2863128"/>
            <a:ext cx="90874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8FE2014-602F-475F-73B4-DE071BF25A70}"/>
              </a:ext>
            </a:extLst>
          </p:cNvPr>
          <p:cNvCxnSpPr>
            <a:cxnSpLocks/>
          </p:cNvCxnSpPr>
          <p:nvPr/>
        </p:nvCxnSpPr>
        <p:spPr>
          <a:xfrm>
            <a:off x="1260691" y="5708385"/>
            <a:ext cx="794495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1AB3619-AE78-2646-E0CE-5229AF1990AE}"/>
              </a:ext>
            </a:extLst>
          </p:cNvPr>
          <p:cNvCxnSpPr>
            <a:cxnSpLocks/>
          </p:cNvCxnSpPr>
          <p:nvPr/>
        </p:nvCxnSpPr>
        <p:spPr>
          <a:xfrm>
            <a:off x="6962390" y="5815235"/>
            <a:ext cx="224325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14EB57-2AFF-5595-8886-FC5BA3A0201C}"/>
              </a:ext>
            </a:extLst>
          </p:cNvPr>
          <p:cNvCxnSpPr>
            <a:cxnSpLocks/>
          </p:cNvCxnSpPr>
          <p:nvPr/>
        </p:nvCxnSpPr>
        <p:spPr>
          <a:xfrm>
            <a:off x="6753930" y="2393417"/>
            <a:ext cx="36537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38E8BAC-4BAB-1E9E-692B-3812ED8E9A82}"/>
              </a:ext>
            </a:extLst>
          </p:cNvPr>
          <p:cNvCxnSpPr>
            <a:cxnSpLocks/>
          </p:cNvCxnSpPr>
          <p:nvPr/>
        </p:nvCxnSpPr>
        <p:spPr>
          <a:xfrm>
            <a:off x="154112" y="3334452"/>
            <a:ext cx="128427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761A97-355E-7B84-147C-B42378B17CC4}"/>
              </a:ext>
            </a:extLst>
          </p:cNvPr>
          <p:cNvSpPr txBox="1"/>
          <p:nvPr/>
        </p:nvSpPr>
        <p:spPr>
          <a:xfrm>
            <a:off x="10211971" y="6334780"/>
            <a:ext cx="19800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10:26:30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653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837</Words>
  <Application>Microsoft Office PowerPoint</Application>
  <PresentationFormat>ワイド画面</PresentationFormat>
  <Paragraphs>155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UD デジタル 教科書体 N-B</vt:lpstr>
      <vt:lpstr>UD デジタル 教科書体 NK-B</vt:lpstr>
      <vt:lpstr>Arial</vt:lpstr>
      <vt:lpstr>Arial Rounded MT Bold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佐藤 一樹</dc:creator>
  <cp:lastModifiedBy>長尾真知子</cp:lastModifiedBy>
  <cp:revision>16</cp:revision>
  <dcterms:created xsi:type="dcterms:W3CDTF">2023-03-31T11:39:05Z</dcterms:created>
  <dcterms:modified xsi:type="dcterms:W3CDTF">2023-09-25T00:44:52Z</dcterms:modified>
</cp:coreProperties>
</file>