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handoutMasterIdLst>
    <p:handoutMasterId r:id="rId19"/>
  </p:handoutMasterIdLst>
  <p:sldIdLst>
    <p:sldId id="274" r:id="rId2"/>
    <p:sldId id="273" r:id="rId3"/>
    <p:sldId id="275" r:id="rId4"/>
    <p:sldId id="276" r:id="rId5"/>
    <p:sldId id="277" r:id="rId6"/>
    <p:sldId id="288" r:id="rId7"/>
    <p:sldId id="285" r:id="rId8"/>
    <p:sldId id="286" r:id="rId9"/>
    <p:sldId id="287" r:id="rId10"/>
    <p:sldId id="278" r:id="rId11"/>
    <p:sldId id="279" r:id="rId12"/>
    <p:sldId id="290" r:id="rId13"/>
    <p:sldId id="280" r:id="rId14"/>
    <p:sldId id="281" r:id="rId15"/>
    <p:sldId id="283" r:id="rId16"/>
    <p:sldId id="284" r:id="rId17"/>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snapToGrid="0">
      <p:cViewPr varScale="1">
        <p:scale>
          <a:sx n="48" d="100"/>
          <a:sy n="48" d="100"/>
        </p:scale>
        <p:origin x="72" y="73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09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4DA88A-700E-4959-AD05-3C421866BDC6}" type="datetime4">
              <a:rPr kumimoji="1" lang="ja-JP" altLang="en-US" smtClean="0">
                <a:latin typeface="Meiryo UI" panose="020B0604030504040204" pitchFamily="50" charset="-128"/>
                <a:ea typeface="Meiryo UI" panose="020B0604030504040204" pitchFamily="50" charset="-128"/>
              </a:rPr>
              <a:t>2023年9月25日</a:t>
            </a:fld>
            <a:endParaRPr kumimoji="1"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09A4F4-89FA-4551-A9F4-ECDBD52C06D6}" type="slidenum">
              <a:rPr kumimoji="1" lang="en-US" altLang="ja-JP" smtClean="0">
                <a:latin typeface="Meiryo UI" panose="020B0604030504040204" pitchFamily="50" charset="-128"/>
                <a:ea typeface="Meiryo UI" panose="020B0604030504040204" pitchFamily="50" charset="-128"/>
              </a:rPr>
              <a:t>‹#›</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24810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EECA54F6-A409-4052-BA8C-D33E3AF8AD29}" type="datetime4">
              <a:rPr lang="ja-JP" altLang="en-US" smtClean="0"/>
              <a:pPr/>
              <a:t>2023年9月25日</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893B0CF2-7F87-4E02-A248-870047730F99}" type="slidenum">
              <a:rPr lang="en-US" altLang="ja-JP" smtClean="0"/>
              <a:pPr/>
              <a:t>‹#›</a:t>
            </a:fld>
            <a:endParaRPr lang="ja-JP" altLang="en-US"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1">
        <a:schemeClr val="bg1"/>
      </p:bgRef>
    </p:bg>
    <p:spTree>
      <p:nvGrpSpPr>
        <p:cNvPr id="1" name=""/>
        <p:cNvGrpSpPr/>
        <p:nvPr/>
      </p:nvGrpSpPr>
      <p:grpSpPr>
        <a:xfrm>
          <a:off x="0" y="0"/>
          <a:ext cx="0" cy="0"/>
          <a:chOff x="0" y="0"/>
          <a:chExt cx="0" cy="0"/>
        </a:xfrm>
      </p:grpSpPr>
      <p:grpSp>
        <p:nvGrpSpPr>
          <p:cNvPr id="10" name="グループ 9"/>
          <p:cNvGrpSpPr/>
          <p:nvPr/>
        </p:nvGrpSpPr>
        <p:grpSpPr>
          <a:xfrm>
            <a:off x="0" y="6208894"/>
            <a:ext cx="12192000" cy="649106"/>
            <a:chOff x="0" y="6208894"/>
            <a:chExt cx="12192000" cy="649106"/>
          </a:xfrm>
        </p:grpSpPr>
        <p:sp>
          <p:nvSpPr>
            <p:cNvPr id="2" name="長方形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ja-JP" altLang="en-US" noProof="0" dirty="0"/>
            </a:p>
          </p:txBody>
        </p:sp>
        <p:cxnSp>
          <p:nvCxnSpPr>
            <p:cNvPr id="7" name="直線​​コネクタ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直線​​コネクタ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タイトル 8"/>
          <p:cNvSpPr>
            <a:spLocks noGrp="1"/>
          </p:cNvSpPr>
          <p:nvPr>
            <p:ph type="ctrTitle"/>
          </p:nvPr>
        </p:nvSpPr>
        <p:spPr>
          <a:xfrm>
            <a:off x="711200" y="1371600"/>
            <a:ext cx="10468864"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endParaRPr kumimoji="0" lang="ja-JP" altLang="en-US" noProof="0" dirty="0"/>
          </a:p>
        </p:txBody>
      </p:sp>
      <p:sp>
        <p:nvSpPr>
          <p:cNvPr id="17" name="サブタイトル 16"/>
          <p:cNvSpPr>
            <a:spLocks noGrp="1"/>
          </p:cNvSpPr>
          <p:nvPr>
            <p:ph type="subTitle" idx="1"/>
          </p:nvPr>
        </p:nvSpPr>
        <p:spPr>
          <a:xfrm>
            <a:off x="711200" y="3228536"/>
            <a:ext cx="10472928" cy="1752600"/>
          </a:xfrm>
        </p:spPr>
        <p:txBody>
          <a:bodyPr lIns="0" rIns="18288" rtlCol="0"/>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ja-JP" altLang="en-US" noProof="0"/>
              <a:t>マスター サブタイトルの書式設定</a:t>
            </a:r>
            <a:endParaRPr kumimoji="0" lang="ja-JP" altLang="en-US" noProof="0" dirty="0"/>
          </a:p>
        </p:txBody>
      </p:sp>
      <p:sp>
        <p:nvSpPr>
          <p:cNvPr id="30" name="日付プレースホルダー 29"/>
          <p:cNvSpPr>
            <a:spLocks noGrp="1"/>
          </p:cNvSpPr>
          <p:nvPr>
            <p:ph type="dt" sz="half" idx="10"/>
          </p:nvPr>
        </p:nvSpPr>
        <p:spPr/>
        <p:txBody>
          <a:bodyPr rtlCol="0"/>
          <a:lstStyle/>
          <a:p>
            <a:pPr rtl="0"/>
            <a:fld id="{E7D9F5B4-D2B9-4671-9B63-0110E6386A4E}" type="datetime4">
              <a:rPr lang="ja-JP" altLang="en-US" smtClean="0"/>
              <a:t>2023年9月25日</a:t>
            </a:fld>
            <a:endParaRPr lang="en-US" dirty="0"/>
          </a:p>
        </p:txBody>
      </p:sp>
      <p:sp>
        <p:nvSpPr>
          <p:cNvPr id="19" name="フッター プレースホルダー 18"/>
          <p:cNvSpPr>
            <a:spLocks noGrp="1"/>
          </p:cNvSpPr>
          <p:nvPr>
            <p:ph type="ftr" sz="quarter" idx="11"/>
          </p:nvPr>
        </p:nvSpPr>
        <p:spPr/>
        <p:txBody>
          <a:bodyPr rtlCol="0"/>
          <a:lstStyle/>
          <a:p>
            <a:pPr rtl="0"/>
            <a:r>
              <a:rPr lang="ja-JP" altLang="en-US" noProof="0" dirty="0"/>
              <a:t>フッターを追加</a:t>
            </a:r>
          </a:p>
        </p:txBody>
      </p:sp>
      <p:sp>
        <p:nvSpPr>
          <p:cNvPr id="27" name="スライド番号プレースホルダー 26"/>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kumimoji="0" lang="ja-JP" altLang="en-US" noProof="0" dirty="0"/>
          </a:p>
        </p:txBody>
      </p:sp>
      <p:sp>
        <p:nvSpPr>
          <p:cNvPr id="3" name="縦書きテキスト プレースホルダー 2"/>
          <p:cNvSpPr>
            <a:spLocks noGrp="1"/>
          </p:cNvSpPr>
          <p:nvPr>
            <p:ph type="body" orient="vert" idx="1" hasCustomPrompt="1"/>
          </p:nvPr>
        </p:nvSpPr>
        <p:spPr/>
        <p:txBody>
          <a:bodyPr vert="eaVert" rtlCol="0"/>
          <a:lstStyle/>
          <a:p>
            <a:pPr lvl="0" rtl="0" eaLnBrk="1" latinLnBrk="0" hangingPunct="1"/>
            <a:r>
              <a:rPr lang="ja-JP" altLang="en-US" noProof="0" dirty="0"/>
              <a:t>クリックしてマスター テキストのスタイルを編集</a:t>
            </a:r>
          </a:p>
          <a:p>
            <a:pPr lvl="1"/>
            <a:r>
              <a:rPr kumimoji="1" lang="ja-JP" altLang="en-US" noProof="0" dirty="0"/>
              <a:t>第 </a:t>
            </a:r>
            <a:r>
              <a:rPr kumimoji="1" lang="en-US" altLang="ja-JP" noProof="0" dirty="0"/>
              <a:t>2 </a:t>
            </a:r>
            <a:r>
              <a:rPr kumimoji="1" lang="ja-JP" altLang="en-US" noProof="0" dirty="0"/>
              <a:t>レベル</a:t>
            </a:r>
          </a:p>
          <a:p>
            <a:pPr lvl="2"/>
            <a:r>
              <a:rPr kumimoji="1" lang="ja-JP" altLang="en-US" noProof="0" dirty="0"/>
              <a:t>第 </a:t>
            </a:r>
            <a:r>
              <a:rPr kumimoji="1" lang="en-US" altLang="ja-JP" noProof="0" dirty="0"/>
              <a:t>3 </a:t>
            </a:r>
            <a:r>
              <a:rPr kumimoji="1" lang="ja-JP" altLang="en-US" noProof="0" dirty="0"/>
              <a:t>レベル</a:t>
            </a:r>
          </a:p>
          <a:p>
            <a:pPr lvl="3"/>
            <a:r>
              <a:rPr kumimoji="1" lang="ja-JP" altLang="en-US" noProof="0" dirty="0"/>
              <a:t>第 </a:t>
            </a:r>
            <a:r>
              <a:rPr kumimoji="1" lang="en-US" altLang="ja-JP" noProof="0" dirty="0"/>
              <a:t>4 </a:t>
            </a:r>
            <a:r>
              <a:rPr kumimoji="1" lang="ja-JP" altLang="en-US" noProof="0" dirty="0"/>
              <a:t>レベル</a:t>
            </a:r>
          </a:p>
          <a:p>
            <a:pPr lvl="4"/>
            <a:r>
              <a:rPr kumimoji="1" lang="ja-JP" altLang="en-US" noProof="0" dirty="0"/>
              <a:t>第 </a:t>
            </a:r>
            <a:r>
              <a:rPr kumimoji="1" lang="en-US" altLang="ja-JP" noProof="0" dirty="0"/>
              <a:t>5 </a:t>
            </a:r>
            <a:r>
              <a:rPr kumimoji="1" lang="ja-JP" altLang="en-US" noProof="0" dirty="0"/>
              <a:t>レベル</a:t>
            </a:r>
          </a:p>
        </p:txBody>
      </p:sp>
      <p:sp>
        <p:nvSpPr>
          <p:cNvPr id="4" name="日付プレースホルダー 3"/>
          <p:cNvSpPr>
            <a:spLocks noGrp="1"/>
          </p:cNvSpPr>
          <p:nvPr>
            <p:ph type="dt" sz="half" idx="10"/>
          </p:nvPr>
        </p:nvSpPr>
        <p:spPr/>
        <p:txBody>
          <a:bodyPr rtlCol="0"/>
          <a:lstStyle/>
          <a:p>
            <a:pPr rtl="0"/>
            <a:fld id="{0189D195-22A8-4E03-A4C1-FF558F7B427F}" type="datetime4">
              <a:rPr lang="ja-JP" altLang="en-US" smtClean="0"/>
              <a:t>2023年9月25日</a:t>
            </a:fld>
            <a:endParaRPr lang="en-US"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914402"/>
            <a:ext cx="2743200" cy="5211763"/>
          </a:xfrm>
        </p:spPr>
        <p:txBody>
          <a:bodyPr vert="eaVert" rtlCol="0"/>
          <a:lstStyle/>
          <a:p>
            <a:pPr rtl="0"/>
            <a:r>
              <a:rPr lang="ja-JP" altLang="en-US" noProof="0"/>
              <a:t>マスター タイトルの書式設定</a:t>
            </a:r>
            <a:endParaRPr kumimoji="0" lang="ja-JP" altLang="en-US" noProof="0" dirty="0"/>
          </a:p>
        </p:txBody>
      </p:sp>
      <p:sp>
        <p:nvSpPr>
          <p:cNvPr id="3" name="縦書きテキスト プレースホルダー 2"/>
          <p:cNvSpPr>
            <a:spLocks noGrp="1"/>
          </p:cNvSpPr>
          <p:nvPr>
            <p:ph type="body" orient="vert" idx="1" hasCustomPrompt="1"/>
          </p:nvPr>
        </p:nvSpPr>
        <p:spPr>
          <a:xfrm>
            <a:off x="609600" y="914402"/>
            <a:ext cx="8026400" cy="5211763"/>
          </a:xfrm>
        </p:spPr>
        <p:txBody>
          <a:bodyPr vert="eaVert" rtlCol="0"/>
          <a:lstStyle/>
          <a:p>
            <a:pPr lvl="0" rtl="0" eaLnBrk="1" latinLnBrk="0" hangingPunct="1"/>
            <a:r>
              <a:rPr lang="ja-JP" altLang="en-US" noProof="0" dirty="0"/>
              <a:t>クリックしてマスター テキストのスタイルを編集</a:t>
            </a:r>
          </a:p>
          <a:p>
            <a:pPr lvl="1"/>
            <a:r>
              <a:rPr kumimoji="1" lang="ja-JP" altLang="en-US" noProof="0" dirty="0"/>
              <a:t>第 </a:t>
            </a:r>
            <a:r>
              <a:rPr kumimoji="1" lang="en-US" altLang="ja-JP" noProof="0" dirty="0"/>
              <a:t>2 </a:t>
            </a:r>
            <a:r>
              <a:rPr kumimoji="1" lang="ja-JP" altLang="en-US" noProof="0" dirty="0"/>
              <a:t>レベル</a:t>
            </a:r>
          </a:p>
          <a:p>
            <a:pPr lvl="2"/>
            <a:r>
              <a:rPr kumimoji="1" lang="ja-JP" altLang="en-US" noProof="0" dirty="0"/>
              <a:t>第 </a:t>
            </a:r>
            <a:r>
              <a:rPr kumimoji="1" lang="en-US" altLang="ja-JP" noProof="0" dirty="0"/>
              <a:t>3 </a:t>
            </a:r>
            <a:r>
              <a:rPr kumimoji="1" lang="ja-JP" altLang="en-US" noProof="0" dirty="0"/>
              <a:t>レベル</a:t>
            </a:r>
          </a:p>
          <a:p>
            <a:pPr lvl="3"/>
            <a:r>
              <a:rPr kumimoji="1" lang="ja-JP" altLang="en-US" noProof="0" dirty="0"/>
              <a:t>第 </a:t>
            </a:r>
            <a:r>
              <a:rPr kumimoji="1" lang="en-US" altLang="ja-JP" noProof="0" dirty="0"/>
              <a:t>4 </a:t>
            </a:r>
            <a:r>
              <a:rPr kumimoji="1" lang="ja-JP" altLang="en-US" noProof="0" dirty="0"/>
              <a:t>レベル</a:t>
            </a:r>
          </a:p>
          <a:p>
            <a:pPr lvl="4"/>
            <a:r>
              <a:rPr kumimoji="1" lang="ja-JP" altLang="en-US" noProof="0" dirty="0"/>
              <a:t>第 </a:t>
            </a:r>
            <a:r>
              <a:rPr kumimoji="1" lang="en-US" altLang="ja-JP" noProof="0" dirty="0"/>
              <a:t>5 </a:t>
            </a:r>
            <a:r>
              <a:rPr kumimoji="1" lang="ja-JP" altLang="en-US" noProof="0" dirty="0"/>
              <a:t>レベル</a:t>
            </a:r>
          </a:p>
        </p:txBody>
      </p:sp>
      <p:sp>
        <p:nvSpPr>
          <p:cNvPr id="4" name="日付プレースホルダー 3"/>
          <p:cNvSpPr>
            <a:spLocks noGrp="1"/>
          </p:cNvSpPr>
          <p:nvPr>
            <p:ph type="dt" sz="half" idx="10"/>
          </p:nvPr>
        </p:nvSpPr>
        <p:spPr/>
        <p:txBody>
          <a:bodyPr rtlCol="0"/>
          <a:lstStyle/>
          <a:p>
            <a:pPr rtl="0"/>
            <a:fld id="{A59B777F-2BA6-42C0-83EF-2CC97DD0D6E7}" type="datetime4">
              <a:rPr lang="ja-JP" altLang="en-US" smtClean="0"/>
              <a:t>2023年9月25日</a:t>
            </a:fld>
            <a:endParaRPr lang="en-US"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kumimoji="0" lang="ja-JP" altLang="en-US" noProof="0" dirty="0"/>
          </a:p>
        </p:txBody>
      </p:sp>
      <p:sp>
        <p:nvSpPr>
          <p:cNvPr id="3" name="コンテンツ プレースホルダー 2"/>
          <p:cNvSpPr>
            <a:spLocks noGrp="1"/>
          </p:cNvSpPr>
          <p:nvPr>
            <p:ph idx="1"/>
          </p:nvPr>
        </p:nvSpPr>
        <p:spPr/>
        <p:txBody>
          <a:bodyPr rtlCol="0"/>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4" name="日付プレースホルダー 3"/>
          <p:cNvSpPr>
            <a:spLocks noGrp="1"/>
          </p:cNvSpPr>
          <p:nvPr>
            <p:ph type="dt" sz="half" idx="10"/>
          </p:nvPr>
        </p:nvSpPr>
        <p:spPr/>
        <p:txBody>
          <a:bodyPr rtlCol="0"/>
          <a:lstStyle/>
          <a:p>
            <a:pPr rtl="0"/>
            <a:fld id="{030C11D6-D226-45B1-8AA5-91C501F3B0E7}" type="datetime4">
              <a:rPr lang="ja-JP" altLang="en-US" smtClean="0"/>
              <a:t>2023年9月25日</a:t>
            </a:fld>
            <a:endParaRPr lang="en-US"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07136" y="1316736"/>
            <a:ext cx="103632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endParaRPr kumimoji="0" lang="ja-JP" altLang="en-US" noProof="0" dirty="0"/>
          </a:p>
        </p:txBody>
      </p:sp>
      <p:sp>
        <p:nvSpPr>
          <p:cNvPr id="3" name="テキスト プレースホルダー 2"/>
          <p:cNvSpPr>
            <a:spLocks noGrp="1"/>
          </p:cNvSpPr>
          <p:nvPr>
            <p:ph type="body" idx="1"/>
          </p:nvPr>
        </p:nvSpPr>
        <p:spPr>
          <a:xfrm>
            <a:off x="707136" y="2704664"/>
            <a:ext cx="10363200" cy="1509712"/>
          </a:xfrm>
        </p:spPr>
        <p:txBody>
          <a:bodyPr lIns="45720" rIns="45720" rtlCol="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ja-JP" altLang="en-US" noProof="0"/>
              <a:t>マスター テキストの書式設定</a:t>
            </a:r>
          </a:p>
        </p:txBody>
      </p:sp>
      <p:sp>
        <p:nvSpPr>
          <p:cNvPr id="4" name="日付プレースホルダー 3"/>
          <p:cNvSpPr>
            <a:spLocks noGrp="1"/>
          </p:cNvSpPr>
          <p:nvPr>
            <p:ph type="dt" sz="half" idx="10"/>
          </p:nvPr>
        </p:nvSpPr>
        <p:spPr/>
        <p:txBody>
          <a:bodyPr rtlCol="0"/>
          <a:lstStyle/>
          <a:p>
            <a:pPr rtl="0"/>
            <a:fld id="{E5400AA1-06A4-444F-94EA-80BA16484187}" type="datetime4">
              <a:rPr lang="ja-JP" altLang="en-US" smtClean="0"/>
              <a:t>2023年9月25日</a:t>
            </a:fld>
            <a:endParaRPr lang="en-US"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6" name="スライド番号プレースホルダー 5"/>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rtlCol="0"/>
          <a:lstStyle/>
          <a:p>
            <a:pPr rtl="0"/>
            <a:r>
              <a:rPr lang="ja-JP" altLang="en-US" noProof="0"/>
              <a:t>マスター タイトルの書式設定</a:t>
            </a:r>
            <a:endParaRPr kumimoji="0" lang="ja-JP" altLang="en-US" noProof="0" dirty="0"/>
          </a:p>
        </p:txBody>
      </p:sp>
      <p:sp>
        <p:nvSpPr>
          <p:cNvPr id="3" name="コンテンツ プレースホルダー 2"/>
          <p:cNvSpPr>
            <a:spLocks noGrp="1"/>
          </p:cNvSpPr>
          <p:nvPr>
            <p:ph sz="half" idx="1"/>
          </p:nvPr>
        </p:nvSpPr>
        <p:spPr>
          <a:xfrm>
            <a:off x="609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4" name="コンテンツ プレースホルダー 3"/>
          <p:cNvSpPr>
            <a:spLocks noGrp="1"/>
          </p:cNvSpPr>
          <p:nvPr>
            <p:ph sz="half" idx="2"/>
          </p:nvPr>
        </p:nvSpPr>
        <p:spPr>
          <a:xfrm>
            <a:off x="6197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5" name="日付プレースホルダー 4"/>
          <p:cNvSpPr>
            <a:spLocks noGrp="1"/>
          </p:cNvSpPr>
          <p:nvPr>
            <p:ph type="dt" sz="half" idx="10"/>
          </p:nvPr>
        </p:nvSpPr>
        <p:spPr/>
        <p:txBody>
          <a:bodyPr rtlCol="0"/>
          <a:lstStyle/>
          <a:p>
            <a:pPr rtl="0"/>
            <a:fld id="{7538B790-6ACD-441F-B06D-4917F8B429D2}" type="datetime4">
              <a:rPr lang="ja-JP" altLang="en-US" smtClean="0"/>
              <a:t>2023年9月25日</a:t>
            </a:fld>
            <a:endParaRPr lang="en-US"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7" name="スライド番号プレースホルダー 6"/>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tIns="45720" rtlCol="0" anchor="b"/>
          <a:lstStyle>
            <a:lvl1pPr>
              <a:defRPr/>
            </a:lvl1pPr>
          </a:lstStyle>
          <a:p>
            <a:pPr rtl="0"/>
            <a:r>
              <a:rPr lang="ja-JP" altLang="en-US"/>
              <a:t>マスター タイトルの書式設定</a:t>
            </a:r>
            <a:endParaRPr kumimoji="0" lang="en-US" dirty="0"/>
          </a:p>
        </p:txBody>
      </p:sp>
      <p:sp>
        <p:nvSpPr>
          <p:cNvPr id="3" name="テキスト プレースホルダー 2"/>
          <p:cNvSpPr>
            <a:spLocks noGrp="1"/>
          </p:cNvSpPr>
          <p:nvPr>
            <p:ph type="body" idx="1"/>
          </p:nvPr>
        </p:nvSpPr>
        <p:spPr>
          <a:xfrm>
            <a:off x="609600" y="1855248"/>
            <a:ext cx="5386917" cy="659352"/>
          </a:xfrm>
        </p:spPr>
        <p:txBody>
          <a:bodyPr lIns="45720" tIns="0" rIns="45720" bIns="0" rtlCol="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ja-JP" altLang="en-US"/>
              <a:t>マスター テキストの書式設定</a:t>
            </a:r>
          </a:p>
        </p:txBody>
      </p:sp>
      <p:sp>
        <p:nvSpPr>
          <p:cNvPr id="5" name="コンテンツ プレースホルダー 4"/>
          <p:cNvSpPr>
            <a:spLocks noGrp="1"/>
          </p:cNvSpPr>
          <p:nvPr>
            <p:ph sz="quarter" idx="2"/>
          </p:nvPr>
        </p:nvSpPr>
        <p:spPr>
          <a:xfrm>
            <a:off x="609600" y="2514600"/>
            <a:ext cx="5386917"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ja-JP" altLang="en-US"/>
              <a:t>マスター テキストの書式設定</a:t>
            </a:r>
          </a:p>
          <a:p>
            <a:pPr lvl="1" rtl="0" eaLnBrk="1" latinLnBrk="0" hangingPunct="1"/>
            <a:r>
              <a:rPr lang="ja-JP" altLang="en-US"/>
              <a:t>第 </a:t>
            </a:r>
            <a:r>
              <a:rPr lang="en-US" altLang="ja-JP"/>
              <a:t>2 </a:t>
            </a:r>
            <a:r>
              <a:rPr lang="ja-JP" altLang="en-US"/>
              <a:t>レベル</a:t>
            </a:r>
          </a:p>
          <a:p>
            <a:pPr lvl="2" rtl="0" eaLnBrk="1" latinLnBrk="0" hangingPunct="1"/>
            <a:r>
              <a:rPr lang="ja-JP" altLang="en-US"/>
              <a:t>第 </a:t>
            </a:r>
            <a:r>
              <a:rPr lang="en-US" altLang="ja-JP"/>
              <a:t>3 </a:t>
            </a:r>
            <a:r>
              <a:rPr lang="ja-JP" altLang="en-US"/>
              <a:t>レベル</a:t>
            </a:r>
          </a:p>
          <a:p>
            <a:pPr lvl="3" rtl="0" eaLnBrk="1" latinLnBrk="0" hangingPunct="1"/>
            <a:r>
              <a:rPr lang="ja-JP" altLang="en-US"/>
              <a:t>第 </a:t>
            </a:r>
            <a:r>
              <a:rPr lang="en-US" altLang="ja-JP"/>
              <a:t>4 </a:t>
            </a:r>
            <a:r>
              <a:rPr lang="ja-JP" altLang="en-US"/>
              <a:t>レベル</a:t>
            </a:r>
          </a:p>
          <a:p>
            <a:pPr lvl="4" rtl="0" eaLnBrk="1" latinLnBrk="0" hangingPunct="1"/>
            <a:r>
              <a:rPr lang="ja-JP" altLang="en-US"/>
              <a:t>第 </a:t>
            </a:r>
            <a:r>
              <a:rPr lang="en-US" altLang="ja-JP"/>
              <a:t>5 </a:t>
            </a:r>
            <a:r>
              <a:rPr lang="ja-JP" altLang="en-US"/>
              <a:t>レベル</a:t>
            </a:r>
            <a:endParaRPr kumimoji="0" lang="en-US" dirty="0"/>
          </a:p>
        </p:txBody>
      </p:sp>
      <p:sp>
        <p:nvSpPr>
          <p:cNvPr id="4" name="テキスト プレースホルダー 3"/>
          <p:cNvSpPr>
            <a:spLocks noGrp="1"/>
          </p:cNvSpPr>
          <p:nvPr>
            <p:ph type="body" sz="half" idx="3"/>
          </p:nvPr>
        </p:nvSpPr>
        <p:spPr>
          <a:xfrm>
            <a:off x="6193368" y="1859758"/>
            <a:ext cx="5389033" cy="654843"/>
          </a:xfrm>
        </p:spPr>
        <p:txBody>
          <a:bodyPr lIns="45720" tIns="0" rIns="45720" bIns="0" rtlCol="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ja-JP" altLang="en-US"/>
              <a:t>マスター テキストの書式設定</a:t>
            </a:r>
          </a:p>
        </p:txBody>
      </p:sp>
      <p:sp>
        <p:nvSpPr>
          <p:cNvPr id="6" name="コンテンツ プレースホルダー 5"/>
          <p:cNvSpPr>
            <a:spLocks noGrp="1"/>
          </p:cNvSpPr>
          <p:nvPr>
            <p:ph sz="quarter" idx="4"/>
          </p:nvPr>
        </p:nvSpPr>
        <p:spPr>
          <a:xfrm>
            <a:off x="6193368" y="2514600"/>
            <a:ext cx="5389033"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ja-JP" altLang="en-US"/>
              <a:t>マスター テキストの書式設定</a:t>
            </a:r>
          </a:p>
          <a:p>
            <a:pPr lvl="1" rtl="0" eaLnBrk="1" latinLnBrk="0" hangingPunct="1"/>
            <a:r>
              <a:rPr lang="ja-JP" altLang="en-US"/>
              <a:t>第 </a:t>
            </a:r>
            <a:r>
              <a:rPr lang="en-US" altLang="ja-JP"/>
              <a:t>2 </a:t>
            </a:r>
            <a:r>
              <a:rPr lang="ja-JP" altLang="en-US"/>
              <a:t>レベル</a:t>
            </a:r>
          </a:p>
          <a:p>
            <a:pPr lvl="2" rtl="0" eaLnBrk="1" latinLnBrk="0" hangingPunct="1"/>
            <a:r>
              <a:rPr lang="ja-JP" altLang="en-US"/>
              <a:t>第 </a:t>
            </a:r>
            <a:r>
              <a:rPr lang="en-US" altLang="ja-JP"/>
              <a:t>3 </a:t>
            </a:r>
            <a:r>
              <a:rPr lang="ja-JP" altLang="en-US"/>
              <a:t>レベル</a:t>
            </a:r>
          </a:p>
          <a:p>
            <a:pPr lvl="3" rtl="0" eaLnBrk="1" latinLnBrk="0" hangingPunct="1"/>
            <a:r>
              <a:rPr lang="ja-JP" altLang="en-US"/>
              <a:t>第 </a:t>
            </a:r>
            <a:r>
              <a:rPr lang="en-US" altLang="ja-JP"/>
              <a:t>4 </a:t>
            </a:r>
            <a:r>
              <a:rPr lang="ja-JP" altLang="en-US"/>
              <a:t>レベル</a:t>
            </a:r>
          </a:p>
          <a:p>
            <a:pPr lvl="4" rtl="0" eaLnBrk="1" latinLnBrk="0" hangingPunct="1"/>
            <a:r>
              <a:rPr lang="ja-JP" altLang="en-US"/>
              <a:t>第 </a:t>
            </a:r>
            <a:r>
              <a:rPr lang="en-US" altLang="ja-JP"/>
              <a:t>5 </a:t>
            </a:r>
            <a:r>
              <a:rPr lang="ja-JP" altLang="en-US"/>
              <a:t>レベル</a:t>
            </a:r>
            <a:endParaRPr kumimoji="0" lang="en-US" dirty="0"/>
          </a:p>
        </p:txBody>
      </p:sp>
      <p:sp>
        <p:nvSpPr>
          <p:cNvPr id="7" name="日付プレースホルダー 6"/>
          <p:cNvSpPr>
            <a:spLocks noGrp="1"/>
          </p:cNvSpPr>
          <p:nvPr>
            <p:ph type="dt" sz="half" idx="10"/>
          </p:nvPr>
        </p:nvSpPr>
        <p:spPr/>
        <p:txBody>
          <a:bodyPr rtlCol="0"/>
          <a:lstStyle/>
          <a:p>
            <a:pPr rtl="0"/>
            <a:fld id="{BA296CEC-F0EC-4499-B406-555829E93D38}" type="datetime4">
              <a:rPr lang="ja-JP" altLang="en-US" smtClean="0"/>
              <a:t>2023年9月25日</a:t>
            </a:fld>
            <a:endParaRPr lang="en-US" dirty="0"/>
          </a:p>
        </p:txBody>
      </p:sp>
      <p:sp>
        <p:nvSpPr>
          <p:cNvPr id="8" name="フッター プレースホルダー 7"/>
          <p:cNvSpPr>
            <a:spLocks noGrp="1"/>
          </p:cNvSpPr>
          <p:nvPr>
            <p:ph type="ftr" sz="quarter" idx="11"/>
          </p:nvPr>
        </p:nvSpPr>
        <p:spPr/>
        <p:txBody>
          <a:bodyPr rtlCol="0"/>
          <a:lstStyle/>
          <a:p>
            <a:pPr rtl="0"/>
            <a:r>
              <a:rPr lang="ja" dirty="0"/>
              <a:t>フッターを追加</a:t>
            </a:r>
            <a:endParaRPr lang="en-US" dirty="0"/>
          </a:p>
        </p:txBody>
      </p:sp>
      <p:sp>
        <p:nvSpPr>
          <p:cNvPr id="9" name="スライド番号プレースホルダー 8"/>
          <p:cNvSpPr>
            <a:spLocks noGrp="1"/>
          </p:cNvSpPr>
          <p:nvPr>
            <p:ph type="sldNum" sz="quarter" idx="12"/>
          </p:nvPr>
        </p:nvSpPr>
        <p:spPr/>
        <p:txBody>
          <a:bodyPr rtlCol="0"/>
          <a:lstStyle/>
          <a:p>
            <a:pPr rtl="0"/>
            <a:fld id="{401CF334-2D5C-4859-84A6-CA7E6E43FAEB}" type="slidenum">
              <a:rPr lang="en-US" smtClean="0"/>
              <a:t>‹#›</a:t>
            </a:fld>
            <a:endParaRPr lang="en-US"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10744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endParaRPr kumimoji="0" lang="ja-JP" altLang="en-US" noProof="0" dirty="0"/>
          </a:p>
        </p:txBody>
      </p:sp>
      <p:sp>
        <p:nvSpPr>
          <p:cNvPr id="3" name="日付プレースホルダー 2"/>
          <p:cNvSpPr>
            <a:spLocks noGrp="1"/>
          </p:cNvSpPr>
          <p:nvPr>
            <p:ph type="dt" sz="half" idx="10"/>
          </p:nvPr>
        </p:nvSpPr>
        <p:spPr/>
        <p:txBody>
          <a:bodyPr rtlCol="0"/>
          <a:lstStyle/>
          <a:p>
            <a:pPr rtl="0"/>
            <a:fld id="{7BC8EE4A-0564-4F19-AF56-1B86A81857A1}" type="datetime4">
              <a:rPr lang="ja-JP" altLang="en-US" smtClean="0"/>
              <a:t>2023年9月25日</a:t>
            </a:fld>
            <a:endParaRPr lang="en-US"/>
          </a:p>
        </p:txBody>
      </p:sp>
      <p:sp>
        <p:nvSpPr>
          <p:cNvPr id="4" name="フッター プレースホルダー 3"/>
          <p:cNvSpPr>
            <a:spLocks noGrp="1"/>
          </p:cNvSpPr>
          <p:nvPr>
            <p:ph type="ftr" sz="quarter" idx="11"/>
          </p:nvPr>
        </p:nvSpPr>
        <p:spPr/>
        <p:txBody>
          <a:bodyPr rtlCol="0"/>
          <a:lstStyle/>
          <a:p>
            <a:pPr rtl="0"/>
            <a:r>
              <a:rPr lang="ja-JP" altLang="en-US" noProof="0" dirty="0"/>
              <a:t>フッターを追加</a:t>
            </a:r>
          </a:p>
        </p:txBody>
      </p:sp>
      <p:sp>
        <p:nvSpPr>
          <p:cNvPr id="5" name="スライド番号プレースホルダー 4"/>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AAD0A0B1-5389-4168-8C71-456999E01C6A}" type="datetime4">
              <a:rPr lang="ja-JP" altLang="en-US" smtClean="0"/>
              <a:t>2023年9月25日</a:t>
            </a:fld>
            <a:endParaRPr lang="en-US" dirty="0"/>
          </a:p>
        </p:txBody>
      </p:sp>
      <p:sp>
        <p:nvSpPr>
          <p:cNvPr id="3" name="フッター プレースホルダー 2"/>
          <p:cNvSpPr>
            <a:spLocks noGrp="1"/>
          </p:cNvSpPr>
          <p:nvPr>
            <p:ph type="ftr" sz="quarter" idx="11"/>
          </p:nvPr>
        </p:nvSpPr>
        <p:spPr/>
        <p:txBody>
          <a:bodyPr rtlCol="0"/>
          <a:lstStyle/>
          <a:p>
            <a:pPr rtl="0"/>
            <a:r>
              <a:rPr lang="ja-JP" altLang="en-US" noProof="0" dirty="0"/>
              <a:t>フッターを追加</a:t>
            </a:r>
          </a:p>
        </p:txBody>
      </p:sp>
      <p:sp>
        <p:nvSpPr>
          <p:cNvPr id="4" name="スライド番号プレースホルダー 3"/>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514352"/>
            <a:ext cx="3657600" cy="1162050"/>
          </a:xfrm>
        </p:spPr>
        <p:txBody>
          <a:bodyPr lIns="0" rtlCol="0" anchor="b">
            <a:noAutofit/>
          </a:bodyPr>
          <a:lstStyle>
            <a:lvl1pPr algn="l" rtl="0">
              <a:spcBef>
                <a:spcPct val="0"/>
              </a:spcBef>
              <a:buNone/>
              <a:defRPr sz="2600" b="0">
                <a:ln>
                  <a:noFill/>
                </a:ln>
                <a:solidFill>
                  <a:schemeClr val="tx2"/>
                </a:solidFill>
                <a:effectLst/>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endParaRPr kumimoji="0" lang="ja-JP" altLang="en-US" noProof="0" dirty="0"/>
          </a:p>
        </p:txBody>
      </p:sp>
      <p:sp>
        <p:nvSpPr>
          <p:cNvPr id="4" name="コンテンツ プレースホルダー 3"/>
          <p:cNvSpPr>
            <a:spLocks noGrp="1"/>
          </p:cNvSpPr>
          <p:nvPr>
            <p:ph sz="half" idx="1"/>
          </p:nvPr>
        </p:nvSpPr>
        <p:spPr>
          <a:xfrm>
            <a:off x="4766733" y="1676400"/>
            <a:ext cx="6815667" cy="4572000"/>
          </a:xfrm>
        </p:spPr>
        <p:txBody>
          <a:bodyPr tIns="0" rtlCol="0"/>
          <a:lstStyle>
            <a:lvl1pPr>
              <a:defRPr sz="2800"/>
            </a:lvl1pPr>
            <a:lvl2pPr>
              <a:defRPr sz="2600"/>
            </a:lvl2pPr>
            <a:lvl3pPr>
              <a:defRPr sz="2400"/>
            </a:lvl3pPr>
            <a:lvl4pPr>
              <a:defRPr sz="2000"/>
            </a:lvl4pPr>
            <a:lvl5pPr>
              <a:defRPr sz="1800"/>
            </a:lvl5pPr>
          </a:lstStyle>
          <a:p>
            <a:pPr lvl="0" rtl="0" eaLnBrk="1" latinLnBrk="0" hangingPunct="1"/>
            <a:r>
              <a:rPr lang="ja-JP" altLang="en-US" noProof="0"/>
              <a:t>マスター テキストの書式設定</a:t>
            </a:r>
          </a:p>
          <a:p>
            <a:pPr lvl="1" rtl="0" eaLnBrk="1" latinLnBrk="0" hangingPunct="1"/>
            <a:r>
              <a:rPr lang="ja-JP" altLang="en-US" noProof="0"/>
              <a:t>第 </a:t>
            </a:r>
            <a:r>
              <a:rPr lang="en-US" altLang="ja-JP" noProof="0"/>
              <a:t>2 </a:t>
            </a:r>
            <a:r>
              <a:rPr lang="ja-JP" altLang="en-US" noProof="0"/>
              <a:t>レベル</a:t>
            </a:r>
          </a:p>
          <a:p>
            <a:pPr lvl="2" rtl="0" eaLnBrk="1" latinLnBrk="0" hangingPunct="1"/>
            <a:r>
              <a:rPr lang="ja-JP" altLang="en-US" noProof="0"/>
              <a:t>第 </a:t>
            </a:r>
            <a:r>
              <a:rPr lang="en-US" altLang="ja-JP" noProof="0"/>
              <a:t>3 </a:t>
            </a:r>
            <a:r>
              <a:rPr lang="ja-JP" altLang="en-US" noProof="0"/>
              <a:t>レベル</a:t>
            </a:r>
          </a:p>
          <a:p>
            <a:pPr lvl="3" rtl="0" eaLnBrk="1" latinLnBrk="0" hangingPunct="1"/>
            <a:r>
              <a:rPr lang="ja-JP" altLang="en-US" noProof="0"/>
              <a:t>第 </a:t>
            </a:r>
            <a:r>
              <a:rPr lang="en-US" altLang="ja-JP" noProof="0"/>
              <a:t>4 </a:t>
            </a:r>
            <a:r>
              <a:rPr lang="ja-JP" altLang="en-US" noProof="0"/>
              <a:t>レベル</a:t>
            </a:r>
          </a:p>
          <a:p>
            <a:pPr lvl="4" rtl="0" eaLnBrk="1" latinLnBrk="0" hangingPunct="1"/>
            <a:r>
              <a:rPr lang="ja-JP" altLang="en-US" noProof="0"/>
              <a:t>第 </a:t>
            </a:r>
            <a:r>
              <a:rPr lang="en-US" altLang="ja-JP" noProof="0"/>
              <a:t>5 </a:t>
            </a:r>
            <a:r>
              <a:rPr lang="ja-JP" altLang="en-US" noProof="0"/>
              <a:t>レベル</a:t>
            </a:r>
            <a:endParaRPr kumimoji="0" lang="ja-JP" altLang="en-US" noProof="0" dirty="0"/>
          </a:p>
        </p:txBody>
      </p:sp>
      <p:sp>
        <p:nvSpPr>
          <p:cNvPr id="3" name="テキスト プレースホルダー 2"/>
          <p:cNvSpPr>
            <a:spLocks noGrp="1"/>
          </p:cNvSpPr>
          <p:nvPr>
            <p:ph type="body" idx="2"/>
          </p:nvPr>
        </p:nvSpPr>
        <p:spPr>
          <a:xfrm>
            <a:off x="914400" y="1676400"/>
            <a:ext cx="3657600" cy="4572000"/>
          </a:xfrm>
        </p:spPr>
        <p:txBody>
          <a:bodyPr lIns="18288" rIns="18288" rtlCol="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rtl="0" eaLnBrk="1" latinLnBrk="0" hangingPunct="1"/>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p>
            <a:pPr rtl="0"/>
            <a:fld id="{3DFAF4E1-8E5B-454D-966C-37225B9702A6}" type="datetime4">
              <a:rPr lang="ja-JP" altLang="en-US" smtClean="0"/>
              <a:t>2023年9月25日</a:t>
            </a:fld>
            <a:endParaRPr lang="en-US"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7" name="スライド番号プレースホルダー 6"/>
          <p:cNvSpPr>
            <a:spLocks noGrp="1"/>
          </p:cNvSpPr>
          <p:nvPr>
            <p:ph type="sldNum" sz="quarter" idx="12"/>
          </p:nvPr>
        </p:nvSpPr>
        <p:spPr/>
        <p:txBody>
          <a:bodyPr rtlCol="0"/>
          <a:lstStyle/>
          <a:p>
            <a:pPr rtl="0"/>
            <a:fld id="{401CF334-2D5C-4859-84A6-CA7E6E43FAEB}" type="slidenum">
              <a:rPr lang="en-US" altLang="ja-JP" noProof="0" smtClean="0"/>
              <a:t>‹#›</a:t>
            </a:fld>
            <a:endParaRPr lang="ja-JP" altLang="en-US" noProof="0"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キャプション付きの画像">
    <p:spTree>
      <p:nvGrpSpPr>
        <p:cNvPr id="1" name=""/>
        <p:cNvGrpSpPr/>
        <p:nvPr/>
      </p:nvGrpSpPr>
      <p:grpSpPr>
        <a:xfrm>
          <a:off x="0" y="0"/>
          <a:ext cx="0" cy="0"/>
          <a:chOff x="0" y="0"/>
          <a:chExt cx="0" cy="0"/>
        </a:xfrm>
      </p:grpSpPr>
      <p:sp>
        <p:nvSpPr>
          <p:cNvPr id="9" name="1 つの角を切り取って丸めた四角形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ja-JP" altLang="en-US" sz="1800" noProof="0" dirty="0"/>
          </a:p>
        </p:txBody>
      </p:sp>
      <p:sp>
        <p:nvSpPr>
          <p:cNvPr id="12" name="直角三角形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ja-JP" altLang="en-US" sz="1800" noProof="0" dirty="0"/>
          </a:p>
        </p:txBody>
      </p:sp>
      <p:sp>
        <p:nvSpPr>
          <p:cNvPr id="2" name="タイトル 1"/>
          <p:cNvSpPr>
            <a:spLocks noGrp="1"/>
          </p:cNvSpPr>
          <p:nvPr>
            <p:ph type="title"/>
          </p:nvPr>
        </p:nvSpPr>
        <p:spPr>
          <a:xfrm>
            <a:off x="812800" y="1176997"/>
            <a:ext cx="2950464" cy="1582621"/>
          </a:xfrm>
        </p:spPr>
        <p:txBody>
          <a:bodyPr vert="horz" lIns="45720" tIns="45720" rIns="45720" bIns="45720" rtlCol="0" anchor="b"/>
          <a:lstStyle>
            <a:lvl1pPr algn="l">
              <a:buNone/>
              <a:defRPr sz="2000" b="1">
                <a:solidFill>
                  <a:schemeClr val="tx2"/>
                </a:solidFill>
              </a:defRPr>
            </a:lvl1pPr>
          </a:lstStyle>
          <a:p>
            <a:pPr rtl="0"/>
            <a:r>
              <a:rPr lang="ja-JP" altLang="en-US" noProof="0"/>
              <a:t>マスター タイトルの書式設定</a:t>
            </a:r>
            <a:endParaRPr kumimoji="0"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rtlCol="0"/>
          <a:lstStyle>
            <a:lvl1pPr marL="0" indent="0">
              <a:buNone/>
              <a:defRPr sz="3200"/>
            </a:lvl1pPr>
          </a:lstStyle>
          <a:p>
            <a:pPr rtl="0"/>
            <a:r>
              <a:rPr lang="ja-JP" altLang="en-US" noProof="0"/>
              <a:t>アイコンをクリックして図を追加</a:t>
            </a:r>
            <a:endParaRPr kumimoji="0" lang="ja-JP" altLang="en-US" noProof="0" dirty="0"/>
          </a:p>
        </p:txBody>
      </p:sp>
      <p:sp>
        <p:nvSpPr>
          <p:cNvPr id="4" name="テキスト プレースホルダー 3"/>
          <p:cNvSpPr>
            <a:spLocks noGrp="1"/>
          </p:cNvSpPr>
          <p:nvPr>
            <p:ph type="body" sz="half" idx="2"/>
          </p:nvPr>
        </p:nvSpPr>
        <p:spPr>
          <a:xfrm>
            <a:off x="812800" y="2828785"/>
            <a:ext cx="2946400" cy="2179320"/>
          </a:xfrm>
        </p:spPr>
        <p:txBody>
          <a:bodyPr lIns="64008" rIns="45720" bIns="45720" rtlCol="0" anchor="t"/>
          <a:lstStyle>
            <a:lvl1pPr marL="0" indent="0" algn="l">
              <a:spcBef>
                <a:spcPts val="250"/>
              </a:spcBef>
              <a:buFontTx/>
              <a:buNone/>
              <a:defRPr sz="1300"/>
            </a:lvl1pPr>
            <a:lvl2pPr>
              <a:defRPr sz="1200"/>
            </a:lvl2pPr>
            <a:lvl3pPr>
              <a:defRPr sz="1000"/>
            </a:lvl3pPr>
            <a:lvl4pPr>
              <a:defRPr sz="900"/>
            </a:lvl4pPr>
            <a:lvl5pPr>
              <a:defRPr sz="900"/>
            </a:lvl5pPr>
          </a:lstStyle>
          <a:p>
            <a:pPr lvl="0" rtl="0" eaLnBrk="1" latinLnBrk="0" hangingPunct="1"/>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p>
            <a:pPr rtl="0"/>
            <a:fld id="{3BA228A8-1DDA-4C9E-B7BB-B3D4A4576159}" type="datetime4">
              <a:rPr lang="ja-JP" altLang="en-US" smtClean="0"/>
              <a:t>2023年9月25日</a:t>
            </a:fld>
            <a:endParaRPr lang="en-US"/>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7" name="スライド番号プレースホルダー 6"/>
          <p:cNvSpPr>
            <a:spLocks noGrp="1"/>
          </p:cNvSpPr>
          <p:nvPr>
            <p:ph type="sldNum" sz="quarter" idx="12"/>
          </p:nvPr>
        </p:nvSpPr>
        <p:spPr>
          <a:xfrm>
            <a:off x="10769600" y="6356351"/>
            <a:ext cx="812800" cy="365125"/>
          </a:xfrm>
        </p:spPr>
        <p:txBody>
          <a:bodyPr rtlCol="0"/>
          <a:lstStyle/>
          <a:p>
            <a:pPr rtl="0"/>
            <a:fld id="{401CF334-2D5C-4859-84A6-CA7E6E43FAEB}" type="slidenum">
              <a:rPr lang="en-US" altLang="ja-JP" noProof="0" smtClean="0"/>
              <a:t>‹#›</a:t>
            </a:fld>
            <a:endParaRPr lang="ja-JP" altLang="en-US" noProof="0" dirty="0"/>
          </a:p>
        </p:txBody>
      </p:sp>
      <p:sp>
        <p:nvSpPr>
          <p:cNvPr id="10" name="フリーフォーム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ja-JP" altLang="en-US" sz="1800" noProof="0" dirty="0">
              <a:solidFill>
                <a:schemeClr val="tx1"/>
              </a:solidFill>
              <a:latin typeface="+mn-lt"/>
              <a:ea typeface="+mn-ea"/>
              <a:cs typeface="+mn-cs"/>
            </a:endParaRPr>
          </a:p>
        </p:txBody>
      </p:sp>
      <p:sp>
        <p:nvSpPr>
          <p:cNvPr id="11" name="フリーフォーム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ja-JP" altLang="en-US" sz="1800" noProof="0" dirty="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グループ 24"/>
          <p:cNvGrpSpPr/>
          <p:nvPr/>
        </p:nvGrpSpPr>
        <p:grpSpPr>
          <a:xfrm>
            <a:off x="-29028" y="-7144"/>
            <a:ext cx="12240731" cy="6879658"/>
            <a:chOff x="0" y="-21658"/>
            <a:chExt cx="12240731" cy="6879658"/>
          </a:xfrm>
        </p:grpSpPr>
        <p:sp>
          <p:nvSpPr>
            <p:cNvPr id="26" name="長方形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p>
          </p:txBody>
        </p:sp>
        <p:grpSp>
          <p:nvGrpSpPr>
            <p:cNvPr id="27" name="グループ 26"/>
            <p:cNvGrpSpPr/>
            <p:nvPr/>
          </p:nvGrpSpPr>
          <p:grpSpPr>
            <a:xfrm>
              <a:off x="0" y="-21658"/>
              <a:ext cx="12240731" cy="1041400"/>
              <a:chOff x="-25356" y="-7144"/>
              <a:chExt cx="12240731" cy="1041400"/>
            </a:xfrm>
          </p:grpSpPr>
          <p:sp>
            <p:nvSpPr>
              <p:cNvPr id="28" name="フリーフォーム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ja-JP" altLang="en-US" sz="1800" noProof="0" dirty="0">
                  <a:solidFill>
                    <a:schemeClr val="tx1"/>
                  </a:solidFill>
                  <a:latin typeface="+mn-lt"/>
                  <a:ea typeface="+mn-ea"/>
                  <a:cs typeface="+mn-cs"/>
                </a:endParaRPr>
              </a:p>
            </p:txBody>
          </p:sp>
          <p:sp>
            <p:nvSpPr>
              <p:cNvPr id="29" name="フリーフォーム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ja-JP" altLang="en-US" sz="1800" noProof="0" dirty="0">
                  <a:solidFill>
                    <a:schemeClr val="tx1"/>
                  </a:solidFill>
                  <a:latin typeface="+mn-lt"/>
                  <a:ea typeface="+mn-ea"/>
                  <a:cs typeface="+mn-cs"/>
                </a:endParaRPr>
              </a:p>
            </p:txBody>
          </p:sp>
          <p:grpSp>
            <p:nvGrpSpPr>
              <p:cNvPr id="31" name="グループ 30"/>
              <p:cNvGrpSpPr/>
              <p:nvPr/>
            </p:nvGrpSpPr>
            <p:grpSpPr>
              <a:xfrm>
                <a:off x="-25356" y="202408"/>
                <a:ext cx="12240731" cy="649224"/>
                <a:chOff x="-19045" y="216550"/>
                <a:chExt cx="9180548" cy="649224"/>
              </a:xfrm>
            </p:grpSpPr>
            <p:sp>
              <p:nvSpPr>
                <p:cNvPr id="32" name="フリーフォーム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ja-JP" altLang="en-US" sz="1800" noProof="0" dirty="0"/>
                </a:p>
              </p:txBody>
            </p:sp>
            <p:sp>
              <p:nvSpPr>
                <p:cNvPr id="33" name="フリーフォーム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ja-JP" altLang="en-US" sz="1800" noProof="0" dirty="0"/>
                </a:p>
              </p:txBody>
            </p:sp>
          </p:grpSp>
        </p:grpSp>
      </p:grpSp>
      <p:sp>
        <p:nvSpPr>
          <p:cNvPr id="9" name="タイトル プレースホルダー 8"/>
          <p:cNvSpPr>
            <a:spLocks noGrp="1"/>
          </p:cNvSpPr>
          <p:nvPr>
            <p:ph type="title"/>
          </p:nvPr>
        </p:nvSpPr>
        <p:spPr>
          <a:xfrm>
            <a:off x="609600" y="704088"/>
            <a:ext cx="10972800" cy="1143000"/>
          </a:xfrm>
          <a:prstGeom prst="rect">
            <a:avLst/>
          </a:prstGeom>
        </p:spPr>
        <p:txBody>
          <a:bodyPr vert="horz" lIns="0" rIns="0" bIns="0" rtlCol="0" anchor="b">
            <a:normAutofit/>
          </a:bodyPr>
          <a:lstStyle/>
          <a:p>
            <a:pPr rtl="0"/>
            <a:r>
              <a:rPr lang="ja-JP" altLang="en-US" noProof="0" dirty="0"/>
              <a:t>クリックしてマスター タイトルのスタイルを編集</a:t>
            </a:r>
            <a:endParaRPr kumimoji="0" lang="ja-JP" altLang="en-US" noProof="0" dirty="0"/>
          </a:p>
        </p:txBody>
      </p:sp>
      <p:sp>
        <p:nvSpPr>
          <p:cNvPr id="30" name="テキスト プレースホルダー 29"/>
          <p:cNvSpPr>
            <a:spLocks noGrp="1"/>
          </p:cNvSpPr>
          <p:nvPr>
            <p:ph type="body" idx="1"/>
          </p:nvPr>
        </p:nvSpPr>
        <p:spPr>
          <a:xfrm>
            <a:off x="609600" y="1935480"/>
            <a:ext cx="10972800" cy="4343400"/>
          </a:xfrm>
          <a:prstGeom prst="rect">
            <a:avLst/>
          </a:prstGeom>
        </p:spPr>
        <p:txBody>
          <a:bodyPr vert="horz" rtlCol="0">
            <a:normAutofit/>
          </a:bodyPr>
          <a:lstStyle/>
          <a:p>
            <a:pPr lvl="0" rtl="0" eaLnBrk="1" latinLnBrk="0" hangingPunct="1"/>
            <a:r>
              <a:rPr lang="ja-JP" altLang="en-US" noProof="0" dirty="0"/>
              <a:t>クリックしてマスター テキストのスタイルを編集</a:t>
            </a:r>
          </a:p>
          <a:p>
            <a:pPr lvl="1" rtl="0" eaLnBrk="1" latinLnBrk="0" hangingPunct="1"/>
            <a:r>
              <a:rPr lang="ja-JP" altLang="en-US" noProof="0" dirty="0"/>
              <a:t>第 </a:t>
            </a:r>
            <a:r>
              <a:rPr lang="en-US" altLang="ja-JP" noProof="0" dirty="0"/>
              <a:t>2 </a:t>
            </a:r>
            <a:r>
              <a:rPr lang="ja-JP" altLang="en-US" noProof="0" dirty="0"/>
              <a:t>レベル</a:t>
            </a:r>
          </a:p>
          <a:p>
            <a:pPr lvl="2" rtl="0" eaLnBrk="1" latinLnBrk="0" hangingPunct="1"/>
            <a:r>
              <a:rPr lang="ja-JP" altLang="en-US" noProof="0" dirty="0"/>
              <a:t>第 </a:t>
            </a:r>
            <a:r>
              <a:rPr lang="en-US" altLang="ja-JP" noProof="0" dirty="0"/>
              <a:t>3 </a:t>
            </a:r>
            <a:r>
              <a:rPr lang="ja-JP" altLang="en-US" noProof="0" dirty="0"/>
              <a:t>レベル</a:t>
            </a:r>
          </a:p>
          <a:p>
            <a:pPr lvl="3" rtl="0" eaLnBrk="1" latinLnBrk="0" hangingPunct="1"/>
            <a:r>
              <a:rPr lang="ja-JP" altLang="en-US" noProof="0" dirty="0"/>
              <a:t>第 </a:t>
            </a:r>
            <a:r>
              <a:rPr lang="en-US" altLang="ja-JP" noProof="0" dirty="0"/>
              <a:t>4 </a:t>
            </a:r>
            <a:r>
              <a:rPr lang="ja-JP" altLang="en-US" noProof="0" dirty="0"/>
              <a:t>レベル</a:t>
            </a:r>
          </a:p>
          <a:p>
            <a:pPr lvl="4" rtl="0" eaLnBrk="1" latinLnBrk="0" hangingPunct="1"/>
            <a:r>
              <a:rPr lang="ja-JP" altLang="en-US" noProof="0" dirty="0"/>
              <a:t>第 </a:t>
            </a:r>
            <a:r>
              <a:rPr lang="en-US" altLang="ja-JP" noProof="0" dirty="0"/>
              <a:t>5 </a:t>
            </a:r>
            <a:r>
              <a:rPr lang="ja-JP" altLang="en-US" noProof="0" dirty="0"/>
              <a:t>レベル</a:t>
            </a:r>
          </a:p>
        </p:txBody>
      </p:sp>
      <p:sp>
        <p:nvSpPr>
          <p:cNvPr id="10" name="日付プレースホルダー 9"/>
          <p:cNvSpPr>
            <a:spLocks noGrp="1"/>
          </p:cNvSpPr>
          <p:nvPr>
            <p:ph type="dt" sz="half" idx="2"/>
          </p:nvPr>
        </p:nvSpPr>
        <p:spPr>
          <a:xfrm>
            <a:off x="609600" y="6356351"/>
            <a:ext cx="2844800" cy="365125"/>
          </a:xfrm>
          <a:prstGeom prst="rect">
            <a:avLst/>
          </a:prstGeom>
        </p:spPr>
        <p:txBody>
          <a:bodyPr vert="horz" lIns="0" tIns="0" rIns="0" bIns="0" rtlCol="0" anchor="b"/>
          <a:lstStyle>
            <a:lvl1pPr algn="l" eaLnBrk="1" latinLnBrk="0" hangingPunct="1">
              <a:defRPr kumimoji="0" sz="1100">
                <a:solidFill>
                  <a:schemeClr val="tx1"/>
                </a:solidFill>
                <a:latin typeface="ＭＳ 明朝" panose="02020609040205080304" pitchFamily="17" charset="-128"/>
                <a:ea typeface="ＭＳ 明朝" panose="02020609040205080304" pitchFamily="17" charset="-128"/>
              </a:defRPr>
            </a:lvl1pPr>
          </a:lstStyle>
          <a:p>
            <a:fld id="{196E8732-2B4B-4F0A-8362-53F7A7DF2931}" type="datetime4">
              <a:rPr lang="ja-JP" altLang="en-US" smtClean="0"/>
              <a:t>2023年9月25日</a:t>
            </a:fld>
            <a:endParaRPr lang="en-US" dirty="0"/>
          </a:p>
        </p:txBody>
      </p:sp>
      <p:sp>
        <p:nvSpPr>
          <p:cNvPr id="22" name="フッター プレースホルダー 21"/>
          <p:cNvSpPr>
            <a:spLocks noGrp="1"/>
          </p:cNvSpPr>
          <p:nvPr>
            <p:ph type="ftr" sz="quarter" idx="3"/>
          </p:nvPr>
        </p:nvSpPr>
        <p:spPr>
          <a:xfrm>
            <a:off x="3556000" y="6356351"/>
            <a:ext cx="4470400" cy="365125"/>
          </a:xfrm>
          <a:prstGeom prst="rect">
            <a:avLst/>
          </a:prstGeom>
        </p:spPr>
        <p:txBody>
          <a:bodyPr vert="horz" lIns="0" tIns="0" rIns="0" bIns="0" rtlCol="0" anchor="b"/>
          <a:lstStyle>
            <a:lvl1pPr algn="l" eaLnBrk="1" latinLnBrk="0" hangingPunct="1">
              <a:defRPr kumimoji="0" sz="1100">
                <a:solidFill>
                  <a:schemeClr val="tx1"/>
                </a:solidFill>
                <a:latin typeface="ＭＳ 明朝" panose="02020609040205080304" pitchFamily="17" charset="-128"/>
                <a:ea typeface="ＭＳ 明朝" panose="02020609040205080304" pitchFamily="17" charset="-128"/>
              </a:defRPr>
            </a:lvl1pPr>
          </a:lstStyle>
          <a:p>
            <a:r>
              <a:rPr lang="ja-JP" altLang="en-US" noProof="0" dirty="0"/>
              <a:t>フッターを追加</a:t>
            </a:r>
          </a:p>
        </p:txBody>
      </p:sp>
      <p:sp>
        <p:nvSpPr>
          <p:cNvPr id="18" name="スライド番号プレースホルダー 17"/>
          <p:cNvSpPr>
            <a:spLocks noGrp="1"/>
          </p:cNvSpPr>
          <p:nvPr>
            <p:ph type="sldNum" sz="quarter" idx="4"/>
          </p:nvPr>
        </p:nvSpPr>
        <p:spPr>
          <a:xfrm>
            <a:off x="10566400" y="6356351"/>
            <a:ext cx="1016000" cy="365125"/>
          </a:xfrm>
          <a:prstGeom prst="rect">
            <a:avLst/>
          </a:prstGeom>
        </p:spPr>
        <p:txBody>
          <a:bodyPr vert="horz" lIns="0" tIns="0" rIns="0" bIns="0" rtlCol="0" anchor="b"/>
          <a:lstStyle>
            <a:lvl1pPr algn="r" eaLnBrk="1" latinLnBrk="0" hangingPunct="1">
              <a:defRPr kumimoji="0" sz="1100">
                <a:solidFill>
                  <a:schemeClr val="tx1"/>
                </a:solidFill>
                <a:latin typeface="ＭＳ 明朝" panose="02020609040205080304" pitchFamily="17" charset="-128"/>
                <a:ea typeface="ＭＳ 明朝" panose="02020609040205080304" pitchFamily="17" charset="-128"/>
              </a:defRPr>
            </a:lvl1pPr>
          </a:lstStyle>
          <a:p>
            <a:fld id="{401CF334-2D5C-4859-84A6-CA7E6E43FAEB}" type="slidenum">
              <a:rPr lang="en-US" altLang="ja-JP" noProof="0" smtClean="0"/>
              <a:pPr/>
              <a:t>‹#›</a:t>
            </a:fld>
            <a:endParaRPr lang="ja-JP" altLang="en-US" noProof="0"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lnSpc>
          <a:spcPct val="80000"/>
        </a:lnSpc>
        <a:spcBef>
          <a:spcPct val="0"/>
        </a:spcBef>
        <a:buNone/>
        <a:defRPr kumimoji="1" sz="5000" b="0" kern="1200">
          <a:ln>
            <a:noFill/>
          </a:ln>
          <a:solidFill>
            <a:schemeClr val="tx2"/>
          </a:solidFill>
          <a:effectLst/>
          <a:latin typeface="Meiryo UI" panose="020B0604030504040204" pitchFamily="50" charset="-128"/>
          <a:ea typeface="Meiryo UI" panose="020B0604030504040204" pitchFamily="50" charset="-128"/>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1" sz="2600" kern="1200">
          <a:solidFill>
            <a:schemeClr val="tx1"/>
          </a:solidFill>
          <a:latin typeface="ＭＳ 明朝" panose="02020609040205080304" pitchFamily="17" charset="-128"/>
          <a:ea typeface="ＭＳ 明朝" panose="02020609040205080304" pitchFamily="17" charset="-128"/>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1" sz="2400" kern="1200">
          <a:solidFill>
            <a:schemeClr val="tx1"/>
          </a:solidFill>
          <a:latin typeface="ＭＳ 明朝" panose="02020609040205080304" pitchFamily="17" charset="-128"/>
          <a:ea typeface="ＭＳ 明朝" panose="02020609040205080304" pitchFamily="17" charset="-128"/>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1" sz="2100" kern="1200">
          <a:solidFill>
            <a:schemeClr val="tx1"/>
          </a:solidFill>
          <a:latin typeface="ＭＳ 明朝" panose="02020609040205080304" pitchFamily="17" charset="-128"/>
          <a:ea typeface="ＭＳ 明朝" panose="02020609040205080304" pitchFamily="17" charset="-128"/>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1" sz="2000" kern="1200">
          <a:solidFill>
            <a:schemeClr val="tx1"/>
          </a:solidFill>
          <a:latin typeface="ＭＳ 明朝" panose="02020609040205080304" pitchFamily="17" charset="-128"/>
          <a:ea typeface="ＭＳ 明朝" panose="02020609040205080304" pitchFamily="17" charset="-128"/>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1" sz="2000" kern="1200">
          <a:solidFill>
            <a:schemeClr val="tx1"/>
          </a:solidFill>
          <a:latin typeface="ＭＳ 明朝" panose="02020609040205080304" pitchFamily="17" charset="-128"/>
          <a:ea typeface="ＭＳ 明朝" panose="02020609040205080304" pitchFamily="17" charset="-128"/>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fukuoka-sk.org/statement.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46440EA-81B4-4CBD-8775-275D154D4467}"/>
              </a:ext>
            </a:extLst>
          </p:cNvPr>
          <p:cNvSpPr>
            <a:spLocks noGrp="1"/>
          </p:cNvSpPr>
          <p:nvPr>
            <p:ph type="ctrTitle"/>
          </p:nvPr>
        </p:nvSpPr>
        <p:spPr>
          <a:xfrm>
            <a:off x="234893" y="1076218"/>
            <a:ext cx="10468864" cy="1828800"/>
          </a:xfrm>
        </p:spPr>
        <p:txBody>
          <a:bodyPr/>
          <a:lstStyle/>
          <a:p>
            <a:r>
              <a:rPr kumimoji="1" lang="ja-JP" altLang="en-US" dirty="0"/>
              <a:t>歯科医師法を改正しよう</a:t>
            </a:r>
            <a:r>
              <a:rPr kumimoji="1" lang="en-US" altLang="ja-JP" dirty="0"/>
              <a:t/>
            </a:r>
            <a:br>
              <a:rPr kumimoji="1" lang="en-US" altLang="ja-JP" dirty="0"/>
            </a:br>
            <a:r>
              <a:rPr kumimoji="1" lang="ja-JP" altLang="en-US" sz="3600" dirty="0"/>
              <a:t>～改正感染症法等から考える～</a:t>
            </a:r>
          </a:p>
        </p:txBody>
      </p:sp>
      <p:sp>
        <p:nvSpPr>
          <p:cNvPr id="3" name="字幕 2">
            <a:extLst>
              <a:ext uri="{FF2B5EF4-FFF2-40B4-BE49-F238E27FC236}">
                <a16:creationId xmlns:a16="http://schemas.microsoft.com/office/drawing/2014/main" xmlns="" id="{05403922-CDF5-B8BC-4D3B-AFD22613BC71}"/>
              </a:ext>
            </a:extLst>
          </p:cNvPr>
          <p:cNvSpPr>
            <a:spLocks noGrp="1"/>
          </p:cNvSpPr>
          <p:nvPr>
            <p:ph type="subTitle" idx="1"/>
          </p:nvPr>
        </p:nvSpPr>
        <p:spPr>
          <a:xfrm>
            <a:off x="234893" y="3780284"/>
            <a:ext cx="8422546" cy="1828800"/>
          </a:xfrm>
        </p:spPr>
        <p:txBody>
          <a:bodyPr/>
          <a:lstStyle/>
          <a:p>
            <a:r>
              <a:rPr kumimoji="1" lang="ja-JP" altLang="en-US" dirty="0"/>
              <a:t>第</a:t>
            </a:r>
            <a:r>
              <a:rPr kumimoji="1" lang="en-US" altLang="ja-JP" dirty="0"/>
              <a:t>38</a:t>
            </a:r>
            <a:r>
              <a:rPr kumimoji="1" lang="ja-JP" altLang="en-US" dirty="0"/>
              <a:t>回保団連医療研究フォーラム</a:t>
            </a:r>
            <a:r>
              <a:rPr kumimoji="1" lang="en-US" altLang="ja-JP" dirty="0"/>
              <a:t>2023.10.8.</a:t>
            </a:r>
          </a:p>
          <a:p>
            <a:r>
              <a:rPr lang="ja-JP" altLang="en-US" dirty="0"/>
              <a:t>　　　　福岡県歯科保険医協会　歯科医師法の勉強会</a:t>
            </a:r>
            <a:endParaRPr lang="en-US" altLang="ja-JP" dirty="0"/>
          </a:p>
          <a:p>
            <a:endParaRPr kumimoji="1" lang="en-US" altLang="ja-JP" dirty="0"/>
          </a:p>
          <a:p>
            <a:endParaRPr lang="en-US" altLang="ja-JP" dirty="0"/>
          </a:p>
          <a:p>
            <a:endParaRPr kumimoji="1" lang="ja-JP" altLang="en-US" dirty="0"/>
          </a:p>
        </p:txBody>
      </p:sp>
      <p:pic>
        <p:nvPicPr>
          <p:cNvPr id="2050" name="Picture 2" descr="院長紹介 - 福岡市南区で歯科・歯医者をお探しなら【うらかわ ...">
            <a:extLst>
              <a:ext uri="{FF2B5EF4-FFF2-40B4-BE49-F238E27FC236}">
                <a16:creationId xmlns:a16="http://schemas.microsoft.com/office/drawing/2014/main" xmlns="" id="{A26D0CE6-9802-0544-961A-176814AFE9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636" r="8745" b="41048"/>
          <a:stretch/>
        </p:blipFill>
        <p:spPr bwMode="auto">
          <a:xfrm>
            <a:off x="9299903" y="3952982"/>
            <a:ext cx="2180897" cy="211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4061255-7ACD-6335-8E9B-7D7FAA06985F}"/>
              </a:ext>
            </a:extLst>
          </p:cNvPr>
          <p:cNvSpPr>
            <a:spLocks noGrp="1"/>
          </p:cNvSpPr>
          <p:nvPr>
            <p:ph type="title"/>
          </p:nvPr>
        </p:nvSpPr>
        <p:spPr/>
        <p:txBody>
          <a:bodyPr>
            <a:normAutofit fontScale="90000"/>
          </a:bodyPr>
          <a:lstStyle/>
          <a:p>
            <a:r>
              <a:rPr kumimoji="1" lang="ja-JP" altLang="en-US" dirty="0"/>
              <a:t>歯科医師は医業を安全に行える（行っている）ことを厚労省は知っていた！</a:t>
            </a:r>
          </a:p>
        </p:txBody>
      </p:sp>
      <p:sp>
        <p:nvSpPr>
          <p:cNvPr id="3" name="コンテンツ プレースホルダー 2">
            <a:extLst>
              <a:ext uri="{FF2B5EF4-FFF2-40B4-BE49-F238E27FC236}">
                <a16:creationId xmlns:a16="http://schemas.microsoft.com/office/drawing/2014/main" xmlns="" id="{B8E0A4D6-8FCD-5284-2FA0-449BAFDF07EB}"/>
              </a:ext>
            </a:extLst>
          </p:cNvPr>
          <p:cNvSpPr>
            <a:spLocks noGrp="1"/>
          </p:cNvSpPr>
          <p:nvPr>
            <p:ph idx="1"/>
          </p:nvPr>
        </p:nvSpPr>
        <p:spPr/>
        <p:txBody>
          <a:bodyPr>
            <a:normAutofit/>
          </a:bodyPr>
          <a:lstStyle/>
          <a:p>
            <a:pPr marL="0" indent="0">
              <a:buNone/>
            </a:pPr>
            <a:endParaRPr lang="en-US" altLang="ja-JP" sz="2400" b="1" dirty="0"/>
          </a:p>
          <a:p>
            <a:r>
              <a:rPr kumimoji="1" lang="ja-JP" altLang="en-US" sz="2400" b="1" dirty="0">
                <a:solidFill>
                  <a:srgbClr val="C00000"/>
                </a:solidFill>
              </a:rPr>
              <a:t>「歯科医師は、歯科医業において口腔内の各種処置を実施しており、医業の範疇であっても、一定の安全性を持って口腔内の処置を実施することが可能と考えられる。」</a:t>
            </a:r>
            <a:r>
              <a:rPr kumimoji="1" lang="ja-JP" altLang="en-US" sz="2400" b="1" dirty="0"/>
              <a:t>☜厚労省見解</a:t>
            </a:r>
            <a:endParaRPr kumimoji="1" lang="en-US" altLang="ja-JP" sz="2400" b="1" dirty="0"/>
          </a:p>
          <a:p>
            <a:pPr marL="0" indent="0">
              <a:buNone/>
            </a:pPr>
            <a:r>
              <a:rPr lang="ja-JP" altLang="en-US" sz="2400" b="1" dirty="0">
                <a:solidFill>
                  <a:srgbClr val="FF0000"/>
                </a:solidFill>
              </a:rPr>
              <a:t>歯科医師は</a:t>
            </a:r>
            <a:r>
              <a:rPr lang="ja-JP" altLang="en-US" sz="2400" b="1" dirty="0"/>
              <a:t>、その養成課程で筋肉内注射に関する</a:t>
            </a:r>
            <a:r>
              <a:rPr lang="ja-JP" altLang="en-US" sz="2400" b="1" dirty="0">
                <a:solidFill>
                  <a:srgbClr val="FF0000"/>
                </a:solidFill>
              </a:rPr>
              <a:t>基本的な教育</a:t>
            </a:r>
            <a:r>
              <a:rPr lang="ja-JP" altLang="en-US" sz="2400" b="1" dirty="0"/>
              <a:t>を受けており、口腔外科や歯科麻酔では実際に筋肉内注射を行うことがある</a:t>
            </a:r>
            <a:endParaRPr lang="en-US" altLang="ja-JP" sz="2400" b="1" dirty="0"/>
          </a:p>
          <a:p>
            <a:pPr marL="0" indent="0">
              <a:buNone/>
            </a:pPr>
            <a:r>
              <a:rPr lang="ja-JP" altLang="en-US" sz="2400" b="1" dirty="0"/>
              <a:t>　医師や看護師等が確保できないような場合にワクチン接種のための筋肉内注射を歯科医師が行うことは、</a:t>
            </a:r>
            <a:r>
              <a:rPr lang="ja-JP" altLang="en-US" sz="2400" b="1" dirty="0">
                <a:solidFill>
                  <a:srgbClr val="FF0000"/>
                </a:solidFill>
              </a:rPr>
              <a:t>やむを得ないもの</a:t>
            </a:r>
            <a:r>
              <a:rPr lang="ja-JP" altLang="en-US" sz="2400" b="1" dirty="0"/>
              <a:t>として、医師法第 </a:t>
            </a:r>
            <a:r>
              <a:rPr lang="en-US" altLang="ja-JP" sz="2400" b="1" dirty="0"/>
              <a:t>17 </a:t>
            </a:r>
            <a:r>
              <a:rPr lang="ja-JP" altLang="en-US" sz="2400" b="1" dirty="0"/>
              <a:t>条の</a:t>
            </a:r>
            <a:r>
              <a:rPr lang="ja-JP" altLang="en-US" sz="2400" b="1" dirty="0">
                <a:solidFill>
                  <a:srgbClr val="FF0000"/>
                </a:solidFill>
              </a:rPr>
              <a:t>違法性が阻却され得る</a:t>
            </a:r>
            <a:r>
              <a:rPr lang="ja-JP" altLang="en-US" sz="2400" b="1" dirty="0"/>
              <a:t>☜厚労省見解</a:t>
            </a:r>
            <a:endParaRPr lang="en-US" altLang="ja-JP" sz="2400" b="1" dirty="0"/>
          </a:p>
          <a:p>
            <a:pPr marL="0" indent="0">
              <a:buNone/>
            </a:pPr>
            <a:r>
              <a:rPr kumimoji="1" lang="ja-JP" altLang="en-US" dirty="0">
                <a:solidFill>
                  <a:srgbClr val="7030A0"/>
                </a:solidFill>
              </a:rPr>
              <a:t>⇒通知により歯科医師の</a:t>
            </a:r>
            <a:r>
              <a:rPr kumimoji="1" lang="en-US" altLang="ja-JP" dirty="0">
                <a:solidFill>
                  <a:srgbClr val="7030A0"/>
                </a:solidFill>
              </a:rPr>
              <a:t>PCR</a:t>
            </a:r>
            <a:r>
              <a:rPr kumimoji="1" lang="ja-JP" altLang="en-US" dirty="0">
                <a:solidFill>
                  <a:srgbClr val="7030A0"/>
                </a:solidFill>
              </a:rPr>
              <a:t>検体採取、ワクチン接種が認められた</a:t>
            </a:r>
          </a:p>
        </p:txBody>
      </p:sp>
    </p:spTree>
    <p:extLst>
      <p:ext uri="{BB962C8B-B14F-4D97-AF65-F5344CB8AC3E}">
        <p14:creationId xmlns:p14="http://schemas.microsoft.com/office/powerpoint/2010/main" val="283759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F183CCD-FF5A-B7AA-5D60-09AB89C93B85}"/>
              </a:ext>
            </a:extLst>
          </p:cNvPr>
          <p:cNvSpPr>
            <a:spLocks noGrp="1"/>
          </p:cNvSpPr>
          <p:nvPr>
            <p:ph type="title"/>
          </p:nvPr>
        </p:nvSpPr>
        <p:spPr/>
        <p:txBody>
          <a:bodyPr>
            <a:normAutofit fontScale="90000"/>
          </a:bodyPr>
          <a:lstStyle/>
          <a:p>
            <a:r>
              <a:rPr kumimoji="1" lang="ja-JP" altLang="en-US" sz="5400" dirty="0"/>
              <a:t>コロナ禍での医師法（歯科医師法）</a:t>
            </a:r>
            <a:r>
              <a:rPr kumimoji="1" lang="en-US" altLang="ja-JP" sz="5400" dirty="0"/>
              <a:t/>
            </a:r>
            <a:br>
              <a:rPr kumimoji="1" lang="en-US" altLang="ja-JP" sz="5400" dirty="0"/>
            </a:br>
            <a:r>
              <a:rPr kumimoji="1" lang="ja-JP" altLang="en-US" sz="5400" dirty="0"/>
              <a:t>解釈運用の実態</a:t>
            </a:r>
            <a:endParaRPr kumimoji="1" lang="ja-JP" altLang="en-US" dirty="0"/>
          </a:p>
        </p:txBody>
      </p:sp>
      <p:sp>
        <p:nvSpPr>
          <p:cNvPr id="3" name="コンテンツ プレースホルダー 2">
            <a:extLst>
              <a:ext uri="{FF2B5EF4-FFF2-40B4-BE49-F238E27FC236}">
                <a16:creationId xmlns:a16="http://schemas.microsoft.com/office/drawing/2014/main" xmlns="" id="{89B7F5B0-D0A8-72E8-8DB1-C0BAE9EAC944}"/>
              </a:ext>
            </a:extLst>
          </p:cNvPr>
          <p:cNvSpPr>
            <a:spLocks noGrp="1"/>
          </p:cNvSpPr>
          <p:nvPr>
            <p:ph idx="1"/>
          </p:nvPr>
        </p:nvSpPr>
        <p:spPr/>
        <p:txBody>
          <a:bodyPr>
            <a:normAutofit/>
          </a:bodyPr>
          <a:lstStyle/>
          <a:p>
            <a:r>
              <a:rPr kumimoji="1" lang="en-US" altLang="ja-JP" sz="2800" b="1" dirty="0"/>
              <a:t>PCR</a:t>
            </a:r>
            <a:r>
              <a:rPr kumimoji="1" lang="ja-JP" altLang="en-US" sz="2800" b="1" dirty="0"/>
              <a:t>検体採取、ワクチン接種への歯科医師が参画</a:t>
            </a:r>
          </a:p>
          <a:p>
            <a:r>
              <a:rPr kumimoji="1" lang="ja-JP" altLang="en-US" sz="2800" b="1" dirty="0"/>
              <a:t>医師法違法性阻却を</a:t>
            </a:r>
            <a:r>
              <a:rPr kumimoji="1" lang="ja-JP" altLang="en-US" sz="2800" b="1" dirty="0">
                <a:solidFill>
                  <a:srgbClr val="FF0000"/>
                </a:solidFill>
              </a:rPr>
              <a:t>立法措置によらず</a:t>
            </a:r>
            <a:r>
              <a:rPr kumimoji="1" lang="ja-JP" altLang="en-US" sz="2800" b="1" dirty="0"/>
              <a:t>、</a:t>
            </a:r>
            <a:r>
              <a:rPr kumimoji="1" lang="ja-JP" altLang="en-US" sz="2800" b="1" dirty="0">
                <a:solidFill>
                  <a:srgbClr val="FF0000"/>
                </a:solidFill>
              </a:rPr>
              <a:t>行政解釈で行った</a:t>
            </a:r>
            <a:r>
              <a:rPr kumimoji="1" lang="ja-JP" altLang="en-US" sz="2800" b="1" dirty="0"/>
              <a:t>。</a:t>
            </a:r>
          </a:p>
          <a:p>
            <a:r>
              <a:rPr kumimoji="1" lang="ja-JP" altLang="en-US" sz="2800" b="1" dirty="0"/>
              <a:t>基本的には法律に基づいてやるべき</a:t>
            </a:r>
          </a:p>
          <a:p>
            <a:r>
              <a:rPr kumimoji="1" lang="ja-JP" altLang="en-US" sz="2800" b="1" dirty="0"/>
              <a:t>法的拘束力のない通知で認めるのは、法治主義のあり方として問題</a:t>
            </a:r>
          </a:p>
          <a:p>
            <a:r>
              <a:rPr kumimoji="1" lang="ja-JP" altLang="en-US" sz="2800" b="1" dirty="0"/>
              <a:t>歯科医師に医業をなすことを認めていない法的課題が浮き彫りに</a:t>
            </a:r>
            <a:endParaRPr kumimoji="1" lang="en-US" altLang="ja-JP" sz="2800" b="1" dirty="0"/>
          </a:p>
          <a:p>
            <a:r>
              <a:rPr lang="ja-JP" altLang="en-US" sz="2800" b="1" dirty="0"/>
              <a:t>当会の声明　</a:t>
            </a:r>
            <a:r>
              <a:rPr lang="ja-JP" altLang="en-US" sz="2800" dirty="0">
                <a:hlinkClick r:id="rId2"/>
              </a:rPr>
              <a:t>協会談話・声明</a:t>
            </a:r>
            <a:r>
              <a:rPr lang="en-US" altLang="ja-JP" sz="2800" dirty="0">
                <a:hlinkClick r:id="rId2"/>
              </a:rPr>
              <a:t>|</a:t>
            </a:r>
            <a:r>
              <a:rPr lang="ja-JP" altLang="en-US" sz="2800" dirty="0">
                <a:hlinkClick r:id="rId2"/>
              </a:rPr>
              <a:t>福岡県歯科保険医協会 </a:t>
            </a:r>
            <a:r>
              <a:rPr lang="en-US" altLang="ja-JP" sz="2800" dirty="0">
                <a:hlinkClick r:id="rId2"/>
              </a:rPr>
              <a:t>(fukuoka-sk.org)</a:t>
            </a:r>
            <a:endParaRPr kumimoji="1" lang="ja-JP" altLang="en-US" sz="2800" b="1" dirty="0"/>
          </a:p>
          <a:p>
            <a:endParaRPr kumimoji="1" lang="ja-JP" altLang="en-US" dirty="0"/>
          </a:p>
        </p:txBody>
      </p:sp>
      <p:pic>
        <p:nvPicPr>
          <p:cNvPr id="1026" name="Picture 2" descr="戦時下、大崎公司さんの父・義夫さんは「反省録」と称した日記に ...">
            <a:extLst>
              <a:ext uri="{FF2B5EF4-FFF2-40B4-BE49-F238E27FC236}">
                <a16:creationId xmlns:a16="http://schemas.microsoft.com/office/drawing/2014/main" xmlns="" id="{D0D5193E-93D3-27F1-E7B5-BED655EDB4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2" t="4119" r="30129" b="6691"/>
          <a:stretch/>
        </p:blipFill>
        <p:spPr bwMode="auto">
          <a:xfrm>
            <a:off x="10578661" y="5398796"/>
            <a:ext cx="1445174" cy="145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9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778CE391-CDF5-AF05-1D25-103D423C5C56}"/>
              </a:ext>
            </a:extLst>
          </p:cNvPr>
          <p:cNvSpPr>
            <a:spLocks noGrp="1"/>
          </p:cNvSpPr>
          <p:nvPr>
            <p:ph type="title"/>
          </p:nvPr>
        </p:nvSpPr>
        <p:spPr/>
        <p:txBody>
          <a:bodyPr>
            <a:normAutofit fontScale="90000"/>
          </a:bodyPr>
          <a:lstStyle/>
          <a:p>
            <a:r>
              <a:rPr kumimoji="1" lang="ja-JP" altLang="en-US" dirty="0"/>
              <a:t>医師法１７条に関わらず</a:t>
            </a:r>
            <a:br>
              <a:rPr kumimoji="1" lang="ja-JP" altLang="en-US" dirty="0"/>
            </a:br>
            <a:r>
              <a:rPr kumimoji="1" lang="ja-JP" altLang="en-US" dirty="0"/>
              <a:t>歯科医師は医業をなしています</a:t>
            </a:r>
          </a:p>
        </p:txBody>
      </p:sp>
      <p:sp>
        <p:nvSpPr>
          <p:cNvPr id="3" name="コンテンツ プレースホルダー 2">
            <a:extLst>
              <a:ext uri="{FF2B5EF4-FFF2-40B4-BE49-F238E27FC236}">
                <a16:creationId xmlns:a16="http://schemas.microsoft.com/office/drawing/2014/main" xmlns="" id="{AD4EAB08-61A8-E522-19A8-A7F636FEB685}"/>
              </a:ext>
            </a:extLst>
          </p:cNvPr>
          <p:cNvSpPr>
            <a:spLocks noGrp="1"/>
          </p:cNvSpPr>
          <p:nvPr>
            <p:ph idx="1"/>
          </p:nvPr>
        </p:nvSpPr>
        <p:spPr/>
        <p:txBody>
          <a:bodyPr/>
          <a:lstStyle/>
          <a:p>
            <a:r>
              <a:rPr kumimoji="1" lang="ja-JP" altLang="en-US" dirty="0"/>
              <a:t>コロナ禍か</a:t>
            </a:r>
            <a:r>
              <a:rPr lang="ja-JP" altLang="en-US" dirty="0"/>
              <a:t>否</a:t>
            </a:r>
            <a:r>
              <a:rPr kumimoji="1" lang="ja-JP" altLang="en-US" dirty="0"/>
              <a:t>かにかかわらず</a:t>
            </a:r>
            <a:endParaRPr kumimoji="1" lang="en-US" altLang="ja-JP" dirty="0"/>
          </a:p>
          <a:p>
            <a:pPr marL="0" indent="0">
              <a:buNone/>
            </a:pPr>
            <a:r>
              <a:rPr lang="ja-JP" altLang="en-US" dirty="0"/>
              <a:t>　</a:t>
            </a:r>
            <a:r>
              <a:rPr kumimoji="1" lang="ja-JP" altLang="en-US" dirty="0"/>
              <a:t>歯科医師は日常的に医業をなしています</a:t>
            </a:r>
          </a:p>
        </p:txBody>
      </p:sp>
      <p:pic>
        <p:nvPicPr>
          <p:cNvPr id="5" name="図 4">
            <a:extLst>
              <a:ext uri="{FF2B5EF4-FFF2-40B4-BE49-F238E27FC236}">
                <a16:creationId xmlns:a16="http://schemas.microsoft.com/office/drawing/2014/main" xmlns="" id="{F899F927-B81C-723F-15E4-26734A041849}"/>
              </a:ext>
            </a:extLst>
          </p:cNvPr>
          <p:cNvPicPr>
            <a:picLocks noChangeAspect="1"/>
          </p:cNvPicPr>
          <p:nvPr/>
        </p:nvPicPr>
        <p:blipFill>
          <a:blip r:embed="rId2"/>
          <a:stretch>
            <a:fillRect/>
          </a:stretch>
        </p:blipFill>
        <p:spPr>
          <a:xfrm>
            <a:off x="865323" y="2998765"/>
            <a:ext cx="1481456" cy="1481456"/>
          </a:xfrm>
          <a:prstGeom prst="rect">
            <a:avLst/>
          </a:prstGeom>
        </p:spPr>
      </p:pic>
      <p:pic>
        <p:nvPicPr>
          <p:cNvPr id="6" name="図 5">
            <a:extLst>
              <a:ext uri="{FF2B5EF4-FFF2-40B4-BE49-F238E27FC236}">
                <a16:creationId xmlns:a16="http://schemas.microsoft.com/office/drawing/2014/main" xmlns="" id="{15EBC76F-8D22-F740-24C0-AEC4FD99298B}"/>
              </a:ext>
            </a:extLst>
          </p:cNvPr>
          <p:cNvPicPr>
            <a:picLocks noChangeAspect="1"/>
          </p:cNvPicPr>
          <p:nvPr/>
        </p:nvPicPr>
        <p:blipFill>
          <a:blip r:embed="rId3"/>
          <a:stretch>
            <a:fillRect/>
          </a:stretch>
        </p:blipFill>
        <p:spPr>
          <a:xfrm>
            <a:off x="3198026" y="2998765"/>
            <a:ext cx="1633870" cy="1597290"/>
          </a:xfrm>
          <a:prstGeom prst="rect">
            <a:avLst/>
          </a:prstGeom>
        </p:spPr>
      </p:pic>
      <p:pic>
        <p:nvPicPr>
          <p:cNvPr id="7" name="図 6">
            <a:extLst>
              <a:ext uri="{FF2B5EF4-FFF2-40B4-BE49-F238E27FC236}">
                <a16:creationId xmlns:a16="http://schemas.microsoft.com/office/drawing/2014/main" xmlns="" id="{4BC123F9-BCB4-5107-0C89-7B11C6737FE5}"/>
              </a:ext>
            </a:extLst>
          </p:cNvPr>
          <p:cNvPicPr>
            <a:picLocks noChangeAspect="1"/>
          </p:cNvPicPr>
          <p:nvPr/>
        </p:nvPicPr>
        <p:blipFill>
          <a:blip r:embed="rId4"/>
          <a:stretch>
            <a:fillRect/>
          </a:stretch>
        </p:blipFill>
        <p:spPr>
          <a:xfrm>
            <a:off x="5736872" y="3161847"/>
            <a:ext cx="1755800" cy="1310754"/>
          </a:xfrm>
          <a:prstGeom prst="rect">
            <a:avLst/>
          </a:prstGeom>
        </p:spPr>
      </p:pic>
      <p:pic>
        <p:nvPicPr>
          <p:cNvPr id="8" name="図 7">
            <a:extLst>
              <a:ext uri="{FF2B5EF4-FFF2-40B4-BE49-F238E27FC236}">
                <a16:creationId xmlns:a16="http://schemas.microsoft.com/office/drawing/2014/main" xmlns="" id="{1AE0DABD-96FD-E532-31D5-643496B24E41}"/>
              </a:ext>
            </a:extLst>
          </p:cNvPr>
          <p:cNvPicPr>
            <a:picLocks noChangeAspect="1"/>
          </p:cNvPicPr>
          <p:nvPr/>
        </p:nvPicPr>
        <p:blipFill>
          <a:blip r:embed="rId5"/>
          <a:stretch>
            <a:fillRect/>
          </a:stretch>
        </p:blipFill>
        <p:spPr>
          <a:xfrm>
            <a:off x="8030983" y="2998765"/>
            <a:ext cx="2444708" cy="1835055"/>
          </a:xfrm>
          <a:prstGeom prst="rect">
            <a:avLst/>
          </a:prstGeom>
        </p:spPr>
      </p:pic>
      <p:pic>
        <p:nvPicPr>
          <p:cNvPr id="9" name="図 8">
            <a:extLst>
              <a:ext uri="{FF2B5EF4-FFF2-40B4-BE49-F238E27FC236}">
                <a16:creationId xmlns:a16="http://schemas.microsoft.com/office/drawing/2014/main" xmlns="" id="{39CF25A3-65B5-7BEE-2B7D-2F94B44B0914}"/>
              </a:ext>
            </a:extLst>
          </p:cNvPr>
          <p:cNvPicPr>
            <a:picLocks noChangeAspect="1"/>
          </p:cNvPicPr>
          <p:nvPr/>
        </p:nvPicPr>
        <p:blipFill>
          <a:blip r:embed="rId6"/>
          <a:stretch>
            <a:fillRect/>
          </a:stretch>
        </p:blipFill>
        <p:spPr>
          <a:xfrm>
            <a:off x="878805" y="4875844"/>
            <a:ext cx="1649520" cy="1849143"/>
          </a:xfrm>
          <a:prstGeom prst="rect">
            <a:avLst/>
          </a:prstGeom>
        </p:spPr>
      </p:pic>
      <p:pic>
        <p:nvPicPr>
          <p:cNvPr id="10" name="図 9">
            <a:extLst>
              <a:ext uri="{FF2B5EF4-FFF2-40B4-BE49-F238E27FC236}">
                <a16:creationId xmlns:a16="http://schemas.microsoft.com/office/drawing/2014/main" xmlns="" id="{658CE447-9BD8-74DC-4744-96D7F45E3F86}"/>
              </a:ext>
            </a:extLst>
          </p:cNvPr>
          <p:cNvPicPr>
            <a:picLocks noChangeAspect="1"/>
          </p:cNvPicPr>
          <p:nvPr/>
        </p:nvPicPr>
        <p:blipFill>
          <a:blip r:embed="rId7"/>
          <a:stretch>
            <a:fillRect/>
          </a:stretch>
        </p:blipFill>
        <p:spPr>
          <a:xfrm>
            <a:off x="4014961" y="5090838"/>
            <a:ext cx="1950889" cy="1463167"/>
          </a:xfrm>
          <a:prstGeom prst="rect">
            <a:avLst/>
          </a:prstGeom>
        </p:spPr>
      </p:pic>
      <p:pic>
        <p:nvPicPr>
          <p:cNvPr id="11" name="図 10">
            <a:extLst>
              <a:ext uri="{FF2B5EF4-FFF2-40B4-BE49-F238E27FC236}">
                <a16:creationId xmlns:a16="http://schemas.microsoft.com/office/drawing/2014/main" xmlns="" id="{D1D4BB28-A412-0605-AB88-A451317D85F4}"/>
              </a:ext>
            </a:extLst>
          </p:cNvPr>
          <p:cNvPicPr>
            <a:picLocks noChangeAspect="1"/>
          </p:cNvPicPr>
          <p:nvPr/>
        </p:nvPicPr>
        <p:blipFill>
          <a:blip r:embed="rId8"/>
          <a:stretch>
            <a:fillRect/>
          </a:stretch>
        </p:blipFill>
        <p:spPr>
          <a:xfrm>
            <a:off x="7492672" y="4892032"/>
            <a:ext cx="2121592" cy="1816765"/>
          </a:xfrm>
          <a:prstGeom prst="rect">
            <a:avLst/>
          </a:prstGeom>
        </p:spPr>
      </p:pic>
      <p:sp>
        <p:nvSpPr>
          <p:cNvPr id="12" name="テキスト ボックス 11">
            <a:extLst>
              <a:ext uri="{FF2B5EF4-FFF2-40B4-BE49-F238E27FC236}">
                <a16:creationId xmlns:a16="http://schemas.microsoft.com/office/drawing/2014/main" xmlns="" id="{175FA031-2219-4654-1B21-DE6EDA311450}"/>
              </a:ext>
            </a:extLst>
          </p:cNvPr>
          <p:cNvSpPr txBox="1"/>
          <p:nvPr/>
        </p:nvSpPr>
        <p:spPr>
          <a:xfrm>
            <a:off x="7103970" y="1994559"/>
            <a:ext cx="4298734" cy="584775"/>
          </a:xfrm>
          <a:prstGeom prst="rect">
            <a:avLst/>
          </a:prstGeom>
          <a:noFill/>
          <a:ln>
            <a:solidFill>
              <a:schemeClr val="bg2"/>
            </a:solidFill>
          </a:ln>
        </p:spPr>
        <p:txBody>
          <a:bodyPr wrap="square" rtlCol="0">
            <a:spAutoFit/>
          </a:bodyPr>
          <a:lstStyle/>
          <a:p>
            <a:r>
              <a:rPr kumimoji="1" lang="ja-JP" altLang="en-US" sz="3200" dirty="0">
                <a:solidFill>
                  <a:srgbClr val="FF0000"/>
                </a:solidFill>
              </a:rPr>
              <a:t>⇒医療侵襲行為＝医業</a:t>
            </a:r>
          </a:p>
        </p:txBody>
      </p:sp>
    </p:spTree>
    <p:extLst>
      <p:ext uri="{BB962C8B-B14F-4D97-AF65-F5344CB8AC3E}">
        <p14:creationId xmlns:p14="http://schemas.microsoft.com/office/powerpoint/2010/main" val="13658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fade">
                                      <p:cBhvr>
                                        <p:cTn id="5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7AAC027-7EBF-F182-78BA-9C9198217BE4}"/>
              </a:ext>
            </a:extLst>
          </p:cNvPr>
          <p:cNvSpPr>
            <a:spLocks noGrp="1"/>
          </p:cNvSpPr>
          <p:nvPr>
            <p:ph type="title"/>
          </p:nvPr>
        </p:nvSpPr>
        <p:spPr/>
        <p:txBody>
          <a:bodyPr>
            <a:normAutofit/>
          </a:bodyPr>
          <a:lstStyle/>
          <a:p>
            <a:r>
              <a:rPr kumimoji="1" lang="ja-JP" altLang="en-US" dirty="0"/>
              <a:t>磯部哲氏</a:t>
            </a:r>
            <a:r>
              <a:rPr kumimoji="1" lang="zh-TW" altLang="en-US" sz="3600" dirty="0"/>
              <a:t>慶應義塾大学法務研究科教授</a:t>
            </a:r>
            <a:r>
              <a:rPr kumimoji="1" lang="ja-JP" altLang="en-US" dirty="0"/>
              <a:t>の発言</a:t>
            </a:r>
          </a:p>
        </p:txBody>
      </p:sp>
      <p:sp>
        <p:nvSpPr>
          <p:cNvPr id="3" name="コンテンツ プレースホルダー 2">
            <a:extLst>
              <a:ext uri="{FF2B5EF4-FFF2-40B4-BE49-F238E27FC236}">
                <a16:creationId xmlns:a16="http://schemas.microsoft.com/office/drawing/2014/main" xmlns="" id="{31F21DA1-953F-262C-5857-192DA696F337}"/>
              </a:ext>
            </a:extLst>
          </p:cNvPr>
          <p:cNvSpPr>
            <a:spLocks noGrp="1"/>
          </p:cNvSpPr>
          <p:nvPr>
            <p:ph idx="1"/>
          </p:nvPr>
        </p:nvSpPr>
        <p:spPr/>
        <p:txBody>
          <a:bodyPr>
            <a:normAutofit/>
          </a:bodyPr>
          <a:lstStyle/>
          <a:p>
            <a:r>
              <a:rPr lang="ja-JP" altLang="en-US" sz="2800" b="1" dirty="0"/>
              <a:t>「</a:t>
            </a:r>
            <a:r>
              <a:rPr lang="ja-JP" altLang="en-US" sz="2800" b="1" dirty="0">
                <a:solidFill>
                  <a:srgbClr val="FF0000"/>
                </a:solidFill>
              </a:rPr>
              <a:t>基本的には法律に基づいて</a:t>
            </a:r>
            <a:r>
              <a:rPr lang="ja-JP" altLang="en-US" sz="2800" b="1" dirty="0"/>
              <a:t>やるべきこと」</a:t>
            </a:r>
            <a:endParaRPr lang="en-US" altLang="ja-JP" sz="2800" b="1" dirty="0"/>
          </a:p>
          <a:p>
            <a:r>
              <a:rPr lang="ja-JP" altLang="en-US" sz="2800" b="1" dirty="0"/>
              <a:t>「実質的違法性阻却論は慎重であるべき」</a:t>
            </a:r>
            <a:endParaRPr lang="en-US" altLang="ja-JP" sz="2800" b="1" dirty="0"/>
          </a:p>
          <a:p>
            <a:r>
              <a:rPr lang="ja-JP" altLang="en-US" sz="2800" b="1" dirty="0"/>
              <a:t>「このような重要な事項を法律の委任がないまま</a:t>
            </a:r>
            <a:r>
              <a:rPr lang="ja-JP" altLang="en-US" sz="2800" b="1" dirty="0">
                <a:solidFill>
                  <a:srgbClr val="FF0000"/>
                </a:solidFill>
              </a:rPr>
              <a:t>法的拘束力のない通知</a:t>
            </a:r>
            <a:r>
              <a:rPr lang="ja-JP" altLang="en-US" sz="2800" b="1" dirty="0"/>
              <a:t>で認めるのは、</a:t>
            </a:r>
            <a:r>
              <a:rPr lang="ja-JP" altLang="en-US" sz="2800" b="1" dirty="0">
                <a:solidFill>
                  <a:srgbClr val="FF0000"/>
                </a:solidFill>
              </a:rPr>
              <a:t>法治主義のあり方としてかなり無理</a:t>
            </a:r>
            <a:r>
              <a:rPr lang="ja-JP" altLang="en-US" sz="2800" b="1" dirty="0"/>
              <a:t>がある」</a:t>
            </a:r>
            <a:endParaRPr lang="en-US" altLang="ja-JP" sz="2800" b="1" dirty="0"/>
          </a:p>
          <a:p>
            <a:endParaRPr lang="en-US" altLang="ja-JP" sz="2800" b="1" dirty="0"/>
          </a:p>
          <a:p>
            <a:pPr marL="0" indent="0">
              <a:buNone/>
            </a:pPr>
            <a:r>
              <a:rPr lang="ja-JP" altLang="en-US" sz="1700" b="1" dirty="0"/>
              <a:t>（</a:t>
            </a:r>
            <a:r>
              <a:rPr lang="en-US" altLang="ja-JP" sz="1700" b="1" dirty="0"/>
              <a:t>2021.5.31</a:t>
            </a:r>
            <a:r>
              <a:rPr lang="ja-JP" altLang="en-US" sz="1700" b="1" dirty="0"/>
              <a:t>新型コロナウイルス感染症のワクチン接種を推進するための各医療関係職種の専門性を踏まえた対応の在り方等に関する検討会、</a:t>
            </a:r>
            <a:r>
              <a:rPr kumimoji="1" lang="en-US" altLang="ja-JP" sz="1700" b="1" dirty="0"/>
              <a:t>2022.8.31</a:t>
            </a:r>
            <a:r>
              <a:rPr lang="ja-JP" altLang="en-US" sz="1700" b="1" i="0" dirty="0">
                <a:solidFill>
                  <a:srgbClr val="2E3136"/>
                </a:solidFill>
                <a:effectLst/>
                <a:latin typeface="ヒラギノ角ゴ Pro W3"/>
              </a:rPr>
              <a:t>新型コロナウイルス感染症の対応を踏まえたワクチン接種・検体採取の担い手を確保するための対応の在り方等に関する検討会での磯部氏発言から抜粋）</a:t>
            </a:r>
            <a:endParaRPr kumimoji="1" lang="ja-JP" altLang="en-US" sz="1700" dirty="0"/>
          </a:p>
        </p:txBody>
      </p:sp>
      <p:pic>
        <p:nvPicPr>
          <p:cNvPr id="4" name="図 3">
            <a:extLst>
              <a:ext uri="{FF2B5EF4-FFF2-40B4-BE49-F238E27FC236}">
                <a16:creationId xmlns:a16="http://schemas.microsoft.com/office/drawing/2014/main" xmlns="" id="{58DCC65B-5988-6E1A-A385-163105796EEF}"/>
              </a:ext>
            </a:extLst>
          </p:cNvPr>
          <p:cNvPicPr>
            <a:picLocks noChangeAspect="1"/>
          </p:cNvPicPr>
          <p:nvPr/>
        </p:nvPicPr>
        <p:blipFill>
          <a:blip r:embed="rId2"/>
          <a:stretch>
            <a:fillRect/>
          </a:stretch>
        </p:blipFill>
        <p:spPr>
          <a:xfrm>
            <a:off x="10556680" y="1847088"/>
            <a:ext cx="1377818" cy="1114301"/>
          </a:xfrm>
          <a:prstGeom prst="rect">
            <a:avLst/>
          </a:prstGeom>
        </p:spPr>
      </p:pic>
    </p:spTree>
    <p:extLst>
      <p:ext uri="{BB962C8B-B14F-4D97-AF65-F5344CB8AC3E}">
        <p14:creationId xmlns:p14="http://schemas.microsoft.com/office/powerpoint/2010/main" val="5169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8CFDA84-C739-138A-C10E-D9055AB09FE0}"/>
              </a:ext>
            </a:extLst>
          </p:cNvPr>
          <p:cNvSpPr>
            <a:spLocks noGrp="1"/>
          </p:cNvSpPr>
          <p:nvPr>
            <p:ph type="title"/>
          </p:nvPr>
        </p:nvSpPr>
        <p:spPr/>
        <p:txBody>
          <a:bodyPr/>
          <a:lstStyle/>
          <a:p>
            <a:r>
              <a:rPr kumimoji="1" lang="en-US" altLang="ja-JP" dirty="0"/>
              <a:t>2022.12.2.</a:t>
            </a:r>
            <a:r>
              <a:rPr kumimoji="1" lang="ja-JP" altLang="en-US" dirty="0"/>
              <a:t>改正感染症法など成立</a:t>
            </a:r>
          </a:p>
        </p:txBody>
      </p:sp>
      <p:sp>
        <p:nvSpPr>
          <p:cNvPr id="3" name="コンテンツ プレースホルダー 2">
            <a:extLst>
              <a:ext uri="{FF2B5EF4-FFF2-40B4-BE49-F238E27FC236}">
                <a16:creationId xmlns:a16="http://schemas.microsoft.com/office/drawing/2014/main" xmlns="" id="{3CB4C9AE-7D0C-667B-19E6-FFD471A94561}"/>
              </a:ext>
            </a:extLst>
          </p:cNvPr>
          <p:cNvSpPr>
            <a:spLocks noGrp="1"/>
          </p:cNvSpPr>
          <p:nvPr>
            <p:ph idx="1"/>
          </p:nvPr>
        </p:nvSpPr>
        <p:spPr/>
        <p:txBody>
          <a:bodyPr>
            <a:normAutofit/>
          </a:bodyPr>
          <a:lstStyle/>
          <a:p>
            <a:pPr algn="l" fontAlgn="base"/>
            <a:r>
              <a:rPr lang="ja-JP" altLang="en-US" b="0" i="0" u="sng" dirty="0">
                <a:solidFill>
                  <a:srgbClr val="333333"/>
                </a:solidFill>
                <a:effectLst/>
                <a:latin typeface="ヒラギノ角ゴ ProN W3"/>
              </a:rPr>
              <a:t>ワクチンの接種</a:t>
            </a:r>
            <a:r>
              <a:rPr lang="ja-JP" altLang="en-US" b="0" i="0" dirty="0">
                <a:solidFill>
                  <a:srgbClr val="333333"/>
                </a:solidFill>
                <a:effectLst/>
                <a:latin typeface="ヒラギノ角ゴ ProN W3"/>
              </a:rPr>
              <a:t>は原則、医師と看護師以外行うことができませんが、新型コロナ対応で打ち手が不足したため、現在は</a:t>
            </a:r>
            <a:r>
              <a:rPr lang="ja-JP" altLang="en-US" b="0" i="0" u="sng" dirty="0">
                <a:solidFill>
                  <a:srgbClr val="333333"/>
                </a:solidFill>
                <a:effectLst/>
                <a:latin typeface="ヒラギノ角ゴ ProN W3"/>
              </a:rPr>
              <a:t>特例として、歯科医師などにも認められ</a:t>
            </a:r>
            <a:r>
              <a:rPr lang="ja-JP" altLang="en-US" b="0" i="0" dirty="0">
                <a:solidFill>
                  <a:srgbClr val="333333"/>
                </a:solidFill>
                <a:effectLst/>
                <a:latin typeface="ヒラギノ角ゴ ProN W3"/>
              </a:rPr>
              <a:t>ています。</a:t>
            </a:r>
          </a:p>
          <a:p>
            <a:pPr algn="l" fontAlgn="base"/>
            <a:r>
              <a:rPr lang="ja-JP" altLang="en-US" b="0" i="0" dirty="0">
                <a:solidFill>
                  <a:srgbClr val="333333"/>
                </a:solidFill>
                <a:effectLst/>
                <a:latin typeface="ヒラギノ角ゴ ProN W3"/>
              </a:rPr>
              <a:t>こうした</a:t>
            </a:r>
            <a:r>
              <a:rPr lang="ja-JP" altLang="en-US" b="0" i="0" u="sng" dirty="0">
                <a:solidFill>
                  <a:srgbClr val="FF0000"/>
                </a:solidFill>
                <a:effectLst/>
                <a:latin typeface="ヒラギノ角ゴ ProN W3"/>
              </a:rPr>
              <a:t>特例措置を裏付ける</a:t>
            </a:r>
            <a:r>
              <a:rPr lang="ja-JP" altLang="en-US" b="0" i="0" dirty="0">
                <a:solidFill>
                  <a:srgbClr val="333333"/>
                </a:solidFill>
                <a:effectLst/>
                <a:latin typeface="ヒラギノ角ゴ ProN W3"/>
              </a:rPr>
              <a:t>のが</a:t>
            </a:r>
            <a:r>
              <a:rPr lang="ja-JP" altLang="en-US" b="0" i="0" u="sng" dirty="0">
                <a:solidFill>
                  <a:srgbClr val="333333"/>
                </a:solidFill>
                <a:effectLst/>
                <a:latin typeface="ヒラギノ角ゴ ProN W3"/>
              </a:rPr>
              <a:t>改正新型インフルエンザ等対策特別措置法</a:t>
            </a:r>
            <a:r>
              <a:rPr lang="ja-JP" altLang="en-US" b="0" i="0" dirty="0">
                <a:solidFill>
                  <a:srgbClr val="333333"/>
                </a:solidFill>
                <a:effectLst/>
                <a:latin typeface="ヒラギノ角ゴ ProN W3"/>
              </a:rPr>
              <a:t>です。</a:t>
            </a:r>
          </a:p>
          <a:p>
            <a:pPr algn="l" fontAlgn="base"/>
            <a:r>
              <a:rPr lang="ja-JP" altLang="en-US" b="0" i="0" dirty="0">
                <a:solidFill>
                  <a:srgbClr val="333333"/>
                </a:solidFill>
                <a:effectLst/>
                <a:latin typeface="ヒラギノ角ゴ ProN W3"/>
              </a:rPr>
              <a:t>厚生労働大臣が協力を要請した時に限って、▽歯科医師、▽診療放射線技師、▽臨床検査技師、▽臨床工学技士、▽救急救命士に認めることになります。</a:t>
            </a:r>
            <a:endParaRPr lang="en-US" altLang="ja-JP" b="0" i="0" dirty="0">
              <a:solidFill>
                <a:srgbClr val="333333"/>
              </a:solidFill>
              <a:effectLst/>
              <a:latin typeface="ヒラギノ角ゴ ProN W3"/>
            </a:endParaRPr>
          </a:p>
          <a:p>
            <a:pPr marL="0" indent="0" algn="l" fontAlgn="base">
              <a:buNone/>
            </a:pPr>
            <a:r>
              <a:rPr lang="ja-JP" altLang="en-US" b="0" i="0" dirty="0">
                <a:solidFill>
                  <a:srgbClr val="FF0000"/>
                </a:solidFill>
                <a:effectLst/>
                <a:latin typeface="ヒラギノ角ゴ ProN W3"/>
              </a:rPr>
              <a:t>⇒本当に裏付けとなる法律となっているのか？</a:t>
            </a:r>
          </a:p>
        </p:txBody>
      </p:sp>
      <p:sp>
        <p:nvSpPr>
          <p:cNvPr id="4" name="テキスト ボックス 3">
            <a:extLst>
              <a:ext uri="{FF2B5EF4-FFF2-40B4-BE49-F238E27FC236}">
                <a16:creationId xmlns:a16="http://schemas.microsoft.com/office/drawing/2014/main" xmlns="" id="{65EE6986-A656-6EB5-15DF-6B4C605B47E2}"/>
              </a:ext>
            </a:extLst>
          </p:cNvPr>
          <p:cNvSpPr txBox="1"/>
          <p:nvPr/>
        </p:nvSpPr>
        <p:spPr>
          <a:xfrm>
            <a:off x="9505950" y="5000625"/>
            <a:ext cx="1747837" cy="369332"/>
          </a:xfrm>
          <a:prstGeom prst="rect">
            <a:avLst/>
          </a:prstGeom>
          <a:noFill/>
          <a:ln>
            <a:solidFill>
              <a:schemeClr val="bg2"/>
            </a:solidFill>
          </a:ln>
        </p:spPr>
        <p:txBody>
          <a:bodyPr wrap="square" rtlCol="0">
            <a:spAutoFit/>
          </a:bodyPr>
          <a:lstStyle/>
          <a:p>
            <a:r>
              <a:rPr kumimoji="1" lang="en-US" altLang="ja-JP" dirty="0"/>
              <a:t>NHK</a:t>
            </a:r>
            <a:r>
              <a:rPr kumimoji="1" lang="ja-JP" altLang="en-US" dirty="0"/>
              <a:t>報道より</a:t>
            </a:r>
          </a:p>
        </p:txBody>
      </p:sp>
    </p:spTree>
    <p:extLst>
      <p:ext uri="{BB962C8B-B14F-4D97-AF65-F5344CB8AC3E}">
        <p14:creationId xmlns:p14="http://schemas.microsoft.com/office/powerpoint/2010/main" val="228480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08B1642-2BE4-5E83-94FD-EFE654D850E7}"/>
              </a:ext>
            </a:extLst>
          </p:cNvPr>
          <p:cNvSpPr>
            <a:spLocks noGrp="1"/>
          </p:cNvSpPr>
          <p:nvPr>
            <p:ph type="title"/>
          </p:nvPr>
        </p:nvSpPr>
        <p:spPr/>
        <p:txBody>
          <a:bodyPr>
            <a:normAutofit/>
          </a:bodyPr>
          <a:lstStyle/>
          <a:p>
            <a:r>
              <a:rPr kumimoji="1" lang="ja-JP" altLang="en-US" dirty="0"/>
              <a:t>感染症法等改正のポイント</a:t>
            </a:r>
            <a:r>
              <a:rPr kumimoji="1" lang="ja-JP" altLang="en-US" sz="3200" dirty="0"/>
              <a:t>（歯科医師関連部分）</a:t>
            </a:r>
          </a:p>
        </p:txBody>
      </p:sp>
      <p:sp>
        <p:nvSpPr>
          <p:cNvPr id="3" name="コンテンツ プレースホルダー 2">
            <a:extLst>
              <a:ext uri="{FF2B5EF4-FFF2-40B4-BE49-F238E27FC236}">
                <a16:creationId xmlns:a16="http://schemas.microsoft.com/office/drawing/2014/main" xmlns="" id="{E8E54DBA-0A07-C66E-D083-77EEC6197A35}"/>
              </a:ext>
            </a:extLst>
          </p:cNvPr>
          <p:cNvSpPr>
            <a:spLocks noGrp="1"/>
          </p:cNvSpPr>
          <p:nvPr>
            <p:ph idx="1"/>
          </p:nvPr>
        </p:nvSpPr>
        <p:spPr/>
        <p:txBody>
          <a:bodyPr>
            <a:normAutofit fontScale="92500" lnSpcReduction="10000"/>
          </a:bodyPr>
          <a:lstStyle/>
          <a:p>
            <a:r>
              <a:rPr kumimoji="1" lang="en-US" altLang="ja-JP" sz="2800" b="1" dirty="0"/>
              <a:t>31</a:t>
            </a:r>
            <a:r>
              <a:rPr kumimoji="1" lang="ja-JP" altLang="en-US" sz="2800" b="1" dirty="0"/>
              <a:t>条の</a:t>
            </a:r>
            <a:r>
              <a:rPr kumimoji="1" lang="en-US" altLang="ja-JP" sz="2800" b="1" dirty="0"/>
              <a:t>2-1</a:t>
            </a:r>
            <a:r>
              <a:rPr kumimoji="1" lang="ja-JP" altLang="en-US" sz="2800" b="1" dirty="0"/>
              <a:t>：改正法で一定条件下で歯科医師にワクチン接種等を要請できる</a:t>
            </a:r>
            <a:endParaRPr kumimoji="1" lang="en-US" altLang="ja-JP" sz="2800" b="1" dirty="0"/>
          </a:p>
          <a:p>
            <a:endParaRPr kumimoji="1" lang="en-US" altLang="ja-JP" sz="2800" b="1" dirty="0"/>
          </a:p>
          <a:p>
            <a:r>
              <a:rPr lang="en-US" altLang="ja-JP" sz="2800" b="1" dirty="0"/>
              <a:t>31</a:t>
            </a:r>
            <a:r>
              <a:rPr lang="ja-JP" altLang="en-US" sz="2800" b="1" dirty="0"/>
              <a:t>条の</a:t>
            </a:r>
            <a:r>
              <a:rPr lang="en-US" altLang="ja-JP" sz="2800" b="1" dirty="0"/>
              <a:t>2-2</a:t>
            </a:r>
            <a:r>
              <a:rPr lang="ja-JP" altLang="en-US" sz="2800" b="1" dirty="0"/>
              <a:t>：保助看法の業務独占を解除する</a:t>
            </a:r>
            <a:endParaRPr lang="en-US" altLang="ja-JP" sz="2800" b="1" dirty="0"/>
          </a:p>
          <a:p>
            <a:endParaRPr lang="en-US" altLang="ja-JP" sz="2800" b="1" dirty="0"/>
          </a:p>
          <a:p>
            <a:r>
              <a:rPr lang="ja-JP" altLang="en-US" sz="2800" b="1" dirty="0"/>
              <a:t>これまでの検討会でも核心的な内容であった</a:t>
            </a:r>
            <a:r>
              <a:rPr lang="ja-JP" altLang="en-US" sz="2800" b="1" dirty="0">
                <a:solidFill>
                  <a:srgbClr val="FF0000"/>
                </a:solidFill>
              </a:rPr>
              <a:t>医師法違反に関する違法性阻却についての明文規定は不存在</a:t>
            </a:r>
            <a:endParaRPr lang="en-US" altLang="ja-JP" sz="2800" b="1" dirty="0">
              <a:solidFill>
                <a:srgbClr val="FF0000"/>
              </a:solidFill>
            </a:endParaRPr>
          </a:p>
          <a:p>
            <a:endParaRPr lang="en-US" altLang="ja-JP" sz="2800" b="1" dirty="0"/>
          </a:p>
          <a:p>
            <a:r>
              <a:rPr lang="ja-JP" altLang="en-US" sz="2800" b="1" dirty="0">
                <a:solidFill>
                  <a:srgbClr val="FF0000"/>
                </a:solidFill>
              </a:rPr>
              <a:t>歯科医師</a:t>
            </a:r>
            <a:r>
              <a:rPr lang="ja-JP" altLang="en-US" sz="2800" b="1" dirty="0"/>
              <a:t>によるワクチン接種等の</a:t>
            </a:r>
            <a:r>
              <a:rPr lang="ja-JP" altLang="en-US" sz="2800" b="1" dirty="0">
                <a:solidFill>
                  <a:srgbClr val="FF0000"/>
                </a:solidFill>
              </a:rPr>
              <a:t>適法性</a:t>
            </a:r>
            <a:r>
              <a:rPr lang="ja-JP" altLang="en-US" sz="2800" b="1" dirty="0"/>
              <a:t>を担保できているのか</a:t>
            </a:r>
            <a:endParaRPr lang="en-US" altLang="ja-JP" sz="2800" b="1" dirty="0">
              <a:solidFill>
                <a:srgbClr val="FF0000"/>
              </a:solidFill>
            </a:endParaRPr>
          </a:p>
          <a:p>
            <a:r>
              <a:rPr lang="ja-JP" altLang="en-US" sz="2800" b="1" dirty="0">
                <a:solidFill>
                  <a:srgbClr val="FF0000"/>
                </a:solidFill>
              </a:rPr>
              <a:t>特例措置を裏付ける法律</a:t>
            </a:r>
            <a:r>
              <a:rPr lang="ja-JP" altLang="en-US" sz="2800" b="1" dirty="0"/>
              <a:t>になっているのか</a:t>
            </a:r>
            <a:r>
              <a:rPr lang="ja-JP" altLang="en-US" sz="2800" b="1" dirty="0">
                <a:solidFill>
                  <a:srgbClr val="FF0000"/>
                </a:solidFill>
              </a:rPr>
              <a:t>疑問</a:t>
            </a:r>
            <a:endParaRPr lang="en-US" altLang="ja-JP" sz="2800" b="1" dirty="0">
              <a:solidFill>
                <a:srgbClr val="FF0000"/>
              </a:solidFill>
            </a:endParaRPr>
          </a:p>
          <a:p>
            <a:endParaRPr kumimoji="1" lang="en-US" altLang="ja-JP" sz="2800" dirty="0"/>
          </a:p>
          <a:p>
            <a:endParaRPr kumimoji="1" lang="ja-JP" altLang="en-US" dirty="0"/>
          </a:p>
        </p:txBody>
      </p:sp>
    </p:spTree>
    <p:extLst>
      <p:ext uri="{BB962C8B-B14F-4D97-AF65-F5344CB8AC3E}">
        <p14:creationId xmlns:p14="http://schemas.microsoft.com/office/powerpoint/2010/main" val="174223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5698F68-EB65-DE19-C5EC-DCD3EEE525F2}"/>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xmlns="" id="{5025077F-2B80-207A-8312-0CCEA65AF13E}"/>
              </a:ext>
            </a:extLst>
          </p:cNvPr>
          <p:cNvSpPr>
            <a:spLocks noGrp="1"/>
          </p:cNvSpPr>
          <p:nvPr>
            <p:ph idx="1"/>
          </p:nvPr>
        </p:nvSpPr>
        <p:spPr>
          <a:xfrm>
            <a:off x="204952" y="1935480"/>
            <a:ext cx="11682248" cy="4717568"/>
          </a:xfrm>
        </p:spPr>
        <p:txBody>
          <a:bodyPr>
            <a:normAutofit lnSpcReduction="10000"/>
          </a:bodyPr>
          <a:lstStyle/>
          <a:p>
            <a:r>
              <a:rPr kumimoji="1" lang="ja-JP" altLang="en-US" dirty="0"/>
              <a:t>コロナ禍での各懇談会資料で明らかになったように、厚労省自身が歯科医師による「医業」は日常的に安全に行われている</a:t>
            </a:r>
            <a:r>
              <a:rPr lang="ja-JP" altLang="en-US" dirty="0"/>
              <a:t>事を公に認めた</a:t>
            </a:r>
            <a:r>
              <a:rPr kumimoji="1" lang="ja-JP" altLang="en-US" dirty="0"/>
              <a:t>。</a:t>
            </a:r>
            <a:endParaRPr kumimoji="1" lang="en-US" altLang="ja-JP" dirty="0"/>
          </a:p>
          <a:p>
            <a:endParaRPr lang="en-US" altLang="ja-JP" dirty="0"/>
          </a:p>
          <a:p>
            <a:r>
              <a:rPr kumimoji="1" lang="ja-JP" altLang="en-US" dirty="0"/>
              <a:t>歯科医師をいつまでも法的に「医業」の外に置き続ける理由はない。</a:t>
            </a:r>
            <a:endParaRPr kumimoji="1" lang="en-US" altLang="ja-JP" dirty="0"/>
          </a:p>
          <a:p>
            <a:r>
              <a:rPr kumimoji="1" lang="ja-JP" altLang="en-US" dirty="0"/>
              <a:t>医師法違反状態の解消が必要である。</a:t>
            </a:r>
            <a:endParaRPr kumimoji="1" lang="en-US" altLang="ja-JP" dirty="0"/>
          </a:p>
          <a:p>
            <a:endParaRPr lang="en-US" altLang="ja-JP" dirty="0"/>
          </a:p>
          <a:p>
            <a:r>
              <a:rPr kumimoji="1" lang="ja-JP" altLang="en-US" dirty="0"/>
              <a:t>「歯科医業」の定義はない。歯科医師が行うのは口腔・顎・顔面領域の「医業」である。</a:t>
            </a:r>
            <a:endParaRPr kumimoji="1" lang="en-US" altLang="ja-JP" dirty="0"/>
          </a:p>
          <a:p>
            <a:endParaRPr kumimoji="1" lang="en-US" altLang="ja-JP" dirty="0"/>
          </a:p>
          <a:p>
            <a:r>
              <a:rPr kumimoji="1" lang="ja-JP" altLang="en-US" dirty="0"/>
              <a:t>特措法等による対応ではなく、歯科医師法</a:t>
            </a:r>
            <a:r>
              <a:rPr kumimoji="1" lang="ja-JP" altLang="en-US" dirty="0">
                <a:solidFill>
                  <a:srgbClr val="FF0000"/>
                </a:solidFill>
              </a:rPr>
              <a:t>本体</a:t>
            </a:r>
            <a:r>
              <a:rPr kumimoji="1" lang="ja-JP" altLang="en-US" dirty="0"/>
              <a:t>を改正し、法的安定性を担保すべき時期に来ている。</a:t>
            </a:r>
          </a:p>
        </p:txBody>
      </p:sp>
    </p:spTree>
    <p:extLst>
      <p:ext uri="{BB962C8B-B14F-4D97-AF65-F5344CB8AC3E}">
        <p14:creationId xmlns:p14="http://schemas.microsoft.com/office/powerpoint/2010/main" val="237217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0D8C0939-518F-7ABB-17F4-A1B8C8F1AC92}"/>
              </a:ext>
            </a:extLst>
          </p:cNvPr>
          <p:cNvSpPr>
            <a:spLocks noGrp="1"/>
          </p:cNvSpPr>
          <p:nvPr>
            <p:ph type="title"/>
          </p:nvPr>
        </p:nvSpPr>
        <p:spPr/>
        <p:txBody>
          <a:bodyPr/>
          <a:lstStyle/>
          <a:p>
            <a:r>
              <a:rPr kumimoji="1" lang="ja-JP" altLang="en-US" dirty="0"/>
              <a:t>歯科医師法勉強会の経緯</a:t>
            </a:r>
          </a:p>
        </p:txBody>
      </p:sp>
      <p:sp>
        <p:nvSpPr>
          <p:cNvPr id="3" name="コンテンツ プレースホルダー 2">
            <a:extLst>
              <a:ext uri="{FF2B5EF4-FFF2-40B4-BE49-F238E27FC236}">
                <a16:creationId xmlns:a16="http://schemas.microsoft.com/office/drawing/2014/main" xmlns="" id="{D417EE37-DB8A-7CFA-732F-0F628D411D25}"/>
              </a:ext>
            </a:extLst>
          </p:cNvPr>
          <p:cNvSpPr>
            <a:spLocks noGrp="1"/>
          </p:cNvSpPr>
          <p:nvPr>
            <p:ph idx="1"/>
          </p:nvPr>
        </p:nvSpPr>
        <p:spPr/>
        <p:txBody>
          <a:bodyPr>
            <a:normAutofit lnSpcReduction="10000"/>
          </a:bodyPr>
          <a:lstStyle/>
          <a:p>
            <a:r>
              <a:rPr kumimoji="1" lang="en-US" altLang="ja-JP" dirty="0"/>
              <a:t>2005</a:t>
            </a:r>
            <a:r>
              <a:rPr kumimoji="1" lang="ja-JP" altLang="en-US" dirty="0"/>
              <a:t>年</a:t>
            </a:r>
            <a:r>
              <a:rPr kumimoji="1" lang="en-US" altLang="ja-JP" dirty="0"/>
              <a:t>8</a:t>
            </a:r>
            <a:r>
              <a:rPr kumimoji="1" lang="ja-JP" altLang="en-US" dirty="0"/>
              <a:t>月に第</a:t>
            </a:r>
            <a:r>
              <a:rPr kumimoji="1" lang="en-US" altLang="ja-JP" dirty="0"/>
              <a:t>1</a:t>
            </a:r>
            <a:r>
              <a:rPr kumimoji="1" lang="ja-JP" altLang="en-US" dirty="0"/>
              <a:t>回歯科医師法勉強会　この</a:t>
            </a:r>
            <a:r>
              <a:rPr kumimoji="1" lang="en-US" altLang="ja-JP" dirty="0"/>
              <a:t>6</a:t>
            </a:r>
            <a:r>
              <a:rPr kumimoji="1" lang="ja-JP" altLang="en-US" dirty="0"/>
              <a:t>月に第</a:t>
            </a:r>
            <a:r>
              <a:rPr kumimoji="1" lang="en-US" altLang="ja-JP" dirty="0"/>
              <a:t>200</a:t>
            </a:r>
            <a:r>
              <a:rPr kumimoji="1" lang="ja-JP" altLang="en-US" dirty="0"/>
              <a:t>回を迎えた</a:t>
            </a:r>
            <a:endParaRPr lang="en-US" altLang="ja-JP" dirty="0"/>
          </a:p>
          <a:p>
            <a:r>
              <a:rPr kumimoji="1" lang="ja-JP" altLang="en-US" dirty="0"/>
              <a:t>きっかけは「市立札幌病院・医師法違反事件」</a:t>
            </a:r>
            <a:endParaRPr kumimoji="1" lang="en-US" altLang="ja-JP" dirty="0"/>
          </a:p>
          <a:p>
            <a:endParaRPr kumimoji="1" lang="en-US" altLang="ja-JP" dirty="0"/>
          </a:p>
          <a:p>
            <a:r>
              <a:rPr lang="ja-JP" altLang="en-US" dirty="0"/>
              <a:t>医師法</a:t>
            </a:r>
            <a:r>
              <a:rPr lang="en-US" altLang="ja-JP" dirty="0"/>
              <a:t>17</a:t>
            </a:r>
            <a:r>
              <a:rPr lang="ja-JP" altLang="en-US" dirty="0"/>
              <a:t>条：「医師でなければ医業をなしてはならない」</a:t>
            </a:r>
            <a:endParaRPr lang="en-US" altLang="ja-JP" dirty="0"/>
          </a:p>
          <a:p>
            <a:r>
              <a:rPr kumimoji="1" lang="ja-JP" altLang="en-US" dirty="0"/>
              <a:t>歯科医師法１７条：</a:t>
            </a:r>
            <a:r>
              <a:rPr kumimoji="1" lang="ja-JP" altLang="en-US" sz="2400" dirty="0"/>
              <a:t>「歯科医師でなければ歯科医業をなしてはならない」</a:t>
            </a:r>
            <a:endParaRPr kumimoji="1" lang="en-US" altLang="ja-JP" sz="2400" dirty="0"/>
          </a:p>
          <a:p>
            <a:endParaRPr lang="en-US" altLang="ja-JP" dirty="0"/>
          </a:p>
          <a:p>
            <a:r>
              <a:rPr lang="ja-JP" altLang="en-US" dirty="0"/>
              <a:t>歯科医師には「医業」が認められていない法的事実に対して、現状の歯科医師の業務実態は適法か？</a:t>
            </a:r>
            <a:endParaRPr lang="en-US" altLang="ja-JP" dirty="0"/>
          </a:p>
          <a:p>
            <a:endParaRPr kumimoji="1" lang="en-US" altLang="ja-JP" dirty="0"/>
          </a:p>
          <a:p>
            <a:r>
              <a:rPr lang="ja-JP" altLang="en-US" dirty="0"/>
              <a:t>そもそも「歯科医業」の定義はない</a:t>
            </a:r>
            <a:endParaRPr kumimoji="1" lang="en-US" altLang="ja-JP" dirty="0"/>
          </a:p>
          <a:p>
            <a:endParaRPr kumimoji="1" lang="ja-JP" altLang="en-US" dirty="0"/>
          </a:p>
        </p:txBody>
      </p:sp>
      <p:pic>
        <p:nvPicPr>
          <p:cNvPr id="6" name="図 5">
            <a:extLst>
              <a:ext uri="{FF2B5EF4-FFF2-40B4-BE49-F238E27FC236}">
                <a16:creationId xmlns:a16="http://schemas.microsoft.com/office/drawing/2014/main" xmlns="" id="{B4F90171-C9F8-3D5A-D024-43E5BBEB8547}"/>
              </a:ext>
            </a:extLst>
          </p:cNvPr>
          <p:cNvPicPr>
            <a:picLocks noChangeAspect="1"/>
          </p:cNvPicPr>
          <p:nvPr/>
        </p:nvPicPr>
        <p:blipFill rotWithShape="1">
          <a:blip r:embed="rId2"/>
          <a:srcRect l="24356" t="8445" r="20165" b="33564"/>
          <a:stretch/>
        </p:blipFill>
        <p:spPr>
          <a:xfrm>
            <a:off x="9965690" y="81839"/>
            <a:ext cx="1334282" cy="1859642"/>
          </a:xfrm>
          <a:prstGeom prst="rect">
            <a:avLst/>
          </a:prstGeom>
        </p:spPr>
      </p:pic>
    </p:spTree>
    <p:extLst>
      <p:ext uri="{BB962C8B-B14F-4D97-AF65-F5344CB8AC3E}">
        <p14:creationId xmlns:p14="http://schemas.microsoft.com/office/powerpoint/2010/main" val="27477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A765EA3-F89D-B2F5-67D3-5E5F619D3949}"/>
              </a:ext>
            </a:extLst>
          </p:cNvPr>
          <p:cNvSpPr>
            <a:spLocks noGrp="1"/>
          </p:cNvSpPr>
          <p:nvPr>
            <p:ph type="title"/>
          </p:nvPr>
        </p:nvSpPr>
        <p:spPr/>
        <p:txBody>
          <a:bodyPr/>
          <a:lstStyle/>
          <a:p>
            <a:r>
              <a:rPr kumimoji="1" lang="ja-JP" altLang="en-US" dirty="0"/>
              <a:t>歯科医師法改正提言の作成</a:t>
            </a:r>
          </a:p>
        </p:txBody>
      </p:sp>
      <p:sp>
        <p:nvSpPr>
          <p:cNvPr id="3" name="コンテンツ プレースホルダー 2">
            <a:extLst>
              <a:ext uri="{FF2B5EF4-FFF2-40B4-BE49-F238E27FC236}">
                <a16:creationId xmlns:a16="http://schemas.microsoft.com/office/drawing/2014/main" xmlns="" id="{0C3B4136-F9BA-35D6-AAC0-93951D15B879}"/>
              </a:ext>
            </a:extLst>
          </p:cNvPr>
          <p:cNvSpPr>
            <a:spLocks noGrp="1"/>
          </p:cNvSpPr>
          <p:nvPr>
            <p:ph idx="1"/>
          </p:nvPr>
        </p:nvSpPr>
        <p:spPr/>
        <p:txBody>
          <a:bodyPr>
            <a:normAutofit lnSpcReduction="10000"/>
          </a:bodyPr>
          <a:lstStyle/>
          <a:p>
            <a:r>
              <a:rPr kumimoji="1" lang="ja-JP" altLang="en-US" dirty="0"/>
              <a:t>歯科医師法１７条「歯科医師でなければ歯科医業をなしてはならない」の現行法文に</a:t>
            </a:r>
          </a:p>
          <a:p>
            <a:pPr marL="0" indent="0">
              <a:buNone/>
            </a:pPr>
            <a:r>
              <a:rPr kumimoji="1" lang="ja-JP" altLang="en-US" b="1" dirty="0"/>
              <a:t>「ただし、歯科医師は医師法１７条の規定にかかわらず、口腔・顎・顔面領域に関する医業をなすことができる」</a:t>
            </a:r>
          </a:p>
          <a:p>
            <a:pPr marL="0" indent="0">
              <a:buNone/>
            </a:pPr>
            <a:r>
              <a:rPr lang="ja-JP" altLang="en-US" dirty="0"/>
              <a:t>を追記するなどの</a:t>
            </a:r>
            <a:r>
              <a:rPr kumimoji="1" lang="ja-JP" altLang="en-US" u="sng" dirty="0"/>
              <a:t>法改正</a:t>
            </a:r>
            <a:r>
              <a:rPr kumimoji="1" lang="ja-JP" altLang="en-US" dirty="0"/>
              <a:t>を行い、</a:t>
            </a:r>
            <a:r>
              <a:rPr kumimoji="1" lang="ja-JP" altLang="en-US" u="sng" dirty="0"/>
              <a:t>法的安定性を担保</a:t>
            </a:r>
            <a:r>
              <a:rPr kumimoji="1" lang="ja-JP" altLang="en-US" dirty="0"/>
              <a:t>し、歯科医師を取り巻く矛盾と問題の解消の第一歩とすることが必要</a:t>
            </a:r>
          </a:p>
          <a:p>
            <a:endParaRPr kumimoji="1" lang="ja-JP" altLang="en-US" dirty="0"/>
          </a:p>
          <a:p>
            <a:r>
              <a:rPr kumimoji="1" lang="ja-JP" altLang="en-US" dirty="0"/>
              <a:t>患者・国民に対する責任。発展し続ける医学・口腔医学を安全に享受できるという大きな利点。歯科医療従事者の享受するメリットにとどまらない。</a:t>
            </a:r>
          </a:p>
          <a:p>
            <a:endParaRPr kumimoji="1" lang="ja-JP" altLang="en-US" dirty="0"/>
          </a:p>
        </p:txBody>
      </p:sp>
    </p:spTree>
    <p:extLst>
      <p:ext uri="{BB962C8B-B14F-4D97-AF65-F5344CB8AC3E}">
        <p14:creationId xmlns:p14="http://schemas.microsoft.com/office/powerpoint/2010/main" val="21095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3EE47CA-24CB-F352-DD49-CE274EA960A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xmlns="" id="{262BBC17-617A-4F1B-E5CC-772699B3A3AF}"/>
              </a:ext>
            </a:extLst>
          </p:cNvPr>
          <p:cNvSpPr>
            <a:spLocks noGrp="1"/>
          </p:cNvSpPr>
          <p:nvPr>
            <p:ph idx="1"/>
          </p:nvPr>
        </p:nvSpPr>
        <p:spPr/>
        <p:txBody>
          <a:bodyPr/>
          <a:lstStyle/>
          <a:p>
            <a:r>
              <a:rPr kumimoji="1" lang="ja-JP" altLang="en-US" dirty="0"/>
              <a:t>法律家との懇談　（</a:t>
            </a:r>
            <a:r>
              <a:rPr kumimoji="1" lang="en-US" altLang="ja-JP" dirty="0"/>
              <a:t>4</a:t>
            </a:r>
            <a:r>
              <a:rPr kumimoji="1" lang="ja-JP" altLang="en-US" dirty="0"/>
              <a:t>回</a:t>
            </a:r>
            <a:r>
              <a:rPr kumimoji="1" lang="en-US" altLang="ja-JP" dirty="0"/>
              <a:t>3</a:t>
            </a:r>
            <a:r>
              <a:rPr kumimoji="1" lang="ja-JP" altLang="en-US" dirty="0"/>
              <a:t>名）</a:t>
            </a:r>
            <a:endParaRPr kumimoji="1" lang="en-US" altLang="ja-JP" dirty="0"/>
          </a:p>
          <a:p>
            <a:r>
              <a:rPr lang="ja-JP" altLang="en-US" dirty="0"/>
              <a:t>教育関係者との懇談、意見交換（福岡歯科大学理事長・学長、　　　　　福岡大学歯科口腔外科教授、日本歯科大学理事長。</a:t>
            </a:r>
            <a:r>
              <a:rPr lang="en-US" altLang="ja-JP" dirty="0"/>
              <a:t>※</a:t>
            </a:r>
            <a:r>
              <a:rPr lang="ja-JP" altLang="en-US" dirty="0"/>
              <a:t>いずれも当時）</a:t>
            </a:r>
            <a:endParaRPr lang="en-US" altLang="ja-JP" dirty="0"/>
          </a:p>
          <a:p>
            <a:r>
              <a:rPr kumimoji="1" lang="ja-JP" altLang="en-US" dirty="0"/>
              <a:t>保団連医療研での発表　（</a:t>
            </a:r>
            <a:r>
              <a:rPr kumimoji="1" lang="en-US" altLang="ja-JP" dirty="0"/>
              <a:t>11</a:t>
            </a:r>
            <a:r>
              <a:rPr kumimoji="1" lang="ja-JP" altLang="en-US" dirty="0"/>
              <a:t>回　ポスター含む）</a:t>
            </a:r>
            <a:endParaRPr kumimoji="1" lang="en-US" altLang="ja-JP" dirty="0"/>
          </a:p>
          <a:p>
            <a:r>
              <a:rPr lang="ja-JP" altLang="en-US" dirty="0"/>
              <a:t>保団連・政策部（歯科）での学習会</a:t>
            </a:r>
            <a:endParaRPr kumimoji="1" lang="en-US" altLang="ja-JP" dirty="0"/>
          </a:p>
          <a:p>
            <a:r>
              <a:rPr lang="ja-JP" altLang="en-US" dirty="0"/>
              <a:t>他協会　懇談・学習会（東京歯科、佐賀、山口、青森、千葉各協会）</a:t>
            </a:r>
            <a:endParaRPr lang="en-US" altLang="ja-JP" dirty="0"/>
          </a:p>
          <a:p>
            <a:endParaRPr kumimoji="1" lang="en-US" altLang="ja-JP" dirty="0"/>
          </a:p>
          <a:p>
            <a:r>
              <a:rPr lang="ja-JP" altLang="en-US" dirty="0"/>
              <a:t>歯科医師法改正に向けての理解が広がりつつある</a:t>
            </a:r>
            <a:endParaRPr kumimoji="1" lang="ja-JP" altLang="en-US" dirty="0"/>
          </a:p>
        </p:txBody>
      </p:sp>
    </p:spTree>
    <p:extLst>
      <p:ext uri="{BB962C8B-B14F-4D97-AF65-F5344CB8AC3E}">
        <p14:creationId xmlns:p14="http://schemas.microsoft.com/office/powerpoint/2010/main" val="186308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7821336-223A-3C6D-4612-FAA4A0477DE7}"/>
              </a:ext>
            </a:extLst>
          </p:cNvPr>
          <p:cNvSpPr>
            <a:spLocks noGrp="1"/>
          </p:cNvSpPr>
          <p:nvPr>
            <p:ph type="title"/>
          </p:nvPr>
        </p:nvSpPr>
        <p:spPr/>
        <p:txBody>
          <a:bodyPr>
            <a:normAutofit/>
          </a:bodyPr>
          <a:lstStyle/>
          <a:p>
            <a:r>
              <a:rPr kumimoji="1" lang="ja-JP" altLang="en-US" sz="4000" dirty="0"/>
              <a:t>コロナ禍での医師法・歯科医師法の解釈運用の実態</a:t>
            </a:r>
          </a:p>
        </p:txBody>
      </p:sp>
      <p:sp>
        <p:nvSpPr>
          <p:cNvPr id="3" name="コンテンツ プレースホルダー 2">
            <a:extLst>
              <a:ext uri="{FF2B5EF4-FFF2-40B4-BE49-F238E27FC236}">
                <a16:creationId xmlns:a16="http://schemas.microsoft.com/office/drawing/2014/main" xmlns="" id="{5D369642-D723-058D-47A1-E0839497F9F8}"/>
              </a:ext>
            </a:extLst>
          </p:cNvPr>
          <p:cNvSpPr>
            <a:spLocks noGrp="1"/>
          </p:cNvSpPr>
          <p:nvPr>
            <p:ph idx="1"/>
          </p:nvPr>
        </p:nvSpPr>
        <p:spPr>
          <a:xfrm>
            <a:off x="609600" y="1935479"/>
            <a:ext cx="10972800" cy="4812161"/>
          </a:xfrm>
        </p:spPr>
        <p:txBody>
          <a:bodyPr>
            <a:normAutofit fontScale="92500" lnSpcReduction="10000"/>
          </a:bodyPr>
          <a:lstStyle/>
          <a:p>
            <a:pPr marL="0" indent="0">
              <a:buNone/>
            </a:pPr>
            <a:r>
              <a:rPr kumimoji="1" lang="ja-JP" altLang="en-US" b="1" dirty="0">
                <a:solidFill>
                  <a:schemeClr val="accent6">
                    <a:lumMod val="50000"/>
                  </a:schemeClr>
                </a:solidFill>
              </a:rPr>
              <a:t>「歯科医師による新型コロナ</a:t>
            </a:r>
            <a:r>
              <a:rPr kumimoji="1" lang="en-US" altLang="ja-JP" b="1" dirty="0">
                <a:solidFill>
                  <a:schemeClr val="accent6">
                    <a:lumMod val="50000"/>
                  </a:schemeClr>
                </a:solidFill>
              </a:rPr>
              <a:t>PCR</a:t>
            </a:r>
            <a:r>
              <a:rPr kumimoji="1" lang="ja-JP" altLang="en-US" b="1" dirty="0">
                <a:solidFill>
                  <a:schemeClr val="accent6">
                    <a:lumMod val="50000"/>
                  </a:schemeClr>
                </a:solidFill>
              </a:rPr>
              <a:t>検体採取の医師法違法性阻却」</a:t>
            </a:r>
            <a:endParaRPr kumimoji="1" lang="en-US" altLang="ja-JP" b="1" dirty="0">
              <a:solidFill>
                <a:schemeClr val="accent6">
                  <a:lumMod val="50000"/>
                </a:schemeClr>
              </a:solidFill>
            </a:endParaRPr>
          </a:p>
          <a:p>
            <a:r>
              <a:rPr kumimoji="1" lang="en-US" altLang="ja-JP" sz="2800" b="1" dirty="0"/>
              <a:t>2020</a:t>
            </a:r>
            <a:r>
              <a:rPr kumimoji="1" lang="ja-JP" altLang="en-US" sz="2800" b="1" dirty="0"/>
              <a:t>年</a:t>
            </a:r>
            <a:r>
              <a:rPr kumimoji="1" lang="en-US" altLang="ja-JP" sz="2800" b="1" dirty="0"/>
              <a:t>4</a:t>
            </a:r>
            <a:r>
              <a:rPr kumimoji="1" lang="ja-JP" altLang="en-US" sz="2800" b="1" dirty="0"/>
              <a:t>月</a:t>
            </a:r>
            <a:r>
              <a:rPr kumimoji="1" lang="en-US" altLang="ja-JP" sz="2800" b="1" dirty="0"/>
              <a:t>26</a:t>
            </a:r>
            <a:r>
              <a:rPr lang="ja-JP" altLang="en-US" sz="2800" b="1" dirty="0"/>
              <a:t>日第</a:t>
            </a:r>
            <a:r>
              <a:rPr lang="en-US" altLang="ja-JP" sz="2800" b="1" dirty="0"/>
              <a:t>1</a:t>
            </a:r>
            <a:r>
              <a:rPr lang="ja-JP" altLang="en-US" sz="2800" b="1" dirty="0"/>
              <a:t>回</a:t>
            </a:r>
            <a:r>
              <a:rPr lang="en-US" altLang="ja-JP" sz="2800" b="1" dirty="0"/>
              <a:t>PCR</a:t>
            </a:r>
            <a:r>
              <a:rPr lang="ja-JP" altLang="en-US" sz="2800" b="1" dirty="0"/>
              <a:t>検査に係る人材に関する懇談会</a:t>
            </a:r>
            <a:endParaRPr lang="en-US" altLang="ja-JP" sz="2800" b="1" dirty="0"/>
          </a:p>
          <a:p>
            <a:endParaRPr kumimoji="1" lang="en-US" altLang="ja-JP" sz="2800" b="1" dirty="0"/>
          </a:p>
          <a:p>
            <a:pPr marL="0" indent="0">
              <a:buNone/>
            </a:pPr>
            <a:r>
              <a:rPr kumimoji="1" lang="ja-JP" altLang="en-US" b="1" dirty="0">
                <a:solidFill>
                  <a:schemeClr val="accent6">
                    <a:lumMod val="50000"/>
                  </a:schemeClr>
                </a:solidFill>
              </a:rPr>
              <a:t>「歯科医師による新型コロナワクチン接種　医師法違法性阻却」</a:t>
            </a:r>
            <a:endParaRPr kumimoji="1" lang="en-US" altLang="ja-JP" b="1" dirty="0">
              <a:solidFill>
                <a:schemeClr val="accent6">
                  <a:lumMod val="50000"/>
                </a:schemeClr>
              </a:solidFill>
            </a:endParaRPr>
          </a:p>
          <a:p>
            <a:r>
              <a:rPr kumimoji="1" lang="en-US" altLang="ja-JP" sz="2800" b="1" dirty="0"/>
              <a:t>2021</a:t>
            </a:r>
            <a:r>
              <a:rPr kumimoji="1" lang="ja-JP" altLang="en-US" sz="2800" b="1" dirty="0"/>
              <a:t>年</a:t>
            </a:r>
            <a:r>
              <a:rPr kumimoji="1" lang="en-US" altLang="ja-JP" sz="2800" b="1" dirty="0"/>
              <a:t>4</a:t>
            </a:r>
            <a:r>
              <a:rPr kumimoji="1" lang="ja-JP" altLang="en-US" sz="2800" b="1" dirty="0"/>
              <a:t>月</a:t>
            </a:r>
            <a:r>
              <a:rPr kumimoji="1" lang="en-US" altLang="ja-JP" sz="2800" b="1" dirty="0"/>
              <a:t>23</a:t>
            </a:r>
            <a:r>
              <a:rPr kumimoji="1" lang="ja-JP" altLang="en-US" sz="2800" b="1" dirty="0"/>
              <a:t>日新型コロナウイルス感染症のワクチン接種に係る人材に関する懇談会</a:t>
            </a:r>
            <a:endParaRPr kumimoji="1" lang="en-US" altLang="ja-JP" sz="2800" b="1" dirty="0"/>
          </a:p>
          <a:p>
            <a:pPr marL="0" indent="0">
              <a:buNone/>
            </a:pPr>
            <a:r>
              <a:rPr lang="ja-JP" altLang="en-US" sz="2800" b="1" dirty="0"/>
              <a:t>　　　　　</a:t>
            </a:r>
            <a:endParaRPr lang="en-US" altLang="ja-JP" sz="2800" b="1" dirty="0"/>
          </a:p>
          <a:p>
            <a:r>
              <a:rPr kumimoji="1" lang="ja-JP" altLang="en-US" sz="2800" b="1" dirty="0"/>
              <a:t>⇒医師法</a:t>
            </a:r>
            <a:r>
              <a:rPr kumimoji="1" lang="ja-JP" altLang="en-US" sz="2800" b="1" u="sng" dirty="0"/>
              <a:t>違法性阻却</a:t>
            </a:r>
            <a:r>
              <a:rPr kumimoji="1" lang="ja-JP" altLang="en-US" sz="2800" b="1" dirty="0"/>
              <a:t>を主に議論された。</a:t>
            </a:r>
            <a:endParaRPr kumimoji="1" lang="en-US" altLang="ja-JP" sz="2800" b="1" dirty="0"/>
          </a:p>
          <a:p>
            <a:pPr marL="0" indent="0">
              <a:buNone/>
            </a:pPr>
            <a:r>
              <a:rPr lang="ja-JP" altLang="en-US" sz="2800" b="1" dirty="0"/>
              <a:t>　　　　　</a:t>
            </a:r>
            <a:endParaRPr kumimoji="1" lang="en-US" altLang="ja-JP" sz="2800" b="1" dirty="0"/>
          </a:p>
          <a:p>
            <a:pPr marL="0" indent="0">
              <a:buNone/>
            </a:pPr>
            <a:r>
              <a:rPr kumimoji="1" lang="en-US" altLang="ja-JP" sz="2200" b="1" dirty="0"/>
              <a:t>※</a:t>
            </a:r>
            <a:r>
              <a:rPr kumimoji="1" lang="ja-JP" altLang="en-US" sz="2200" b="1" dirty="0"/>
              <a:t>ある行為が、外形的には犯罪や不法行為になるように見えても、法律上その行為を正当とする理由があるため、違法性がなくなり、犯罪や不法行為とならないこと</a:t>
            </a:r>
            <a:endParaRPr kumimoji="1" lang="en-US" altLang="ja-JP" sz="2200" b="1" dirty="0"/>
          </a:p>
          <a:p>
            <a:pPr marL="0" indent="0">
              <a:buNone/>
            </a:pPr>
            <a:endParaRPr kumimoji="1" lang="ja-JP" altLang="en-US" dirty="0"/>
          </a:p>
        </p:txBody>
      </p:sp>
    </p:spTree>
    <p:extLst>
      <p:ext uri="{BB962C8B-B14F-4D97-AF65-F5344CB8AC3E}">
        <p14:creationId xmlns:p14="http://schemas.microsoft.com/office/powerpoint/2010/main" val="229804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488EEF88-1F3F-4B7D-34D6-D825835CA980}"/>
              </a:ext>
            </a:extLst>
          </p:cNvPr>
          <p:cNvPicPr>
            <a:picLocks noChangeAspect="1"/>
          </p:cNvPicPr>
          <p:nvPr/>
        </p:nvPicPr>
        <p:blipFill rotWithShape="1">
          <a:blip r:embed="rId2">
            <a:extLst>
              <a:ext uri="{28A0092B-C50C-407E-A947-70E740481C1C}">
                <a14:useLocalDpi xmlns:a14="http://schemas.microsoft.com/office/drawing/2010/main" val="0"/>
              </a:ext>
            </a:extLst>
          </a:blip>
          <a:srcRect l="11767" t="42069" r="17500" b="5287"/>
          <a:stretch/>
        </p:blipFill>
        <p:spPr>
          <a:xfrm>
            <a:off x="-14642" y="1040236"/>
            <a:ext cx="12206642" cy="5465428"/>
          </a:xfrm>
          <a:prstGeom prst="rect">
            <a:avLst/>
          </a:prstGeom>
        </p:spPr>
      </p:pic>
    </p:spTree>
    <p:extLst>
      <p:ext uri="{BB962C8B-B14F-4D97-AF65-F5344CB8AC3E}">
        <p14:creationId xmlns:p14="http://schemas.microsoft.com/office/powerpoint/2010/main" val="7673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6DA16D4-35E6-9EF2-ACAE-8760AED6BE1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xmlns="" id="{791A65CB-96E9-42A1-DFF8-74A7001C56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580" t="10562" r="20900" b="4876"/>
          <a:stretch/>
        </p:blipFill>
        <p:spPr>
          <a:xfrm>
            <a:off x="0" y="-506420"/>
            <a:ext cx="12192000" cy="7364420"/>
          </a:xfrm>
        </p:spPr>
      </p:pic>
    </p:spTree>
    <p:extLst>
      <p:ext uri="{BB962C8B-B14F-4D97-AF65-F5344CB8AC3E}">
        <p14:creationId xmlns:p14="http://schemas.microsoft.com/office/powerpoint/2010/main" val="258669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195F82E5-C560-D5A9-8B3F-B4CB40AC9FC2}"/>
              </a:ext>
            </a:extLst>
          </p:cNvPr>
          <p:cNvPicPr>
            <a:picLocks noChangeAspect="1"/>
          </p:cNvPicPr>
          <p:nvPr/>
        </p:nvPicPr>
        <p:blipFill rotWithShape="1">
          <a:blip r:embed="rId2">
            <a:extLst>
              <a:ext uri="{28A0092B-C50C-407E-A947-70E740481C1C}">
                <a14:useLocalDpi xmlns:a14="http://schemas.microsoft.com/office/drawing/2010/main" val="0"/>
              </a:ext>
            </a:extLst>
          </a:blip>
          <a:srcRect l="16681" t="13563" r="21509" b="5057"/>
          <a:stretch/>
        </p:blipFill>
        <p:spPr>
          <a:xfrm>
            <a:off x="-55604" y="0"/>
            <a:ext cx="12247604" cy="6858000"/>
          </a:xfrm>
          <a:prstGeom prst="rect">
            <a:avLst/>
          </a:prstGeom>
        </p:spPr>
      </p:pic>
    </p:spTree>
    <p:extLst>
      <p:ext uri="{BB962C8B-B14F-4D97-AF65-F5344CB8AC3E}">
        <p14:creationId xmlns:p14="http://schemas.microsoft.com/office/powerpoint/2010/main" val="202024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22180CB0-9610-D89B-FF0B-3D1277754282}"/>
              </a:ext>
            </a:extLst>
          </p:cNvPr>
          <p:cNvPicPr>
            <a:picLocks noChangeAspect="1"/>
          </p:cNvPicPr>
          <p:nvPr/>
        </p:nvPicPr>
        <p:blipFill rotWithShape="1">
          <a:blip r:embed="rId2">
            <a:extLst>
              <a:ext uri="{28A0092B-C50C-407E-A947-70E740481C1C}">
                <a14:useLocalDpi xmlns:a14="http://schemas.microsoft.com/office/drawing/2010/main" val="0"/>
              </a:ext>
            </a:extLst>
          </a:blip>
          <a:srcRect l="17198" t="13563" r="20991" b="5287"/>
          <a:stretch/>
        </p:blipFill>
        <p:spPr>
          <a:xfrm>
            <a:off x="0" y="35769"/>
            <a:ext cx="12192000" cy="6786461"/>
          </a:xfrm>
          <a:prstGeom prst="rect">
            <a:avLst/>
          </a:prstGeom>
        </p:spPr>
      </p:pic>
    </p:spTree>
    <p:extLst>
      <p:ext uri="{BB962C8B-B14F-4D97-AF65-F5344CB8AC3E}">
        <p14:creationId xmlns:p14="http://schemas.microsoft.com/office/powerpoint/2010/main" val="416040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ブレーンストーミングのプレゼンテーション">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15870482_TF03460637.potx" id="{8F3B156D-932A-4C4F-B19B-13DA9C7AB513}" vid="{CAF0C7A8-6467-402F-B5CC-E460ADA54AE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ビジネス ブレーンストーミングのプレゼンテーション</Template>
  <TotalTime>442</TotalTime>
  <Words>861</Words>
  <Application>Microsoft Office PowerPoint</Application>
  <PresentationFormat>ワイド画面</PresentationFormat>
  <Paragraphs>84</Paragraphs>
  <Slides>16</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16</vt:i4>
      </vt:variant>
    </vt:vector>
  </HeadingPairs>
  <TitlesOfParts>
    <vt:vector size="24" baseType="lpstr">
      <vt:lpstr>Meiryo UI</vt:lpstr>
      <vt:lpstr>ＭＳ ゴシック</vt:lpstr>
      <vt:lpstr>ＭＳ 明朝</vt:lpstr>
      <vt:lpstr>ヒラギノ角ゴ Pro W3</vt:lpstr>
      <vt:lpstr>ヒラギノ角ゴ ProN W3</vt:lpstr>
      <vt:lpstr>Palatino Linotype</vt:lpstr>
      <vt:lpstr>Wingdings 2</vt:lpstr>
      <vt:lpstr>ブレーンストーミングのプレゼンテーション</vt:lpstr>
      <vt:lpstr>歯科医師法を改正しよう ～改正感染症法等から考える～</vt:lpstr>
      <vt:lpstr>歯科医師法勉強会の経緯</vt:lpstr>
      <vt:lpstr>歯科医師法改正提言の作成</vt:lpstr>
      <vt:lpstr>PowerPoint プレゼンテーション</vt:lpstr>
      <vt:lpstr>コロナ禍での医師法・歯科医師法の解釈運用の実態</vt:lpstr>
      <vt:lpstr>PowerPoint プレゼンテーション</vt:lpstr>
      <vt:lpstr>PowerPoint プレゼンテーション</vt:lpstr>
      <vt:lpstr>PowerPoint プレゼンテーション</vt:lpstr>
      <vt:lpstr>PowerPoint プレゼンテーション</vt:lpstr>
      <vt:lpstr>歯科医師は医業を安全に行える（行っている）ことを厚労省は知っていた！</vt:lpstr>
      <vt:lpstr>コロナ禍での医師法（歯科医師法） 解釈運用の実態</vt:lpstr>
      <vt:lpstr>医師法１７条に関わらず 歯科医師は医業をなしています</vt:lpstr>
      <vt:lpstr>磯部哲氏慶應義塾大学法務研究科教授の発言</vt:lpstr>
      <vt:lpstr>2022.12.2.改正感染症法など成立</vt:lpstr>
      <vt:lpstr>感染症法等改正のポイント（歯科医師関連部分）</vt:lpstr>
      <vt:lpstr>まとめ</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歯科医師法を改正しよう ～改正感染症法等から考える～</dc:title>
  <dc:creator>うらかわ おさむ</dc:creator>
  <cp:lastModifiedBy>Microsoft アカウント</cp:lastModifiedBy>
  <cp:revision>33</cp:revision>
  <dcterms:created xsi:type="dcterms:W3CDTF">2023-08-17T09:27:06Z</dcterms:created>
  <dcterms:modified xsi:type="dcterms:W3CDTF">2023-09-25T05:49:55Z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