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Default Extension="svg" ContentType="image/sv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Default Extension="wdp" ContentType="image/vnd.ms-photo"/>
  <Override PartName="/ppt/charts/chart6.xml" ContentType="application/vnd.openxmlformats-officedocument.drawingml.chart+xml"/>
  <Override PartName="/ppt/notesSlides/notesSlide8.xml" ContentType="application/vnd.openxmlformats-officedocument.presentationml.notesSlide+xml"/>
  <Override PartName="/ppt/charts/chart7.xml" ContentType="application/vnd.openxmlformats-officedocument.drawingml.chart+xml"/>
  <Default Extension="xlsx" ContentType="application/vnd.openxmlformats-officedocument.spreadsheetml.sheet"/>
  <Override PartName="/ppt/charts/chart3.xml" ContentType="application/vnd.openxmlformats-officedocument.drawingml.chart+xml"/>
  <Override PartName="/ppt/charts/chart4.xml" ContentType="application/vnd.openxmlformats-officedocument.drawingml.chart+xml"/>
  <Override PartName="/ppt/notesSlides/notesSlide6.xml" ContentType="application/vnd.openxmlformats-officedocument.presentationml.notesSlide+xml"/>
  <Override PartName="/ppt/charts/chart5.xml" ContentType="application/vnd.openxmlformats-officedocument.drawingml.chart+xml"/>
  <Override PartName="/ppt/notesSlides/notesSlide7.xml" ContentType="application/vnd.openxmlformats-officedocument.presentationml.notesSlide+xml"/>
  <Override PartName="/ppt/changesInfos/changesInfo1.xml" ContentType="application/vnd.ms-powerpoint.changesinfo+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charts/chart1.xml" ContentType="application/vnd.openxmlformats-officedocument.drawingml.chart+xml"/>
  <Override PartName="/ppt/charts/chart2.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rawings/drawing1.xml" ContentType="application/vnd.openxmlformats-officedocument.drawingml.chartshap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322" r:id="rId2"/>
    <p:sldId id="308" r:id="rId3"/>
    <p:sldId id="309" r:id="rId4"/>
    <p:sldId id="310" r:id="rId5"/>
    <p:sldId id="311" r:id="rId6"/>
    <p:sldId id="312" r:id="rId7"/>
    <p:sldId id="313" r:id="rId8"/>
    <p:sldId id="289" r:id="rId9"/>
    <p:sldId id="300" r:id="rId10"/>
    <p:sldId id="301" r:id="rId11"/>
    <p:sldId id="302" r:id="rId12"/>
    <p:sldId id="303" r:id="rId13"/>
    <p:sldId id="321" r:id="rId14"/>
    <p:sldId id="315" r:id="rId15"/>
    <p:sldId id="320" r:id="rId16"/>
    <p:sldId id="318" r:id="rId17"/>
    <p:sldId id="319" r:id="rId18"/>
    <p:sldId id="316" r:id="rId19"/>
    <p:sldId id="317" r:id="rId20"/>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585" autoAdjust="0"/>
  </p:normalViewPr>
  <p:slideViewPr>
    <p:cSldViewPr>
      <p:cViewPr varScale="1">
        <p:scale>
          <a:sx n="67" d="100"/>
          <a:sy n="67" d="100"/>
        </p:scale>
        <p:origin x="-402"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5106"/>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津川 信彦" userId="67e8670bfcda47b1" providerId="LiveId" clId="{35849CD7-C6C9-42E0-A6D2-4F7779DE0C72}"/>
    <pc:docChg chg="custSel modSld">
      <pc:chgData name="津川 信彦" userId="67e8670bfcda47b1" providerId="LiveId" clId="{35849CD7-C6C9-42E0-A6D2-4F7779DE0C72}" dt="2023-05-06T04:45:44.572" v="271" actId="20577"/>
      <pc:docMkLst>
        <pc:docMk/>
      </pc:docMkLst>
      <pc:sldChg chg="modSp mod">
        <pc:chgData name="津川 信彦" userId="67e8670bfcda47b1" providerId="LiveId" clId="{35849CD7-C6C9-42E0-A6D2-4F7779DE0C72}" dt="2023-05-06T04:45:44.572" v="271" actId="20577"/>
        <pc:sldMkLst>
          <pc:docMk/>
          <pc:sldMk cId="2128380218" sldId="256"/>
        </pc:sldMkLst>
        <pc:spChg chg="mod">
          <ac:chgData name="津川 信彦" userId="67e8670bfcda47b1" providerId="LiveId" clId="{35849CD7-C6C9-42E0-A6D2-4F7779DE0C72}" dt="2023-05-06T04:42:54.187" v="149" actId="20577"/>
          <ac:spMkLst>
            <pc:docMk/>
            <pc:sldMk cId="2128380218" sldId="256"/>
            <ac:spMk id="2" creationId="{00000000-0000-0000-0000-000000000000}"/>
          </ac:spMkLst>
        </pc:spChg>
        <pc:spChg chg="mod">
          <ac:chgData name="津川 信彦" userId="67e8670bfcda47b1" providerId="LiveId" clId="{35849CD7-C6C9-42E0-A6D2-4F7779DE0C72}" dt="2023-05-06T04:45:44.572" v="271" actId="20577"/>
          <ac:spMkLst>
            <pc:docMk/>
            <pc:sldMk cId="2128380218" sldId="256"/>
            <ac:spMk id="3" creationId="{00000000-0000-0000-0000-000000000000}"/>
          </ac:spMkLst>
        </pc:spChg>
        <pc:spChg chg="mod">
          <ac:chgData name="津川 信彦" userId="67e8670bfcda47b1" providerId="LiveId" clId="{35849CD7-C6C9-42E0-A6D2-4F7779DE0C72}" dt="2023-05-06T04:42:27.975" v="114" actId="20577"/>
          <ac:spMkLst>
            <pc:docMk/>
            <pc:sldMk cId="2128380218" sldId="256"/>
            <ac:spMk id="4" creationId="{BB3A4015-7E85-64FC-0471-80B7D0A4A7E2}"/>
          </ac:spMkLst>
        </pc:spChg>
      </pc:sldChg>
      <pc:sldChg chg="modSp mod">
        <pc:chgData name="津川 信彦" userId="67e8670bfcda47b1" providerId="LiveId" clId="{35849CD7-C6C9-42E0-A6D2-4F7779DE0C72}" dt="2023-05-06T04:44:22.299" v="198"/>
        <pc:sldMkLst>
          <pc:docMk/>
          <pc:sldMk cId="17016435" sldId="257"/>
        </pc:sldMkLst>
        <pc:spChg chg="mod">
          <ac:chgData name="津川 信彦" userId="67e8670bfcda47b1" providerId="LiveId" clId="{35849CD7-C6C9-42E0-A6D2-4F7779DE0C72}" dt="2023-05-06T04:44:22.299" v="198"/>
          <ac:spMkLst>
            <pc:docMk/>
            <pc:sldMk cId="17016435" sldId="257"/>
            <ac:spMk id="3" creationId="{02B94DF3-B2C6-E2A9-D03F-8C791899E6C9}"/>
          </ac:spMkLst>
        </pc:spChg>
      </pc:sldChg>
      <pc:sldChg chg="modSp mod">
        <pc:chgData name="津川 信彦" userId="67e8670bfcda47b1" providerId="LiveId" clId="{35849CD7-C6C9-42E0-A6D2-4F7779DE0C72}" dt="2023-05-06T04:45:05.706" v="248" actId="20577"/>
        <pc:sldMkLst>
          <pc:docMk/>
          <pc:sldMk cId="3691028620" sldId="277"/>
        </pc:sldMkLst>
        <pc:spChg chg="mod">
          <ac:chgData name="津川 信彦" userId="67e8670bfcda47b1" providerId="LiveId" clId="{35849CD7-C6C9-42E0-A6D2-4F7779DE0C72}" dt="2023-05-06T04:45:05.706" v="248" actId="20577"/>
          <ac:spMkLst>
            <pc:docMk/>
            <pc:sldMk cId="3691028620" sldId="277"/>
            <ac:spMk id="3" creationId="{C3EF2D61-38BE-7518-D7C8-9955233E6843}"/>
          </ac:spMkLst>
        </pc:spChg>
      </pc:sldChg>
    </pc:docChg>
  </pc:docChgLst>
  <pc:docChgLst>
    <pc:chgData name="津川 信彦" userId="67e8670bfcda47b1" providerId="LiveId" clId="{A33A2978-E790-4775-B3AB-513C916276A3}"/>
    <pc:docChg chg="undo custSel addSld delSld modSld sldOrd">
      <pc:chgData name="津川 信彦" userId="67e8670bfcda47b1" providerId="LiveId" clId="{A33A2978-E790-4775-B3AB-513C916276A3}" dt="2023-05-10T07:26:38.593" v="34" actId="47"/>
      <pc:docMkLst>
        <pc:docMk/>
      </pc:docMkLst>
      <pc:sldChg chg="modSp mod">
        <pc:chgData name="津川 信彦" userId="67e8670bfcda47b1" providerId="LiveId" clId="{A33A2978-E790-4775-B3AB-513C916276A3}" dt="2023-05-10T07:19:32.870" v="8" actId="20577"/>
        <pc:sldMkLst>
          <pc:docMk/>
          <pc:sldMk cId="2128380218" sldId="256"/>
        </pc:sldMkLst>
        <pc:spChg chg="mod">
          <ac:chgData name="津川 信彦" userId="67e8670bfcda47b1" providerId="LiveId" clId="{A33A2978-E790-4775-B3AB-513C916276A3}" dt="2023-05-10T07:19:32.870" v="8" actId="20577"/>
          <ac:spMkLst>
            <pc:docMk/>
            <pc:sldMk cId="2128380218" sldId="256"/>
            <ac:spMk id="2" creationId="{00000000-0000-0000-0000-000000000000}"/>
          </ac:spMkLst>
        </pc:spChg>
      </pc:sldChg>
      <pc:sldChg chg="modSp del mod">
        <pc:chgData name="津川 信彦" userId="67e8670bfcda47b1" providerId="LiveId" clId="{A33A2978-E790-4775-B3AB-513C916276A3}" dt="2023-05-10T07:21:25.628" v="13" actId="47"/>
        <pc:sldMkLst>
          <pc:docMk/>
          <pc:sldMk cId="17016435" sldId="257"/>
        </pc:sldMkLst>
        <pc:spChg chg="mod">
          <ac:chgData name="津川 信彦" userId="67e8670bfcda47b1" providerId="LiveId" clId="{A33A2978-E790-4775-B3AB-513C916276A3}" dt="2023-05-10T07:20:00.664" v="11" actId="403"/>
          <ac:spMkLst>
            <pc:docMk/>
            <pc:sldMk cId="17016435" sldId="257"/>
            <ac:spMk id="3" creationId="{02B94DF3-B2C6-E2A9-D03F-8C791899E6C9}"/>
          </ac:spMkLst>
        </pc:spChg>
      </pc:sldChg>
      <pc:sldChg chg="del">
        <pc:chgData name="津川 信彦" userId="67e8670bfcda47b1" providerId="LiveId" clId="{A33A2978-E790-4775-B3AB-513C916276A3}" dt="2023-05-10T07:21:27.504" v="14" actId="47"/>
        <pc:sldMkLst>
          <pc:docMk/>
          <pc:sldMk cId="144206651" sldId="258"/>
        </pc:sldMkLst>
      </pc:sldChg>
      <pc:sldChg chg="del">
        <pc:chgData name="津川 信彦" userId="67e8670bfcda47b1" providerId="LiveId" clId="{A33A2978-E790-4775-B3AB-513C916276A3}" dt="2023-05-10T07:21:28.595" v="15" actId="47"/>
        <pc:sldMkLst>
          <pc:docMk/>
          <pc:sldMk cId="2995522409" sldId="259"/>
        </pc:sldMkLst>
      </pc:sldChg>
      <pc:sldChg chg="del">
        <pc:chgData name="津川 信彦" userId="67e8670bfcda47b1" providerId="LiveId" clId="{A33A2978-E790-4775-B3AB-513C916276A3}" dt="2023-05-10T07:21:29.535" v="16" actId="47"/>
        <pc:sldMkLst>
          <pc:docMk/>
          <pc:sldMk cId="1356359330" sldId="260"/>
        </pc:sldMkLst>
      </pc:sldChg>
      <pc:sldChg chg="del">
        <pc:chgData name="津川 信彦" userId="67e8670bfcda47b1" providerId="LiveId" clId="{A33A2978-E790-4775-B3AB-513C916276A3}" dt="2023-05-10T07:21:30.396" v="17" actId="47"/>
        <pc:sldMkLst>
          <pc:docMk/>
          <pc:sldMk cId="1314256571" sldId="261"/>
        </pc:sldMkLst>
      </pc:sldChg>
      <pc:sldChg chg="del">
        <pc:chgData name="津川 信彦" userId="67e8670bfcda47b1" providerId="LiveId" clId="{A33A2978-E790-4775-B3AB-513C916276A3}" dt="2023-05-10T07:21:34.272" v="20" actId="47"/>
        <pc:sldMkLst>
          <pc:docMk/>
          <pc:sldMk cId="3746674115" sldId="264"/>
        </pc:sldMkLst>
      </pc:sldChg>
      <pc:sldChg chg="del">
        <pc:chgData name="津川 信彦" userId="67e8670bfcda47b1" providerId="LiveId" clId="{A33A2978-E790-4775-B3AB-513C916276A3}" dt="2023-05-10T07:23:21.195" v="28" actId="47"/>
        <pc:sldMkLst>
          <pc:docMk/>
          <pc:sldMk cId="1481913179" sldId="265"/>
        </pc:sldMkLst>
      </pc:sldChg>
      <pc:sldChg chg="del">
        <pc:chgData name="津川 信彦" userId="67e8670bfcda47b1" providerId="LiveId" clId="{A33A2978-E790-4775-B3AB-513C916276A3}" dt="2023-05-10T07:21:31.210" v="18" actId="47"/>
        <pc:sldMkLst>
          <pc:docMk/>
          <pc:sldMk cId="2600899637" sldId="274"/>
        </pc:sldMkLst>
      </pc:sldChg>
      <pc:sldChg chg="del">
        <pc:chgData name="津川 信彦" userId="67e8670bfcda47b1" providerId="LiveId" clId="{A33A2978-E790-4775-B3AB-513C916276A3}" dt="2023-05-10T07:21:32.179" v="19" actId="47"/>
        <pc:sldMkLst>
          <pc:docMk/>
          <pc:sldMk cId="22885313" sldId="275"/>
        </pc:sldMkLst>
      </pc:sldChg>
      <pc:sldChg chg="del">
        <pc:chgData name="津川 信彦" userId="67e8670bfcda47b1" providerId="LiveId" clId="{A33A2978-E790-4775-B3AB-513C916276A3}" dt="2023-05-10T07:21:35.751" v="21" actId="47"/>
        <pc:sldMkLst>
          <pc:docMk/>
          <pc:sldMk cId="1130500530" sldId="276"/>
        </pc:sldMkLst>
      </pc:sldChg>
      <pc:sldChg chg="add del">
        <pc:chgData name="津川 信彦" userId="67e8670bfcda47b1" providerId="LiveId" clId="{A33A2978-E790-4775-B3AB-513C916276A3}" dt="2023-05-10T07:22:15.010" v="27" actId="47"/>
        <pc:sldMkLst>
          <pc:docMk/>
          <pc:sldMk cId="2903245539" sldId="278"/>
        </pc:sldMkLst>
      </pc:sldChg>
      <pc:sldChg chg="add del">
        <pc:chgData name="津川 信彦" userId="67e8670bfcda47b1" providerId="LiveId" clId="{A33A2978-E790-4775-B3AB-513C916276A3}" dt="2023-05-10T07:26:34.002" v="31" actId="47"/>
        <pc:sldMkLst>
          <pc:docMk/>
          <pc:sldMk cId="2222489100" sldId="279"/>
        </pc:sldMkLst>
      </pc:sldChg>
      <pc:sldChg chg="add">
        <pc:chgData name="津川 信彦" userId="67e8670bfcda47b1" providerId="LiveId" clId="{A33A2978-E790-4775-B3AB-513C916276A3}" dt="2023-05-10T07:21:05.935" v="12"/>
        <pc:sldMkLst>
          <pc:docMk/>
          <pc:sldMk cId="0" sldId="280"/>
        </pc:sldMkLst>
      </pc:sldChg>
      <pc:sldChg chg="add del">
        <pc:chgData name="津川 信彦" userId="67e8670bfcda47b1" providerId="LiveId" clId="{A33A2978-E790-4775-B3AB-513C916276A3}" dt="2023-05-10T07:26:35.917" v="32" actId="47"/>
        <pc:sldMkLst>
          <pc:docMk/>
          <pc:sldMk cId="0" sldId="281"/>
        </pc:sldMkLst>
      </pc:sldChg>
      <pc:sldChg chg="add del">
        <pc:chgData name="津川 信彦" userId="67e8670bfcda47b1" providerId="LiveId" clId="{A33A2978-E790-4775-B3AB-513C916276A3}" dt="2023-05-10T07:26:37.280" v="33" actId="47"/>
        <pc:sldMkLst>
          <pc:docMk/>
          <pc:sldMk cId="0" sldId="282"/>
        </pc:sldMkLst>
      </pc:sldChg>
      <pc:sldChg chg="add del">
        <pc:chgData name="津川 信彦" userId="67e8670bfcda47b1" providerId="LiveId" clId="{A33A2978-E790-4775-B3AB-513C916276A3}" dt="2023-05-10T07:26:38.593" v="34" actId="47"/>
        <pc:sldMkLst>
          <pc:docMk/>
          <pc:sldMk cId="0" sldId="283"/>
        </pc:sldMkLst>
      </pc:sldChg>
      <pc:sldChg chg="add">
        <pc:chgData name="津川 信彦" userId="67e8670bfcda47b1" providerId="LiveId" clId="{A33A2978-E790-4775-B3AB-513C916276A3}" dt="2023-05-10T07:21:05.935" v="12"/>
        <pc:sldMkLst>
          <pc:docMk/>
          <pc:sldMk cId="0" sldId="284"/>
        </pc:sldMkLst>
      </pc:sldChg>
      <pc:sldChg chg="add">
        <pc:chgData name="津川 信彦" userId="67e8670bfcda47b1" providerId="LiveId" clId="{A33A2978-E790-4775-B3AB-513C916276A3}" dt="2023-05-10T07:21:05.935" v="12"/>
        <pc:sldMkLst>
          <pc:docMk/>
          <pc:sldMk cId="0" sldId="285"/>
        </pc:sldMkLst>
      </pc:sldChg>
      <pc:sldChg chg="add">
        <pc:chgData name="津川 信彦" userId="67e8670bfcda47b1" providerId="LiveId" clId="{A33A2978-E790-4775-B3AB-513C916276A3}" dt="2023-05-10T07:21:05.935" v="12"/>
        <pc:sldMkLst>
          <pc:docMk/>
          <pc:sldMk cId="0" sldId="286"/>
        </pc:sldMkLst>
      </pc:sldChg>
      <pc:sldChg chg="add">
        <pc:chgData name="津川 信彦" userId="67e8670bfcda47b1" providerId="LiveId" clId="{A33A2978-E790-4775-B3AB-513C916276A3}" dt="2023-05-10T07:21:05.935" v="12"/>
        <pc:sldMkLst>
          <pc:docMk/>
          <pc:sldMk cId="0" sldId="287"/>
        </pc:sldMkLst>
      </pc:sldChg>
      <pc:sldChg chg="add">
        <pc:chgData name="津川 信彦" userId="67e8670bfcda47b1" providerId="LiveId" clId="{A33A2978-E790-4775-B3AB-513C916276A3}" dt="2023-05-10T07:21:05.935" v="12"/>
        <pc:sldMkLst>
          <pc:docMk/>
          <pc:sldMk cId="3157535496" sldId="289"/>
        </pc:sldMkLst>
      </pc:sldChg>
      <pc:sldChg chg="add del">
        <pc:chgData name="津川 信彦" userId="67e8670bfcda47b1" providerId="LiveId" clId="{A33A2978-E790-4775-B3AB-513C916276A3}" dt="2023-05-10T07:24:12.011" v="30" actId="47"/>
        <pc:sldMkLst>
          <pc:docMk/>
          <pc:sldMk cId="1043503982" sldId="290"/>
        </pc:sldMkLst>
      </pc:sldChg>
      <pc:sldChg chg="add del">
        <pc:chgData name="津川 信彦" userId="67e8670bfcda47b1" providerId="LiveId" clId="{A33A2978-E790-4775-B3AB-513C916276A3}" dt="2023-05-10T07:23:31.485" v="29" actId="47"/>
        <pc:sldMkLst>
          <pc:docMk/>
          <pc:sldMk cId="0" sldId="291"/>
        </pc:sldMkLst>
      </pc:sldChg>
      <pc:sldChg chg="add">
        <pc:chgData name="津川 信彦" userId="67e8670bfcda47b1" providerId="LiveId" clId="{A33A2978-E790-4775-B3AB-513C916276A3}" dt="2023-05-10T07:21:05.935" v="12"/>
        <pc:sldMkLst>
          <pc:docMk/>
          <pc:sldMk cId="1851854791" sldId="300"/>
        </pc:sldMkLst>
      </pc:sldChg>
      <pc:sldChg chg="add">
        <pc:chgData name="津川 信彦" userId="67e8670bfcda47b1" providerId="LiveId" clId="{A33A2978-E790-4775-B3AB-513C916276A3}" dt="2023-05-10T07:21:05.935" v="12"/>
        <pc:sldMkLst>
          <pc:docMk/>
          <pc:sldMk cId="622183320" sldId="301"/>
        </pc:sldMkLst>
      </pc:sldChg>
      <pc:sldChg chg="add">
        <pc:chgData name="津川 信彦" userId="67e8670bfcda47b1" providerId="LiveId" clId="{A33A2978-E790-4775-B3AB-513C916276A3}" dt="2023-05-10T07:21:05.935" v="12"/>
        <pc:sldMkLst>
          <pc:docMk/>
          <pc:sldMk cId="2347289187" sldId="302"/>
        </pc:sldMkLst>
      </pc:sldChg>
      <pc:sldChg chg="add">
        <pc:chgData name="津川 信彦" userId="67e8670bfcda47b1" providerId="LiveId" clId="{A33A2978-E790-4775-B3AB-513C916276A3}" dt="2023-05-10T07:21:05.935" v="12"/>
        <pc:sldMkLst>
          <pc:docMk/>
          <pc:sldMk cId="3210945050" sldId="303"/>
        </pc:sldMkLst>
      </pc:sldChg>
      <pc:sldChg chg="add del">
        <pc:chgData name="津川 信彦" userId="67e8670bfcda47b1" providerId="LiveId" clId="{A33A2978-E790-4775-B3AB-513C916276A3}" dt="2023-05-10T07:21:49.375" v="22" actId="47"/>
        <pc:sldMkLst>
          <pc:docMk/>
          <pc:sldMk cId="4234553746" sldId="304"/>
        </pc:sldMkLst>
      </pc:sldChg>
      <pc:sldChg chg="add del">
        <pc:chgData name="津川 信彦" userId="67e8670bfcda47b1" providerId="LiveId" clId="{A33A2978-E790-4775-B3AB-513C916276A3}" dt="2023-05-10T07:21:51.850" v="23" actId="47"/>
        <pc:sldMkLst>
          <pc:docMk/>
          <pc:sldMk cId="2876912393" sldId="305"/>
        </pc:sldMkLst>
      </pc:sldChg>
      <pc:sldChg chg="add del">
        <pc:chgData name="津川 信彦" userId="67e8670bfcda47b1" providerId="LiveId" clId="{A33A2978-E790-4775-B3AB-513C916276A3}" dt="2023-05-10T07:21:53.537" v="24" actId="47"/>
        <pc:sldMkLst>
          <pc:docMk/>
          <pc:sldMk cId="571327399" sldId="306"/>
        </pc:sldMkLst>
      </pc:sldChg>
      <pc:sldChg chg="add ord">
        <pc:chgData name="津川 信彦" userId="67e8670bfcda47b1" providerId="LiveId" clId="{A33A2978-E790-4775-B3AB-513C916276A3}" dt="2023-05-10T07:21:57.690" v="26"/>
        <pc:sldMkLst>
          <pc:docMk/>
          <pc:sldMk cId="1360243284" sldId="307"/>
        </pc:sldMkLst>
      </pc:sldChg>
      <pc:sldChg chg="add">
        <pc:chgData name="津川 信彦" userId="67e8670bfcda47b1" providerId="LiveId" clId="{A33A2978-E790-4775-B3AB-513C916276A3}" dt="2023-05-10T07:21:05.935" v="12"/>
        <pc:sldMkLst>
          <pc:docMk/>
          <pc:sldMk cId="611136629" sldId="308"/>
        </pc:sldMkLst>
      </pc:sldChg>
      <pc:sldChg chg="add">
        <pc:chgData name="津川 信彦" userId="67e8670bfcda47b1" providerId="LiveId" clId="{A33A2978-E790-4775-B3AB-513C916276A3}" dt="2023-05-10T07:21:05.935" v="12"/>
        <pc:sldMkLst>
          <pc:docMk/>
          <pc:sldMk cId="3308523261" sldId="309"/>
        </pc:sldMkLst>
      </pc:sldChg>
      <pc:sldChg chg="add">
        <pc:chgData name="津川 信彦" userId="67e8670bfcda47b1" providerId="LiveId" clId="{A33A2978-E790-4775-B3AB-513C916276A3}" dt="2023-05-10T07:21:05.935" v="12"/>
        <pc:sldMkLst>
          <pc:docMk/>
          <pc:sldMk cId="1027030338" sldId="310"/>
        </pc:sldMkLst>
      </pc:sldChg>
      <pc:sldChg chg="add">
        <pc:chgData name="津川 信彦" userId="67e8670bfcda47b1" providerId="LiveId" clId="{A33A2978-E790-4775-B3AB-513C916276A3}" dt="2023-05-10T07:21:05.935" v="12"/>
        <pc:sldMkLst>
          <pc:docMk/>
          <pc:sldMk cId="3214702045" sldId="311"/>
        </pc:sldMkLst>
      </pc:sldChg>
      <pc:sldChg chg="add">
        <pc:chgData name="津川 信彦" userId="67e8670bfcda47b1" providerId="LiveId" clId="{A33A2978-E790-4775-B3AB-513C916276A3}" dt="2023-05-10T07:21:05.935" v="12"/>
        <pc:sldMkLst>
          <pc:docMk/>
          <pc:sldMk cId="3479536461" sldId="312"/>
        </pc:sldMkLst>
      </pc:sldChg>
      <pc:sldChg chg="add">
        <pc:chgData name="津川 信彦" userId="67e8670bfcda47b1" providerId="LiveId" clId="{A33A2978-E790-4775-B3AB-513C916276A3}" dt="2023-05-10T07:21:05.935" v="12"/>
        <pc:sldMkLst>
          <pc:docMk/>
          <pc:sldMk cId="2059500253" sldId="313"/>
        </pc:sldMkLst>
      </pc:sldChg>
      <pc:sldChg chg="add">
        <pc:chgData name="津川 信彦" userId="67e8670bfcda47b1" providerId="LiveId" clId="{A33A2978-E790-4775-B3AB-513C916276A3}" dt="2023-05-10T07:21:05.935" v="12"/>
        <pc:sldMkLst>
          <pc:docMk/>
          <pc:sldMk cId="0" sldId="314"/>
        </pc:sldMkLst>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______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tugawa\Desktop\&#36890;&#25152;&#12539;&#35370;&#21839;&#23455;&#32318;&#12288;2016&#25913;&#23450;%2012.xlsx" TargetMode="Externa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______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Office_Excel_______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Office_Excel_______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Office_Excel_______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Office_Excel_______6.xlsx"/></Relationships>
</file>

<file path=ppt/charts/chart1.xml><?xml version="1.0" encoding="utf-8"?>
<c:chartSpace xmlns:c="http://schemas.openxmlformats.org/drawingml/2006/chart" xmlns:a="http://schemas.openxmlformats.org/drawingml/2006/main" xmlns:r="http://schemas.openxmlformats.org/officeDocument/2006/relationships">
  <c:lang val="ja-JP"/>
  <c:chart>
    <c:autoTitleDeleted val="1"/>
    <c:plotArea>
      <c:layout/>
      <c:barChart>
        <c:barDir val="col"/>
        <c:grouping val="clustered"/>
        <c:ser>
          <c:idx val="0"/>
          <c:order val="0"/>
          <c:tx>
            <c:strRef>
              <c:f>Sheet1!$B$1</c:f>
              <c:strCache>
                <c:ptCount val="1"/>
                <c:pt idx="0">
                  <c:v>令和元年度</c:v>
                </c:pt>
              </c:strCache>
            </c:strRef>
          </c:tx>
          <c:spPr>
            <a:solidFill>
              <a:schemeClr val="accent1"/>
            </a:solidFill>
            <a:ln>
              <a:noFill/>
            </a:ln>
            <a:effectLst/>
          </c:spPr>
          <c:cat>
            <c:strRef>
              <c:f>Sheet1!$A$2:$A$13</c:f>
              <c:strCache>
                <c:ptCount val="12"/>
                <c:pt idx="0">
                  <c:v>4月</c:v>
                </c:pt>
                <c:pt idx="1">
                  <c:v>５月</c:v>
                </c:pt>
                <c:pt idx="2">
                  <c:v>６月</c:v>
                </c:pt>
                <c:pt idx="3">
                  <c:v>7月</c:v>
                </c:pt>
                <c:pt idx="4">
                  <c:v>8月</c:v>
                </c:pt>
                <c:pt idx="5">
                  <c:v>9月</c:v>
                </c:pt>
                <c:pt idx="6">
                  <c:v>10月</c:v>
                </c:pt>
                <c:pt idx="7">
                  <c:v>11月</c:v>
                </c:pt>
                <c:pt idx="8">
                  <c:v>12月</c:v>
                </c:pt>
                <c:pt idx="9">
                  <c:v>1月</c:v>
                </c:pt>
                <c:pt idx="10">
                  <c:v>2月</c:v>
                </c:pt>
                <c:pt idx="11">
                  <c:v>３月</c:v>
                </c:pt>
              </c:strCache>
            </c:strRef>
          </c:cat>
          <c:val>
            <c:numRef>
              <c:f>Sheet1!$B$2:$B$13</c:f>
              <c:numCache>
                <c:formatCode>General</c:formatCode>
                <c:ptCount val="12"/>
                <c:pt idx="0">
                  <c:v>1373</c:v>
                </c:pt>
                <c:pt idx="1">
                  <c:v>1143</c:v>
                </c:pt>
                <c:pt idx="2">
                  <c:v>1258</c:v>
                </c:pt>
                <c:pt idx="3">
                  <c:v>1342</c:v>
                </c:pt>
                <c:pt idx="4">
                  <c:v>1217</c:v>
                </c:pt>
                <c:pt idx="5">
                  <c:v>1229</c:v>
                </c:pt>
                <c:pt idx="6">
                  <c:v>1390</c:v>
                </c:pt>
                <c:pt idx="7">
                  <c:v>1281</c:v>
                </c:pt>
                <c:pt idx="8">
                  <c:v>1358</c:v>
                </c:pt>
                <c:pt idx="9">
                  <c:v>1171</c:v>
                </c:pt>
                <c:pt idx="10">
                  <c:v>1185</c:v>
                </c:pt>
                <c:pt idx="11">
                  <c:v>1370</c:v>
                </c:pt>
              </c:numCache>
            </c:numRef>
          </c:val>
          <c:extLst xmlns:c16r2="http://schemas.microsoft.com/office/drawing/2015/06/chart">
            <c:ext xmlns:c16="http://schemas.microsoft.com/office/drawing/2014/chart" uri="{C3380CC4-5D6E-409C-BE32-E72D297353CC}">
              <c16:uniqueId val="{00000000-D6DE-41A3-A482-9C4EE6E70BA0}"/>
            </c:ext>
          </c:extLst>
        </c:ser>
        <c:ser>
          <c:idx val="1"/>
          <c:order val="1"/>
          <c:tx>
            <c:strRef>
              <c:f>Sheet1!$C$1</c:f>
              <c:strCache>
                <c:ptCount val="1"/>
                <c:pt idx="0">
                  <c:v>令和2年度</c:v>
                </c:pt>
              </c:strCache>
            </c:strRef>
          </c:tx>
          <c:spPr>
            <a:solidFill>
              <a:schemeClr val="accent3">
                <a:lumMod val="65000"/>
              </a:schemeClr>
            </a:solidFill>
            <a:ln>
              <a:noFill/>
            </a:ln>
            <a:effectLst/>
          </c:spPr>
          <c:cat>
            <c:strRef>
              <c:f>Sheet1!$A$2:$A$13</c:f>
              <c:strCache>
                <c:ptCount val="12"/>
                <c:pt idx="0">
                  <c:v>4月</c:v>
                </c:pt>
                <c:pt idx="1">
                  <c:v>５月</c:v>
                </c:pt>
                <c:pt idx="2">
                  <c:v>６月</c:v>
                </c:pt>
                <c:pt idx="3">
                  <c:v>7月</c:v>
                </c:pt>
                <c:pt idx="4">
                  <c:v>8月</c:v>
                </c:pt>
                <c:pt idx="5">
                  <c:v>9月</c:v>
                </c:pt>
                <c:pt idx="6">
                  <c:v>10月</c:v>
                </c:pt>
                <c:pt idx="7">
                  <c:v>11月</c:v>
                </c:pt>
                <c:pt idx="8">
                  <c:v>12月</c:v>
                </c:pt>
                <c:pt idx="9">
                  <c:v>1月</c:v>
                </c:pt>
                <c:pt idx="10">
                  <c:v>2月</c:v>
                </c:pt>
                <c:pt idx="11">
                  <c:v>３月</c:v>
                </c:pt>
              </c:strCache>
            </c:strRef>
          </c:cat>
          <c:val>
            <c:numRef>
              <c:f>Sheet1!$C$2:$C$13</c:f>
              <c:numCache>
                <c:formatCode>General</c:formatCode>
                <c:ptCount val="12"/>
                <c:pt idx="0">
                  <c:v>1214</c:v>
                </c:pt>
                <c:pt idx="1">
                  <c:v>1019</c:v>
                </c:pt>
                <c:pt idx="2">
                  <c:v>1192</c:v>
                </c:pt>
                <c:pt idx="3">
                  <c:v>1396</c:v>
                </c:pt>
                <c:pt idx="4">
                  <c:v>1103</c:v>
                </c:pt>
                <c:pt idx="5">
                  <c:v>1194</c:v>
                </c:pt>
                <c:pt idx="6">
                  <c:v>1198</c:v>
                </c:pt>
                <c:pt idx="7">
                  <c:v>1196</c:v>
                </c:pt>
                <c:pt idx="8">
                  <c:v>1297</c:v>
                </c:pt>
                <c:pt idx="9">
                  <c:v>1082</c:v>
                </c:pt>
                <c:pt idx="10">
                  <c:v>1092</c:v>
                </c:pt>
                <c:pt idx="11">
                  <c:v>1287</c:v>
                </c:pt>
              </c:numCache>
            </c:numRef>
          </c:val>
          <c:extLst xmlns:c16r2="http://schemas.microsoft.com/office/drawing/2015/06/chart">
            <c:ext xmlns:c16="http://schemas.microsoft.com/office/drawing/2014/chart" uri="{C3380CC4-5D6E-409C-BE32-E72D297353CC}">
              <c16:uniqueId val="{00000001-D6DE-41A3-A482-9C4EE6E70BA0}"/>
            </c:ext>
          </c:extLst>
        </c:ser>
        <c:ser>
          <c:idx val="2"/>
          <c:order val="2"/>
          <c:tx>
            <c:strRef>
              <c:f>Sheet1!$D$1</c:f>
              <c:strCache>
                <c:ptCount val="1"/>
                <c:pt idx="0">
                  <c:v>令和3年度</c:v>
                </c:pt>
              </c:strCache>
            </c:strRef>
          </c:tx>
          <c:spPr>
            <a:solidFill>
              <a:schemeClr val="accent5">
                <a:lumMod val="50000"/>
              </a:schemeClr>
            </a:solidFill>
            <a:ln>
              <a:noFill/>
            </a:ln>
            <a:effectLst/>
          </c:spPr>
          <c:cat>
            <c:strRef>
              <c:f>Sheet1!$A$2:$A$13</c:f>
              <c:strCache>
                <c:ptCount val="12"/>
                <c:pt idx="0">
                  <c:v>4月</c:v>
                </c:pt>
                <c:pt idx="1">
                  <c:v>５月</c:v>
                </c:pt>
                <c:pt idx="2">
                  <c:v>６月</c:v>
                </c:pt>
                <c:pt idx="3">
                  <c:v>7月</c:v>
                </c:pt>
                <c:pt idx="4">
                  <c:v>8月</c:v>
                </c:pt>
                <c:pt idx="5">
                  <c:v>9月</c:v>
                </c:pt>
                <c:pt idx="6">
                  <c:v>10月</c:v>
                </c:pt>
                <c:pt idx="7">
                  <c:v>11月</c:v>
                </c:pt>
                <c:pt idx="8">
                  <c:v>12月</c:v>
                </c:pt>
                <c:pt idx="9">
                  <c:v>1月</c:v>
                </c:pt>
                <c:pt idx="10">
                  <c:v>2月</c:v>
                </c:pt>
                <c:pt idx="11">
                  <c:v>３月</c:v>
                </c:pt>
              </c:strCache>
            </c:strRef>
          </c:cat>
          <c:val>
            <c:numRef>
              <c:f>Sheet1!$D$2:$D$13</c:f>
              <c:numCache>
                <c:formatCode>General</c:formatCode>
                <c:ptCount val="12"/>
                <c:pt idx="0">
                  <c:v>1153</c:v>
                </c:pt>
                <c:pt idx="1">
                  <c:v>1059</c:v>
                </c:pt>
                <c:pt idx="2">
                  <c:v>1195</c:v>
                </c:pt>
                <c:pt idx="3">
                  <c:v>1139</c:v>
                </c:pt>
                <c:pt idx="4">
                  <c:v>1137</c:v>
                </c:pt>
                <c:pt idx="5">
                  <c:v>1083</c:v>
                </c:pt>
                <c:pt idx="6">
                  <c:v>1121</c:v>
                </c:pt>
                <c:pt idx="7">
                  <c:v>1093</c:v>
                </c:pt>
                <c:pt idx="8">
                  <c:v>1206</c:v>
                </c:pt>
                <c:pt idx="9">
                  <c:v>1027</c:v>
                </c:pt>
                <c:pt idx="10">
                  <c:v>981</c:v>
                </c:pt>
                <c:pt idx="11">
                  <c:v>1234</c:v>
                </c:pt>
              </c:numCache>
            </c:numRef>
          </c:val>
          <c:extLst xmlns:c16r2="http://schemas.microsoft.com/office/drawing/2015/06/chart">
            <c:ext xmlns:c16="http://schemas.microsoft.com/office/drawing/2014/chart" uri="{C3380CC4-5D6E-409C-BE32-E72D297353CC}">
              <c16:uniqueId val="{00000002-D6DE-41A3-A482-9C4EE6E70BA0}"/>
            </c:ext>
          </c:extLst>
        </c:ser>
        <c:ser>
          <c:idx val="3"/>
          <c:order val="3"/>
          <c:tx>
            <c:strRef>
              <c:f>Sheet1!$E$1</c:f>
              <c:strCache>
                <c:ptCount val="1"/>
                <c:pt idx="0">
                  <c:v>令和4年度</c:v>
                </c:pt>
              </c:strCache>
            </c:strRef>
          </c:tx>
          <c:spPr>
            <a:solidFill>
              <a:srgbClr val="FF0000"/>
            </a:solidFill>
            <a:ln>
              <a:noFill/>
            </a:ln>
            <a:effectLst/>
          </c:spPr>
          <c:cat>
            <c:strRef>
              <c:f>Sheet1!$A$2:$A$13</c:f>
              <c:strCache>
                <c:ptCount val="12"/>
                <c:pt idx="0">
                  <c:v>4月</c:v>
                </c:pt>
                <c:pt idx="1">
                  <c:v>５月</c:v>
                </c:pt>
                <c:pt idx="2">
                  <c:v>６月</c:v>
                </c:pt>
                <c:pt idx="3">
                  <c:v>7月</c:v>
                </c:pt>
                <c:pt idx="4">
                  <c:v>8月</c:v>
                </c:pt>
                <c:pt idx="5">
                  <c:v>9月</c:v>
                </c:pt>
                <c:pt idx="6">
                  <c:v>10月</c:v>
                </c:pt>
                <c:pt idx="7">
                  <c:v>11月</c:v>
                </c:pt>
                <c:pt idx="8">
                  <c:v>12月</c:v>
                </c:pt>
                <c:pt idx="9">
                  <c:v>1月</c:v>
                </c:pt>
                <c:pt idx="10">
                  <c:v>2月</c:v>
                </c:pt>
                <c:pt idx="11">
                  <c:v>３月</c:v>
                </c:pt>
              </c:strCache>
            </c:strRef>
          </c:cat>
          <c:val>
            <c:numRef>
              <c:f>Sheet1!$E$2:$E$13</c:f>
              <c:numCache>
                <c:formatCode>General</c:formatCode>
                <c:ptCount val="12"/>
                <c:pt idx="0">
                  <c:v>1113</c:v>
                </c:pt>
                <c:pt idx="1">
                  <c:v>959</c:v>
                </c:pt>
                <c:pt idx="2">
                  <c:v>1154</c:v>
                </c:pt>
                <c:pt idx="3">
                  <c:v>985</c:v>
                </c:pt>
                <c:pt idx="4">
                  <c:v>1095</c:v>
                </c:pt>
                <c:pt idx="5">
                  <c:v>1035</c:v>
                </c:pt>
                <c:pt idx="6">
                  <c:v>1006</c:v>
                </c:pt>
                <c:pt idx="7">
                  <c:v>1041</c:v>
                </c:pt>
                <c:pt idx="8">
                  <c:v>1105</c:v>
                </c:pt>
                <c:pt idx="9">
                  <c:v>918</c:v>
                </c:pt>
                <c:pt idx="10">
                  <c:v>941</c:v>
                </c:pt>
                <c:pt idx="11">
                  <c:v>1051</c:v>
                </c:pt>
              </c:numCache>
            </c:numRef>
          </c:val>
          <c:extLst xmlns:c16r2="http://schemas.microsoft.com/office/drawing/2015/06/chart">
            <c:ext xmlns:c16="http://schemas.microsoft.com/office/drawing/2014/chart" uri="{C3380CC4-5D6E-409C-BE32-E72D297353CC}">
              <c16:uniqueId val="{00000003-D6DE-41A3-A482-9C4EE6E70BA0}"/>
            </c:ext>
          </c:extLst>
        </c:ser>
        <c:axId val="125177856"/>
        <c:axId val="125179392"/>
      </c:barChart>
      <c:catAx>
        <c:axId val="125177856"/>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crossAx val="125179392"/>
        <c:crosses val="autoZero"/>
        <c:auto val="1"/>
        <c:lblAlgn val="ctr"/>
        <c:lblOffset val="100"/>
      </c:catAx>
      <c:valAx>
        <c:axId val="125179392"/>
        <c:scaling>
          <c:orientation val="minMax"/>
          <c:max val="1500"/>
          <c:min val="900"/>
        </c:scaling>
        <c:axPos val="l"/>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crossAx val="125177856"/>
        <c:crosses val="autoZero"/>
        <c:crossBetween val="between"/>
        <c:majorUnit val="300"/>
      </c:valAx>
      <c:spPr>
        <a:noFill/>
        <a:ln>
          <a:noFill/>
        </a:ln>
        <a:effectLst/>
      </c:spPr>
    </c:plotArea>
    <c:legend>
      <c:legendPos val="r"/>
      <c:legendEntry>
        <c:idx val="3"/>
        <c:txPr>
          <a:bodyPr rot="0" spcFirstLastPara="1" vertOverflow="ellipsis" vert="horz" wrap="square" anchor="ctr" anchorCtr="1"/>
          <a:lstStyle/>
          <a:p>
            <a:pPr>
              <a:defRPr sz="1200" b="1" i="0" u="none" strike="noStrike" kern="1200" baseline="0">
                <a:solidFill>
                  <a:srgbClr val="FF0000"/>
                </a:solidFill>
                <a:latin typeface="メイリオ" panose="020B0604030504040204" pitchFamily="50" charset="-128"/>
                <a:ea typeface="メイリオ" panose="020B0604030504040204" pitchFamily="50" charset="-128"/>
                <a:cs typeface="+mn-cs"/>
              </a:defRPr>
            </a:pPr>
            <a:endParaRPr lang="ja-JP"/>
          </a:p>
        </c:txPr>
      </c:legendEntry>
      <c:layout/>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legend>
    <c:plotVisOnly val="1"/>
    <c:dispBlanksAs val="gap"/>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ja-JP"/>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ja-JP"/>
              <a:t>1</a:t>
            </a:r>
            <a:r>
              <a:rPr lang="ja-JP" altLang="en-US"/>
              <a:t>日平均人数</a:t>
            </a:r>
          </a:p>
        </c:rich>
      </c:tx>
      <c:layout/>
      <c:spPr>
        <a:noFill/>
        <a:ln>
          <a:noFill/>
        </a:ln>
        <a:effectLst/>
      </c:spPr>
    </c:title>
    <c:plotArea>
      <c:layout/>
      <c:barChart>
        <c:barDir val="col"/>
        <c:grouping val="clustered"/>
        <c:ser>
          <c:idx val="0"/>
          <c:order val="0"/>
          <c:tx>
            <c:strRef>
              <c:f>'2016.通所リハ  (2)'!$C$97</c:f>
              <c:strCache>
                <c:ptCount val="1"/>
                <c:pt idx="0">
                  <c:v>2015年度</c:v>
                </c:pt>
              </c:strCache>
            </c:strRef>
          </c:tx>
          <c:spPr>
            <a:solidFill>
              <a:schemeClr val="accent1"/>
            </a:solidFill>
            <a:ln>
              <a:noFill/>
            </a:ln>
            <a:effectLst/>
          </c:spPr>
          <c:cat>
            <c:strRef>
              <c:f>'2016.通所リハ  (2)'!$D$94:$O$94</c:f>
              <c:strCache>
                <c:ptCount val="12"/>
                <c:pt idx="0">
                  <c:v>4月</c:v>
                </c:pt>
                <c:pt idx="1">
                  <c:v>5月</c:v>
                </c:pt>
                <c:pt idx="2">
                  <c:v>6月</c:v>
                </c:pt>
                <c:pt idx="3">
                  <c:v>7月</c:v>
                </c:pt>
                <c:pt idx="4">
                  <c:v>8月</c:v>
                </c:pt>
                <c:pt idx="5">
                  <c:v>9月</c:v>
                </c:pt>
                <c:pt idx="6">
                  <c:v>10月</c:v>
                </c:pt>
                <c:pt idx="7">
                  <c:v>11月</c:v>
                </c:pt>
                <c:pt idx="8">
                  <c:v>12月</c:v>
                </c:pt>
                <c:pt idx="9">
                  <c:v>1月</c:v>
                </c:pt>
                <c:pt idx="10">
                  <c:v>2月</c:v>
                </c:pt>
                <c:pt idx="11">
                  <c:v>3月</c:v>
                </c:pt>
              </c:strCache>
            </c:strRef>
          </c:cat>
          <c:val>
            <c:numRef>
              <c:f>'2016.通所リハ  (2)'!$D$97:$O$97</c:f>
              <c:numCache>
                <c:formatCode>General</c:formatCode>
                <c:ptCount val="12"/>
                <c:pt idx="0">
                  <c:v>0</c:v>
                </c:pt>
                <c:pt idx="1">
                  <c:v>0</c:v>
                </c:pt>
                <c:pt idx="2">
                  <c:v>0</c:v>
                </c:pt>
                <c:pt idx="3">
                  <c:v>0</c:v>
                </c:pt>
                <c:pt idx="4">
                  <c:v>0</c:v>
                </c:pt>
                <c:pt idx="5">
                  <c:v>1.47</c:v>
                </c:pt>
                <c:pt idx="6">
                  <c:v>1.9500000000000015</c:v>
                </c:pt>
                <c:pt idx="7">
                  <c:v>2.58</c:v>
                </c:pt>
                <c:pt idx="8">
                  <c:v>2.8</c:v>
                </c:pt>
                <c:pt idx="9">
                  <c:v>3.16</c:v>
                </c:pt>
                <c:pt idx="10">
                  <c:v>3.75</c:v>
                </c:pt>
                <c:pt idx="11">
                  <c:v>4.04</c:v>
                </c:pt>
              </c:numCache>
            </c:numRef>
          </c:val>
          <c:extLst xmlns:c16r2="http://schemas.microsoft.com/office/drawing/2015/06/chart">
            <c:ext xmlns:c16="http://schemas.microsoft.com/office/drawing/2014/chart" uri="{C3380CC4-5D6E-409C-BE32-E72D297353CC}">
              <c16:uniqueId val="{00000000-4907-4B39-B943-6E5BB494FDC8}"/>
            </c:ext>
          </c:extLst>
        </c:ser>
        <c:ser>
          <c:idx val="1"/>
          <c:order val="1"/>
          <c:tx>
            <c:strRef>
              <c:f>'2016.通所リハ  (2)'!$C$98</c:f>
              <c:strCache>
                <c:ptCount val="1"/>
                <c:pt idx="0">
                  <c:v>2016 年度</c:v>
                </c:pt>
              </c:strCache>
            </c:strRef>
          </c:tx>
          <c:spPr>
            <a:solidFill>
              <a:schemeClr val="accent2"/>
            </a:solidFill>
            <a:ln>
              <a:noFill/>
            </a:ln>
            <a:effectLst/>
          </c:spPr>
          <c:cat>
            <c:strRef>
              <c:f>'2016.通所リハ  (2)'!$D$94:$O$94</c:f>
              <c:strCache>
                <c:ptCount val="12"/>
                <c:pt idx="0">
                  <c:v>4月</c:v>
                </c:pt>
                <c:pt idx="1">
                  <c:v>5月</c:v>
                </c:pt>
                <c:pt idx="2">
                  <c:v>6月</c:v>
                </c:pt>
                <c:pt idx="3">
                  <c:v>7月</c:v>
                </c:pt>
                <c:pt idx="4">
                  <c:v>8月</c:v>
                </c:pt>
                <c:pt idx="5">
                  <c:v>9月</c:v>
                </c:pt>
                <c:pt idx="6">
                  <c:v>10月</c:v>
                </c:pt>
                <c:pt idx="7">
                  <c:v>11月</c:v>
                </c:pt>
                <c:pt idx="8">
                  <c:v>12月</c:v>
                </c:pt>
                <c:pt idx="9">
                  <c:v>1月</c:v>
                </c:pt>
                <c:pt idx="10">
                  <c:v>2月</c:v>
                </c:pt>
                <c:pt idx="11">
                  <c:v>3月</c:v>
                </c:pt>
              </c:strCache>
            </c:strRef>
          </c:cat>
          <c:val>
            <c:numRef>
              <c:f>'2016.通所リハ  (2)'!$D$98:$O$98</c:f>
              <c:numCache>
                <c:formatCode>General</c:formatCode>
                <c:ptCount val="12"/>
                <c:pt idx="0">
                  <c:v>4.05</c:v>
                </c:pt>
                <c:pt idx="1">
                  <c:v>4.05</c:v>
                </c:pt>
                <c:pt idx="2">
                  <c:v>4.41</c:v>
                </c:pt>
                <c:pt idx="3">
                  <c:v>5.8</c:v>
                </c:pt>
                <c:pt idx="4">
                  <c:v>6</c:v>
                </c:pt>
                <c:pt idx="5">
                  <c:v>6.25</c:v>
                </c:pt>
                <c:pt idx="6">
                  <c:v>6</c:v>
                </c:pt>
                <c:pt idx="7">
                  <c:v>6.9</c:v>
                </c:pt>
                <c:pt idx="8">
                  <c:v>5.63</c:v>
                </c:pt>
                <c:pt idx="9">
                  <c:v>5.9</c:v>
                </c:pt>
                <c:pt idx="10">
                  <c:v>6.45</c:v>
                </c:pt>
                <c:pt idx="11">
                  <c:v>6.6099999999999985</c:v>
                </c:pt>
              </c:numCache>
            </c:numRef>
          </c:val>
          <c:extLst xmlns:c16r2="http://schemas.microsoft.com/office/drawing/2015/06/chart">
            <c:ext xmlns:c16="http://schemas.microsoft.com/office/drawing/2014/chart" uri="{C3380CC4-5D6E-409C-BE32-E72D297353CC}">
              <c16:uniqueId val="{00000001-4907-4B39-B943-6E5BB494FDC8}"/>
            </c:ext>
          </c:extLst>
        </c:ser>
        <c:gapWidth val="219"/>
        <c:overlap val="-27"/>
        <c:axId val="49166976"/>
        <c:axId val="49213824"/>
      </c:barChart>
      <c:catAx>
        <c:axId val="49166976"/>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49213824"/>
        <c:crosses val="autoZero"/>
        <c:auto val="1"/>
        <c:lblAlgn val="ctr"/>
        <c:lblOffset val="100"/>
      </c:catAx>
      <c:valAx>
        <c:axId val="49213824"/>
        <c:scaling>
          <c:orientation val="minMax"/>
        </c:scaling>
        <c:axPos val="l"/>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49166976"/>
        <c:crosses val="autoZero"/>
        <c:crossBetween val="between"/>
      </c:valAx>
      <c:spPr>
        <a:noFill/>
        <a:ln>
          <a:noFill/>
        </a:ln>
        <a:effectLst/>
      </c:spPr>
    </c:plotArea>
    <c:legend>
      <c:legendPos val="b"/>
      <c:layout/>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chart>
  <c:spPr>
    <a:solidFill>
      <a:schemeClr val="bg1"/>
    </a:solidFill>
    <a:ln w="9525" cap="flat" cmpd="sng" algn="ctr">
      <a:solidFill>
        <a:schemeClr val="tx1">
          <a:lumMod val="15000"/>
          <a:lumOff val="85000"/>
        </a:schemeClr>
      </a:solidFill>
      <a:round/>
    </a:ln>
    <a:effectLst/>
  </c:spPr>
  <c:txPr>
    <a:bodyPr/>
    <a:lstStyle/>
    <a:p>
      <a:pPr>
        <a:defRPr/>
      </a:pPr>
      <a:endParaRPr lang="ja-JP"/>
    </a:p>
  </c:txPr>
  <c:externalData r:id="rId1"/>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ja-JP"/>
  <c:chart>
    <c:autoTitleDeleted val="1"/>
    <c:plotArea>
      <c:layout/>
      <c:barChart>
        <c:barDir val="col"/>
        <c:grouping val="clustered"/>
        <c:ser>
          <c:idx val="0"/>
          <c:order val="0"/>
          <c:tx>
            <c:strRef>
              <c:f>Sheet1!$B$1</c:f>
              <c:strCache>
                <c:ptCount val="1"/>
                <c:pt idx="0">
                  <c:v>2021年</c:v>
                </c:pt>
              </c:strCache>
            </c:strRef>
          </c:tx>
          <c:spPr>
            <a:solidFill>
              <a:schemeClr val="accent2"/>
            </a:solidFill>
            <a:ln>
              <a:noFill/>
            </a:ln>
            <a:effectLst/>
          </c:spPr>
          <c:cat>
            <c:strRef>
              <c:f>Sheet1!$A$2:$A$13</c:f>
              <c:strCache>
                <c:ptCount val="12"/>
                <c:pt idx="0">
                  <c:v>4月</c:v>
                </c:pt>
                <c:pt idx="1">
                  <c:v>5月</c:v>
                </c:pt>
                <c:pt idx="2">
                  <c:v>6月</c:v>
                </c:pt>
                <c:pt idx="3">
                  <c:v>7月</c:v>
                </c:pt>
                <c:pt idx="4">
                  <c:v>8月</c:v>
                </c:pt>
                <c:pt idx="5">
                  <c:v>9月</c:v>
                </c:pt>
                <c:pt idx="6">
                  <c:v>10月</c:v>
                </c:pt>
                <c:pt idx="7">
                  <c:v>11月</c:v>
                </c:pt>
                <c:pt idx="8">
                  <c:v>12月</c:v>
                </c:pt>
                <c:pt idx="9">
                  <c:v>1月</c:v>
                </c:pt>
                <c:pt idx="10">
                  <c:v>2月</c:v>
                </c:pt>
                <c:pt idx="11">
                  <c:v>3月</c:v>
                </c:pt>
              </c:strCache>
            </c:strRef>
          </c:cat>
          <c:val>
            <c:numRef>
              <c:f>Sheet1!$B$2:$B$13</c:f>
              <c:numCache>
                <c:formatCode>General</c:formatCode>
                <c:ptCount val="12"/>
                <c:pt idx="0">
                  <c:v>101</c:v>
                </c:pt>
                <c:pt idx="1">
                  <c:v>78</c:v>
                </c:pt>
                <c:pt idx="2">
                  <c:v>109</c:v>
                </c:pt>
                <c:pt idx="3">
                  <c:v>83</c:v>
                </c:pt>
                <c:pt idx="4">
                  <c:v>99</c:v>
                </c:pt>
                <c:pt idx="5">
                  <c:v>196</c:v>
                </c:pt>
                <c:pt idx="6">
                  <c:v>159</c:v>
                </c:pt>
                <c:pt idx="7">
                  <c:v>96</c:v>
                </c:pt>
                <c:pt idx="8">
                  <c:v>113</c:v>
                </c:pt>
                <c:pt idx="9">
                  <c:v>53</c:v>
                </c:pt>
                <c:pt idx="10">
                  <c:v>76</c:v>
                </c:pt>
                <c:pt idx="11">
                  <c:v>90</c:v>
                </c:pt>
              </c:numCache>
            </c:numRef>
          </c:val>
          <c:extLst xmlns:c16r2="http://schemas.microsoft.com/office/drawing/2015/06/chart">
            <c:ext xmlns:c16="http://schemas.microsoft.com/office/drawing/2014/chart" uri="{C3380CC4-5D6E-409C-BE32-E72D297353CC}">
              <c16:uniqueId val="{00000000-3C28-46E2-BFD1-163F6A8CB27E}"/>
            </c:ext>
          </c:extLst>
        </c:ser>
        <c:ser>
          <c:idx val="1"/>
          <c:order val="1"/>
          <c:tx>
            <c:strRef>
              <c:f>Sheet1!$C$1</c:f>
              <c:strCache>
                <c:ptCount val="1"/>
                <c:pt idx="0">
                  <c:v>2022年</c:v>
                </c:pt>
              </c:strCache>
            </c:strRef>
          </c:tx>
          <c:spPr>
            <a:solidFill>
              <a:schemeClr val="accent4"/>
            </a:solidFill>
            <a:ln>
              <a:noFill/>
            </a:ln>
            <a:effectLst/>
          </c:spPr>
          <c:cat>
            <c:strRef>
              <c:f>Sheet1!$A$2:$A$13</c:f>
              <c:strCache>
                <c:ptCount val="12"/>
                <c:pt idx="0">
                  <c:v>4月</c:v>
                </c:pt>
                <c:pt idx="1">
                  <c:v>5月</c:v>
                </c:pt>
                <c:pt idx="2">
                  <c:v>6月</c:v>
                </c:pt>
                <c:pt idx="3">
                  <c:v>7月</c:v>
                </c:pt>
                <c:pt idx="4">
                  <c:v>8月</c:v>
                </c:pt>
                <c:pt idx="5">
                  <c:v>9月</c:v>
                </c:pt>
                <c:pt idx="6">
                  <c:v>10月</c:v>
                </c:pt>
                <c:pt idx="7">
                  <c:v>11月</c:v>
                </c:pt>
                <c:pt idx="8">
                  <c:v>12月</c:v>
                </c:pt>
                <c:pt idx="9">
                  <c:v>1月</c:v>
                </c:pt>
                <c:pt idx="10">
                  <c:v>2月</c:v>
                </c:pt>
                <c:pt idx="11">
                  <c:v>3月</c:v>
                </c:pt>
              </c:strCache>
            </c:strRef>
          </c:cat>
          <c:val>
            <c:numRef>
              <c:f>Sheet1!$C$2:$C$13</c:f>
              <c:numCache>
                <c:formatCode>General</c:formatCode>
                <c:ptCount val="12"/>
                <c:pt idx="0">
                  <c:v>58</c:v>
                </c:pt>
                <c:pt idx="1">
                  <c:v>85</c:v>
                </c:pt>
                <c:pt idx="2">
                  <c:v>105</c:v>
                </c:pt>
                <c:pt idx="3">
                  <c:v>97</c:v>
                </c:pt>
                <c:pt idx="4">
                  <c:v>97</c:v>
                </c:pt>
                <c:pt idx="5">
                  <c:v>199</c:v>
                </c:pt>
                <c:pt idx="6">
                  <c:v>143</c:v>
                </c:pt>
                <c:pt idx="7">
                  <c:v>89</c:v>
                </c:pt>
                <c:pt idx="8">
                  <c:v>92</c:v>
                </c:pt>
                <c:pt idx="9">
                  <c:v>70</c:v>
                </c:pt>
                <c:pt idx="10">
                  <c:v>91</c:v>
                </c:pt>
                <c:pt idx="11">
                  <c:v>91</c:v>
                </c:pt>
              </c:numCache>
            </c:numRef>
          </c:val>
          <c:extLst xmlns:c16r2="http://schemas.microsoft.com/office/drawing/2015/06/chart">
            <c:ext xmlns:c16="http://schemas.microsoft.com/office/drawing/2014/chart" uri="{C3380CC4-5D6E-409C-BE32-E72D297353CC}">
              <c16:uniqueId val="{00000001-3C28-46E2-BFD1-163F6A8CB27E}"/>
            </c:ext>
          </c:extLst>
        </c:ser>
        <c:ser>
          <c:idx val="2"/>
          <c:order val="2"/>
          <c:tx>
            <c:strRef>
              <c:f>Sheet1!$D$1</c:f>
              <c:strCache>
                <c:ptCount val="1"/>
                <c:pt idx="0">
                  <c:v>2023年</c:v>
                </c:pt>
              </c:strCache>
            </c:strRef>
          </c:tx>
          <c:spPr>
            <a:solidFill>
              <a:srgbClr val="00B050"/>
            </a:solidFill>
            <a:ln>
              <a:noFill/>
            </a:ln>
            <a:effectLst/>
          </c:spPr>
          <c:cat>
            <c:strRef>
              <c:f>Sheet1!$A$2:$A$13</c:f>
              <c:strCache>
                <c:ptCount val="12"/>
                <c:pt idx="0">
                  <c:v>4月</c:v>
                </c:pt>
                <c:pt idx="1">
                  <c:v>5月</c:v>
                </c:pt>
                <c:pt idx="2">
                  <c:v>6月</c:v>
                </c:pt>
                <c:pt idx="3">
                  <c:v>7月</c:v>
                </c:pt>
                <c:pt idx="4">
                  <c:v>8月</c:v>
                </c:pt>
                <c:pt idx="5">
                  <c:v>9月</c:v>
                </c:pt>
                <c:pt idx="6">
                  <c:v>10月</c:v>
                </c:pt>
                <c:pt idx="7">
                  <c:v>11月</c:v>
                </c:pt>
                <c:pt idx="8">
                  <c:v>12月</c:v>
                </c:pt>
                <c:pt idx="9">
                  <c:v>1月</c:v>
                </c:pt>
                <c:pt idx="10">
                  <c:v>2月</c:v>
                </c:pt>
                <c:pt idx="11">
                  <c:v>3月</c:v>
                </c:pt>
              </c:strCache>
            </c:strRef>
          </c:cat>
          <c:val>
            <c:numRef>
              <c:f>Sheet1!$D$2:$D$13</c:f>
              <c:numCache>
                <c:formatCode>General</c:formatCode>
                <c:ptCount val="12"/>
                <c:pt idx="0">
                  <c:v>114</c:v>
                </c:pt>
                <c:pt idx="1">
                  <c:v>117</c:v>
                </c:pt>
                <c:pt idx="2">
                  <c:v>132</c:v>
                </c:pt>
                <c:pt idx="3">
                  <c:v>120</c:v>
                </c:pt>
              </c:numCache>
            </c:numRef>
          </c:val>
          <c:extLst xmlns:c16r2="http://schemas.microsoft.com/office/drawing/2015/06/chart">
            <c:ext xmlns:c16="http://schemas.microsoft.com/office/drawing/2014/chart" uri="{C3380CC4-5D6E-409C-BE32-E72D297353CC}">
              <c16:uniqueId val="{00000002-3C28-46E2-BFD1-163F6A8CB27E}"/>
            </c:ext>
          </c:extLst>
        </c:ser>
        <c:gapWidth val="219"/>
        <c:overlap val="-27"/>
        <c:axId val="242859008"/>
        <c:axId val="242868992"/>
      </c:barChart>
      <c:catAx>
        <c:axId val="242859008"/>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242868992"/>
        <c:crosses val="autoZero"/>
        <c:auto val="1"/>
        <c:lblAlgn val="ctr"/>
        <c:lblOffset val="100"/>
      </c:catAx>
      <c:valAx>
        <c:axId val="242868992"/>
        <c:scaling>
          <c:orientation val="minMax"/>
        </c:scaling>
        <c:axPos val="l"/>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242859008"/>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197" b="0" i="0" u="none" strike="noStrike" kern="1200" baseline="0">
                <a:solidFill>
                  <a:schemeClr val="tx1">
                    <a:lumMod val="65000"/>
                    <a:lumOff val="35000"/>
                  </a:schemeClr>
                </a:solidFill>
                <a:latin typeface="+mn-lt"/>
                <a:ea typeface="+mn-ea"/>
                <a:cs typeface="+mn-cs"/>
              </a:defRPr>
            </a:pPr>
            <a:endParaRPr lang="ja-JP"/>
          </a:p>
        </c:txPr>
      </c:dTable>
      <c:spPr>
        <a:noFill/>
        <a:ln>
          <a:noFill/>
        </a:ln>
        <a:effectLst/>
      </c:spPr>
    </c:plotArea>
    <c:legend>
      <c:legendPos val="b"/>
      <c:layout/>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ja-JP"/>
  <c:chart>
    <c:autoTitleDeleted val="1"/>
    <c:plotArea>
      <c:layout/>
      <c:barChart>
        <c:barDir val="col"/>
        <c:grouping val="clustered"/>
        <c:ser>
          <c:idx val="0"/>
          <c:order val="0"/>
          <c:tx>
            <c:strRef>
              <c:f>Sheet1!$B$1</c:f>
              <c:strCache>
                <c:ptCount val="1"/>
                <c:pt idx="0">
                  <c:v>2021年</c:v>
                </c:pt>
              </c:strCache>
            </c:strRef>
          </c:tx>
          <c:spPr>
            <a:solidFill>
              <a:schemeClr val="accent2"/>
            </a:solidFill>
            <a:ln>
              <a:noFill/>
            </a:ln>
            <a:effectLst/>
          </c:spPr>
          <c:cat>
            <c:strRef>
              <c:f>Sheet1!$A$2:$A$13</c:f>
              <c:strCache>
                <c:ptCount val="12"/>
                <c:pt idx="0">
                  <c:v>4月</c:v>
                </c:pt>
                <c:pt idx="1">
                  <c:v>5月</c:v>
                </c:pt>
                <c:pt idx="2">
                  <c:v>6月</c:v>
                </c:pt>
                <c:pt idx="3">
                  <c:v>7月</c:v>
                </c:pt>
                <c:pt idx="4">
                  <c:v>8月</c:v>
                </c:pt>
                <c:pt idx="5">
                  <c:v>9月</c:v>
                </c:pt>
                <c:pt idx="6">
                  <c:v>10月</c:v>
                </c:pt>
                <c:pt idx="7">
                  <c:v>11月</c:v>
                </c:pt>
                <c:pt idx="8">
                  <c:v>12月</c:v>
                </c:pt>
                <c:pt idx="9">
                  <c:v>1月</c:v>
                </c:pt>
                <c:pt idx="10">
                  <c:v>2月</c:v>
                </c:pt>
                <c:pt idx="11">
                  <c:v>3月</c:v>
                </c:pt>
              </c:strCache>
            </c:strRef>
          </c:cat>
          <c:val>
            <c:numRef>
              <c:f>Sheet1!$B$2:$B$13</c:f>
              <c:numCache>
                <c:formatCode>General</c:formatCode>
                <c:ptCount val="12"/>
                <c:pt idx="0">
                  <c:v>54.9</c:v>
                </c:pt>
                <c:pt idx="1">
                  <c:v>58.8</c:v>
                </c:pt>
                <c:pt idx="2">
                  <c:v>54.3</c:v>
                </c:pt>
                <c:pt idx="3">
                  <c:v>57</c:v>
                </c:pt>
                <c:pt idx="4">
                  <c:v>56.9</c:v>
                </c:pt>
                <c:pt idx="5">
                  <c:v>54.2</c:v>
                </c:pt>
                <c:pt idx="6">
                  <c:v>53.4</c:v>
                </c:pt>
                <c:pt idx="7">
                  <c:v>54.7</c:v>
                </c:pt>
                <c:pt idx="8">
                  <c:v>57.4</c:v>
                </c:pt>
                <c:pt idx="9">
                  <c:v>60.4</c:v>
                </c:pt>
                <c:pt idx="10">
                  <c:v>57.7</c:v>
                </c:pt>
                <c:pt idx="11">
                  <c:v>61.7</c:v>
                </c:pt>
              </c:numCache>
            </c:numRef>
          </c:val>
          <c:extLst xmlns:c16r2="http://schemas.microsoft.com/office/drawing/2015/06/chart">
            <c:ext xmlns:c16="http://schemas.microsoft.com/office/drawing/2014/chart" uri="{C3380CC4-5D6E-409C-BE32-E72D297353CC}">
              <c16:uniqueId val="{00000000-0BCD-4599-916E-24BE84075D53}"/>
            </c:ext>
          </c:extLst>
        </c:ser>
        <c:ser>
          <c:idx val="1"/>
          <c:order val="1"/>
          <c:tx>
            <c:strRef>
              <c:f>Sheet1!$C$1</c:f>
              <c:strCache>
                <c:ptCount val="1"/>
                <c:pt idx="0">
                  <c:v>2022年</c:v>
                </c:pt>
              </c:strCache>
            </c:strRef>
          </c:tx>
          <c:spPr>
            <a:solidFill>
              <a:schemeClr val="accent4"/>
            </a:solidFill>
            <a:ln>
              <a:noFill/>
            </a:ln>
            <a:effectLst/>
          </c:spPr>
          <c:cat>
            <c:strRef>
              <c:f>Sheet1!$A$2:$A$13</c:f>
              <c:strCache>
                <c:ptCount val="12"/>
                <c:pt idx="0">
                  <c:v>4月</c:v>
                </c:pt>
                <c:pt idx="1">
                  <c:v>5月</c:v>
                </c:pt>
                <c:pt idx="2">
                  <c:v>6月</c:v>
                </c:pt>
                <c:pt idx="3">
                  <c:v>7月</c:v>
                </c:pt>
                <c:pt idx="4">
                  <c:v>8月</c:v>
                </c:pt>
                <c:pt idx="5">
                  <c:v>9月</c:v>
                </c:pt>
                <c:pt idx="6">
                  <c:v>10月</c:v>
                </c:pt>
                <c:pt idx="7">
                  <c:v>11月</c:v>
                </c:pt>
                <c:pt idx="8">
                  <c:v>12月</c:v>
                </c:pt>
                <c:pt idx="9">
                  <c:v>1月</c:v>
                </c:pt>
                <c:pt idx="10">
                  <c:v>2月</c:v>
                </c:pt>
                <c:pt idx="11">
                  <c:v>3月</c:v>
                </c:pt>
              </c:strCache>
            </c:strRef>
          </c:cat>
          <c:val>
            <c:numRef>
              <c:f>Sheet1!$C$2:$C$13</c:f>
              <c:numCache>
                <c:formatCode>General</c:formatCode>
                <c:ptCount val="12"/>
                <c:pt idx="0">
                  <c:v>55.7</c:v>
                </c:pt>
                <c:pt idx="1">
                  <c:v>50.5</c:v>
                </c:pt>
                <c:pt idx="2">
                  <c:v>52.5</c:v>
                </c:pt>
                <c:pt idx="3">
                  <c:v>49.3</c:v>
                </c:pt>
                <c:pt idx="4">
                  <c:v>52.1</c:v>
                </c:pt>
                <c:pt idx="5">
                  <c:v>51.8</c:v>
                </c:pt>
                <c:pt idx="6">
                  <c:v>50.3</c:v>
                </c:pt>
                <c:pt idx="7">
                  <c:v>52.1</c:v>
                </c:pt>
                <c:pt idx="8">
                  <c:v>52.6</c:v>
                </c:pt>
                <c:pt idx="9">
                  <c:v>54</c:v>
                </c:pt>
                <c:pt idx="10">
                  <c:v>52.3</c:v>
                </c:pt>
                <c:pt idx="11">
                  <c:v>52.6</c:v>
                </c:pt>
              </c:numCache>
            </c:numRef>
          </c:val>
          <c:extLst xmlns:c16r2="http://schemas.microsoft.com/office/drawing/2015/06/chart">
            <c:ext xmlns:c16="http://schemas.microsoft.com/office/drawing/2014/chart" uri="{C3380CC4-5D6E-409C-BE32-E72D297353CC}">
              <c16:uniqueId val="{00000001-0BCD-4599-916E-24BE84075D53}"/>
            </c:ext>
          </c:extLst>
        </c:ser>
        <c:ser>
          <c:idx val="2"/>
          <c:order val="2"/>
          <c:tx>
            <c:strRef>
              <c:f>Sheet1!$D$1</c:f>
              <c:strCache>
                <c:ptCount val="1"/>
                <c:pt idx="0">
                  <c:v>2023年</c:v>
                </c:pt>
              </c:strCache>
            </c:strRef>
          </c:tx>
          <c:spPr>
            <a:solidFill>
              <a:srgbClr val="00B050"/>
            </a:solidFill>
            <a:ln>
              <a:noFill/>
            </a:ln>
            <a:effectLst/>
          </c:spPr>
          <c:cat>
            <c:strRef>
              <c:f>Sheet1!$A$2:$A$13</c:f>
              <c:strCache>
                <c:ptCount val="12"/>
                <c:pt idx="0">
                  <c:v>4月</c:v>
                </c:pt>
                <c:pt idx="1">
                  <c:v>5月</c:v>
                </c:pt>
                <c:pt idx="2">
                  <c:v>6月</c:v>
                </c:pt>
                <c:pt idx="3">
                  <c:v>7月</c:v>
                </c:pt>
                <c:pt idx="4">
                  <c:v>8月</c:v>
                </c:pt>
                <c:pt idx="5">
                  <c:v>9月</c:v>
                </c:pt>
                <c:pt idx="6">
                  <c:v>10月</c:v>
                </c:pt>
                <c:pt idx="7">
                  <c:v>11月</c:v>
                </c:pt>
                <c:pt idx="8">
                  <c:v>12月</c:v>
                </c:pt>
                <c:pt idx="9">
                  <c:v>1月</c:v>
                </c:pt>
                <c:pt idx="10">
                  <c:v>2月</c:v>
                </c:pt>
                <c:pt idx="11">
                  <c:v>3月</c:v>
                </c:pt>
              </c:strCache>
            </c:strRef>
          </c:cat>
          <c:val>
            <c:numRef>
              <c:f>Sheet1!$D$2:$D$13</c:f>
              <c:numCache>
                <c:formatCode>General</c:formatCode>
                <c:ptCount val="12"/>
                <c:pt idx="0">
                  <c:v>54.2</c:v>
                </c:pt>
                <c:pt idx="1">
                  <c:v>52.6</c:v>
                </c:pt>
                <c:pt idx="2">
                  <c:v>51.5</c:v>
                </c:pt>
                <c:pt idx="3">
                  <c:v>53.2</c:v>
                </c:pt>
                <c:pt idx="4">
                  <c:v>56.5</c:v>
                </c:pt>
              </c:numCache>
            </c:numRef>
          </c:val>
          <c:extLst xmlns:c16r2="http://schemas.microsoft.com/office/drawing/2015/06/chart">
            <c:ext xmlns:c16="http://schemas.microsoft.com/office/drawing/2014/chart" uri="{C3380CC4-5D6E-409C-BE32-E72D297353CC}">
              <c16:uniqueId val="{00000002-0BCD-4599-916E-24BE84075D53}"/>
            </c:ext>
          </c:extLst>
        </c:ser>
        <c:gapWidth val="219"/>
        <c:overlap val="-27"/>
        <c:axId val="258856064"/>
        <c:axId val="258857984"/>
      </c:barChart>
      <c:catAx>
        <c:axId val="258856064"/>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258857984"/>
        <c:crosses val="autoZero"/>
        <c:auto val="1"/>
        <c:lblAlgn val="ctr"/>
        <c:lblOffset val="100"/>
      </c:catAx>
      <c:valAx>
        <c:axId val="258857984"/>
        <c:scaling>
          <c:orientation val="minMax"/>
        </c:scaling>
        <c:axPos val="l"/>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258856064"/>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197" b="0" i="0" u="none" strike="noStrike" kern="1200" baseline="0">
                <a:solidFill>
                  <a:schemeClr val="tx1">
                    <a:lumMod val="65000"/>
                    <a:lumOff val="35000"/>
                  </a:schemeClr>
                </a:solidFill>
                <a:latin typeface="+mn-lt"/>
                <a:ea typeface="+mn-ea"/>
                <a:cs typeface="+mn-cs"/>
              </a:defRPr>
            </a:pPr>
            <a:endParaRPr lang="ja-JP"/>
          </a:p>
        </c:txPr>
      </c:dTable>
      <c:spPr>
        <a:noFill/>
        <a:ln>
          <a:noFill/>
        </a:ln>
        <a:effectLst/>
      </c:spPr>
    </c:plotArea>
    <c:legend>
      <c:legendPos val="b"/>
      <c:layout/>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ja-JP"/>
  <c:chart>
    <c:autoTitleDeleted val="1"/>
    <c:plotArea>
      <c:layout/>
      <c:barChart>
        <c:barDir val="col"/>
        <c:grouping val="clustered"/>
        <c:ser>
          <c:idx val="0"/>
          <c:order val="0"/>
          <c:tx>
            <c:strRef>
              <c:f>Sheet1!$B$1</c:f>
              <c:strCache>
                <c:ptCount val="1"/>
                <c:pt idx="0">
                  <c:v>2021年</c:v>
                </c:pt>
              </c:strCache>
            </c:strRef>
          </c:tx>
          <c:spPr>
            <a:solidFill>
              <a:schemeClr val="accent2"/>
            </a:solidFill>
            <a:ln>
              <a:noFill/>
            </a:ln>
            <a:effectLst/>
          </c:spPr>
          <c:cat>
            <c:strRef>
              <c:f>Sheet1!$A$2:$A$13</c:f>
              <c:strCache>
                <c:ptCount val="12"/>
                <c:pt idx="0">
                  <c:v>4月</c:v>
                </c:pt>
                <c:pt idx="1">
                  <c:v>5月</c:v>
                </c:pt>
                <c:pt idx="2">
                  <c:v>6月</c:v>
                </c:pt>
                <c:pt idx="3">
                  <c:v>7月</c:v>
                </c:pt>
                <c:pt idx="4">
                  <c:v>8月</c:v>
                </c:pt>
                <c:pt idx="5">
                  <c:v>9月</c:v>
                </c:pt>
                <c:pt idx="6">
                  <c:v>10月</c:v>
                </c:pt>
                <c:pt idx="7">
                  <c:v>11月</c:v>
                </c:pt>
                <c:pt idx="8">
                  <c:v>12月</c:v>
                </c:pt>
                <c:pt idx="9">
                  <c:v>1月</c:v>
                </c:pt>
                <c:pt idx="10">
                  <c:v>2月</c:v>
                </c:pt>
                <c:pt idx="11">
                  <c:v>3月</c:v>
                </c:pt>
              </c:strCache>
            </c:strRef>
          </c:cat>
          <c:val>
            <c:numRef>
              <c:f>Sheet1!$B$2:$B$13</c:f>
              <c:numCache>
                <c:formatCode>General</c:formatCode>
                <c:ptCount val="12"/>
                <c:pt idx="0">
                  <c:v>1153</c:v>
                </c:pt>
                <c:pt idx="1">
                  <c:v>1059</c:v>
                </c:pt>
                <c:pt idx="2">
                  <c:v>1195</c:v>
                </c:pt>
                <c:pt idx="3">
                  <c:v>1139</c:v>
                </c:pt>
                <c:pt idx="4">
                  <c:v>1137</c:v>
                </c:pt>
                <c:pt idx="5">
                  <c:v>1083</c:v>
                </c:pt>
                <c:pt idx="6">
                  <c:v>1121</c:v>
                </c:pt>
                <c:pt idx="7">
                  <c:v>1093</c:v>
                </c:pt>
                <c:pt idx="8">
                  <c:v>1206</c:v>
                </c:pt>
                <c:pt idx="9">
                  <c:v>1027</c:v>
                </c:pt>
                <c:pt idx="10">
                  <c:v>981</c:v>
                </c:pt>
                <c:pt idx="11">
                  <c:v>1234</c:v>
                </c:pt>
              </c:numCache>
            </c:numRef>
          </c:val>
          <c:extLst xmlns:c16r2="http://schemas.microsoft.com/office/drawing/2015/06/chart">
            <c:ext xmlns:c16="http://schemas.microsoft.com/office/drawing/2014/chart" uri="{C3380CC4-5D6E-409C-BE32-E72D297353CC}">
              <c16:uniqueId val="{00000000-0BCD-4599-916E-24BE84075D53}"/>
            </c:ext>
          </c:extLst>
        </c:ser>
        <c:ser>
          <c:idx val="1"/>
          <c:order val="1"/>
          <c:tx>
            <c:strRef>
              <c:f>Sheet1!$C$1</c:f>
              <c:strCache>
                <c:ptCount val="1"/>
                <c:pt idx="0">
                  <c:v>2022年</c:v>
                </c:pt>
              </c:strCache>
            </c:strRef>
          </c:tx>
          <c:spPr>
            <a:solidFill>
              <a:schemeClr val="accent4"/>
            </a:solidFill>
            <a:ln>
              <a:noFill/>
            </a:ln>
            <a:effectLst/>
          </c:spPr>
          <c:cat>
            <c:strRef>
              <c:f>Sheet1!$A$2:$A$13</c:f>
              <c:strCache>
                <c:ptCount val="12"/>
                <c:pt idx="0">
                  <c:v>4月</c:v>
                </c:pt>
                <c:pt idx="1">
                  <c:v>5月</c:v>
                </c:pt>
                <c:pt idx="2">
                  <c:v>6月</c:v>
                </c:pt>
                <c:pt idx="3">
                  <c:v>7月</c:v>
                </c:pt>
                <c:pt idx="4">
                  <c:v>8月</c:v>
                </c:pt>
                <c:pt idx="5">
                  <c:v>9月</c:v>
                </c:pt>
                <c:pt idx="6">
                  <c:v>10月</c:v>
                </c:pt>
                <c:pt idx="7">
                  <c:v>11月</c:v>
                </c:pt>
                <c:pt idx="8">
                  <c:v>12月</c:v>
                </c:pt>
                <c:pt idx="9">
                  <c:v>1月</c:v>
                </c:pt>
                <c:pt idx="10">
                  <c:v>2月</c:v>
                </c:pt>
                <c:pt idx="11">
                  <c:v>3月</c:v>
                </c:pt>
              </c:strCache>
            </c:strRef>
          </c:cat>
          <c:val>
            <c:numRef>
              <c:f>Sheet1!$C$2:$C$13</c:f>
              <c:numCache>
                <c:formatCode>General</c:formatCode>
                <c:ptCount val="12"/>
                <c:pt idx="0">
                  <c:v>1113</c:v>
                </c:pt>
                <c:pt idx="1">
                  <c:v>959</c:v>
                </c:pt>
                <c:pt idx="2">
                  <c:v>1154</c:v>
                </c:pt>
                <c:pt idx="3">
                  <c:v>985</c:v>
                </c:pt>
                <c:pt idx="4">
                  <c:v>1095</c:v>
                </c:pt>
                <c:pt idx="5">
                  <c:v>1035</c:v>
                </c:pt>
                <c:pt idx="6">
                  <c:v>1006</c:v>
                </c:pt>
                <c:pt idx="7">
                  <c:v>1041</c:v>
                </c:pt>
                <c:pt idx="8">
                  <c:v>1105</c:v>
                </c:pt>
                <c:pt idx="9">
                  <c:v>918</c:v>
                </c:pt>
                <c:pt idx="10">
                  <c:v>941</c:v>
                </c:pt>
                <c:pt idx="11">
                  <c:v>1051</c:v>
                </c:pt>
              </c:numCache>
            </c:numRef>
          </c:val>
          <c:extLst xmlns:c16r2="http://schemas.microsoft.com/office/drawing/2015/06/chart">
            <c:ext xmlns:c16="http://schemas.microsoft.com/office/drawing/2014/chart" uri="{C3380CC4-5D6E-409C-BE32-E72D297353CC}">
              <c16:uniqueId val="{00000001-0BCD-4599-916E-24BE84075D53}"/>
            </c:ext>
          </c:extLst>
        </c:ser>
        <c:ser>
          <c:idx val="2"/>
          <c:order val="2"/>
          <c:tx>
            <c:strRef>
              <c:f>Sheet1!$D$1</c:f>
              <c:strCache>
                <c:ptCount val="1"/>
                <c:pt idx="0">
                  <c:v>2023年</c:v>
                </c:pt>
              </c:strCache>
            </c:strRef>
          </c:tx>
          <c:spPr>
            <a:solidFill>
              <a:srgbClr val="00B050"/>
            </a:solidFill>
            <a:ln>
              <a:noFill/>
            </a:ln>
            <a:effectLst/>
          </c:spPr>
          <c:cat>
            <c:strRef>
              <c:f>Sheet1!$A$2:$A$13</c:f>
              <c:strCache>
                <c:ptCount val="12"/>
                <c:pt idx="0">
                  <c:v>4月</c:v>
                </c:pt>
                <c:pt idx="1">
                  <c:v>5月</c:v>
                </c:pt>
                <c:pt idx="2">
                  <c:v>6月</c:v>
                </c:pt>
                <c:pt idx="3">
                  <c:v>7月</c:v>
                </c:pt>
                <c:pt idx="4">
                  <c:v>8月</c:v>
                </c:pt>
                <c:pt idx="5">
                  <c:v>9月</c:v>
                </c:pt>
                <c:pt idx="6">
                  <c:v>10月</c:v>
                </c:pt>
                <c:pt idx="7">
                  <c:v>11月</c:v>
                </c:pt>
                <c:pt idx="8">
                  <c:v>12月</c:v>
                </c:pt>
                <c:pt idx="9">
                  <c:v>1月</c:v>
                </c:pt>
                <c:pt idx="10">
                  <c:v>2月</c:v>
                </c:pt>
                <c:pt idx="11">
                  <c:v>3月</c:v>
                </c:pt>
              </c:strCache>
            </c:strRef>
          </c:cat>
          <c:val>
            <c:numRef>
              <c:f>Sheet1!$D$2:$D$13</c:f>
              <c:numCache>
                <c:formatCode>General</c:formatCode>
                <c:ptCount val="12"/>
                <c:pt idx="0">
                  <c:v>1083</c:v>
                </c:pt>
                <c:pt idx="1">
                  <c:v>947</c:v>
                </c:pt>
                <c:pt idx="2">
                  <c:v>1133</c:v>
                </c:pt>
                <c:pt idx="3">
                  <c:v>1064</c:v>
                </c:pt>
              </c:numCache>
            </c:numRef>
          </c:val>
          <c:extLst xmlns:c16r2="http://schemas.microsoft.com/office/drawing/2015/06/chart">
            <c:ext xmlns:c16="http://schemas.microsoft.com/office/drawing/2014/chart" uri="{C3380CC4-5D6E-409C-BE32-E72D297353CC}">
              <c16:uniqueId val="{00000002-0BCD-4599-916E-24BE84075D53}"/>
            </c:ext>
          </c:extLst>
        </c:ser>
        <c:gapWidth val="219"/>
        <c:overlap val="-27"/>
        <c:axId val="243434624"/>
        <c:axId val="243436160"/>
      </c:barChart>
      <c:catAx>
        <c:axId val="243434624"/>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243436160"/>
        <c:crosses val="autoZero"/>
        <c:auto val="1"/>
        <c:lblAlgn val="ctr"/>
        <c:lblOffset val="100"/>
      </c:catAx>
      <c:valAx>
        <c:axId val="243436160"/>
        <c:scaling>
          <c:orientation val="minMax"/>
        </c:scaling>
        <c:axPos val="l"/>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243434624"/>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197" b="0" i="0" u="none" strike="noStrike" kern="1200" baseline="0">
                <a:solidFill>
                  <a:schemeClr val="tx1">
                    <a:lumMod val="65000"/>
                    <a:lumOff val="35000"/>
                  </a:schemeClr>
                </a:solidFill>
                <a:latin typeface="+mn-lt"/>
                <a:ea typeface="+mn-ea"/>
                <a:cs typeface="+mn-cs"/>
              </a:defRPr>
            </a:pPr>
            <a:endParaRPr lang="ja-JP"/>
          </a:p>
        </c:txPr>
      </c:dTable>
      <c:spPr>
        <a:noFill/>
        <a:ln>
          <a:noFill/>
        </a:ln>
        <a:effectLst/>
      </c:spPr>
    </c:plotArea>
    <c:legend>
      <c:legendPos val="b"/>
      <c:layout/>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ja-JP"/>
  <c:chart>
    <c:autoTitleDeleted val="1"/>
    <c:plotArea>
      <c:layout/>
      <c:barChart>
        <c:barDir val="col"/>
        <c:grouping val="clustered"/>
        <c:ser>
          <c:idx val="0"/>
          <c:order val="0"/>
          <c:tx>
            <c:strRef>
              <c:f>Sheet1!$B$1</c:f>
              <c:strCache>
                <c:ptCount val="1"/>
                <c:pt idx="0">
                  <c:v>2021年</c:v>
                </c:pt>
              </c:strCache>
            </c:strRef>
          </c:tx>
          <c:spPr>
            <a:solidFill>
              <a:schemeClr val="accent2"/>
            </a:solidFill>
            <a:ln>
              <a:noFill/>
            </a:ln>
            <a:effectLst/>
          </c:spPr>
          <c:cat>
            <c:strRef>
              <c:f>Sheet1!$A$2:$A$13</c:f>
              <c:strCache>
                <c:ptCount val="12"/>
                <c:pt idx="0">
                  <c:v>4月</c:v>
                </c:pt>
                <c:pt idx="1">
                  <c:v>5月</c:v>
                </c:pt>
                <c:pt idx="2">
                  <c:v>6月</c:v>
                </c:pt>
                <c:pt idx="3">
                  <c:v>7月</c:v>
                </c:pt>
                <c:pt idx="4">
                  <c:v>8月</c:v>
                </c:pt>
                <c:pt idx="5">
                  <c:v>9月</c:v>
                </c:pt>
                <c:pt idx="6">
                  <c:v>10月</c:v>
                </c:pt>
                <c:pt idx="7">
                  <c:v>11月</c:v>
                </c:pt>
                <c:pt idx="8">
                  <c:v>12月</c:v>
                </c:pt>
                <c:pt idx="9">
                  <c:v>1月</c:v>
                </c:pt>
                <c:pt idx="10">
                  <c:v>2月</c:v>
                </c:pt>
                <c:pt idx="11">
                  <c:v>3月</c:v>
                </c:pt>
              </c:strCache>
            </c:strRef>
          </c:cat>
          <c:val>
            <c:numRef>
              <c:f>Sheet1!$B$2:$B$13</c:f>
              <c:numCache>
                <c:formatCode>General</c:formatCode>
                <c:ptCount val="12"/>
                <c:pt idx="0">
                  <c:v>10.9</c:v>
                </c:pt>
                <c:pt idx="1">
                  <c:v>11.6</c:v>
                </c:pt>
                <c:pt idx="2">
                  <c:v>11.3</c:v>
                </c:pt>
                <c:pt idx="3">
                  <c:v>11.7</c:v>
                </c:pt>
                <c:pt idx="4">
                  <c:v>14.1</c:v>
                </c:pt>
                <c:pt idx="5">
                  <c:v>13.8</c:v>
                </c:pt>
                <c:pt idx="6">
                  <c:v>13.2</c:v>
                </c:pt>
                <c:pt idx="7">
                  <c:v>14.8</c:v>
                </c:pt>
                <c:pt idx="8">
                  <c:v>13.8</c:v>
                </c:pt>
                <c:pt idx="9">
                  <c:v>12.7</c:v>
                </c:pt>
                <c:pt idx="10">
                  <c:v>11.8</c:v>
                </c:pt>
                <c:pt idx="11">
                  <c:v>11.6</c:v>
                </c:pt>
              </c:numCache>
            </c:numRef>
          </c:val>
          <c:extLst xmlns:c16r2="http://schemas.microsoft.com/office/drawing/2015/06/chart">
            <c:ext xmlns:c16="http://schemas.microsoft.com/office/drawing/2014/chart" uri="{C3380CC4-5D6E-409C-BE32-E72D297353CC}">
              <c16:uniqueId val="{00000000-8A9E-45F5-9164-B612336B7E33}"/>
            </c:ext>
          </c:extLst>
        </c:ser>
        <c:ser>
          <c:idx val="1"/>
          <c:order val="1"/>
          <c:tx>
            <c:strRef>
              <c:f>Sheet1!$C$1</c:f>
              <c:strCache>
                <c:ptCount val="1"/>
                <c:pt idx="0">
                  <c:v>2022年</c:v>
                </c:pt>
              </c:strCache>
            </c:strRef>
          </c:tx>
          <c:spPr>
            <a:solidFill>
              <a:schemeClr val="accent4"/>
            </a:solidFill>
            <a:ln>
              <a:noFill/>
            </a:ln>
            <a:effectLst/>
          </c:spPr>
          <c:cat>
            <c:strRef>
              <c:f>Sheet1!$A$2:$A$13</c:f>
              <c:strCache>
                <c:ptCount val="12"/>
                <c:pt idx="0">
                  <c:v>4月</c:v>
                </c:pt>
                <c:pt idx="1">
                  <c:v>5月</c:v>
                </c:pt>
                <c:pt idx="2">
                  <c:v>6月</c:v>
                </c:pt>
                <c:pt idx="3">
                  <c:v>7月</c:v>
                </c:pt>
                <c:pt idx="4">
                  <c:v>8月</c:v>
                </c:pt>
                <c:pt idx="5">
                  <c:v>9月</c:v>
                </c:pt>
                <c:pt idx="6">
                  <c:v>10月</c:v>
                </c:pt>
                <c:pt idx="7">
                  <c:v>11月</c:v>
                </c:pt>
                <c:pt idx="8">
                  <c:v>12月</c:v>
                </c:pt>
                <c:pt idx="9">
                  <c:v>1月</c:v>
                </c:pt>
                <c:pt idx="10">
                  <c:v>2月</c:v>
                </c:pt>
                <c:pt idx="11">
                  <c:v>3月</c:v>
                </c:pt>
              </c:strCache>
            </c:strRef>
          </c:cat>
          <c:val>
            <c:numRef>
              <c:f>Sheet1!$C$2:$C$13</c:f>
              <c:numCache>
                <c:formatCode>General</c:formatCode>
                <c:ptCount val="12"/>
                <c:pt idx="0">
                  <c:v>11.1</c:v>
                </c:pt>
                <c:pt idx="1">
                  <c:v>9.9</c:v>
                </c:pt>
                <c:pt idx="2">
                  <c:v>10.5</c:v>
                </c:pt>
                <c:pt idx="3">
                  <c:v>11.5</c:v>
                </c:pt>
                <c:pt idx="4">
                  <c:v>10.5</c:v>
                </c:pt>
                <c:pt idx="5">
                  <c:v>12.2</c:v>
                </c:pt>
                <c:pt idx="6">
                  <c:v>14.1</c:v>
                </c:pt>
                <c:pt idx="7">
                  <c:v>13.8</c:v>
                </c:pt>
                <c:pt idx="8">
                  <c:v>12.9</c:v>
                </c:pt>
                <c:pt idx="9">
                  <c:v>14.2</c:v>
                </c:pt>
                <c:pt idx="10">
                  <c:v>13.1</c:v>
                </c:pt>
                <c:pt idx="11">
                  <c:v>12.5</c:v>
                </c:pt>
              </c:numCache>
            </c:numRef>
          </c:val>
          <c:extLst xmlns:c16r2="http://schemas.microsoft.com/office/drawing/2015/06/chart">
            <c:ext xmlns:c16="http://schemas.microsoft.com/office/drawing/2014/chart" uri="{C3380CC4-5D6E-409C-BE32-E72D297353CC}">
              <c16:uniqueId val="{00000001-8A9E-45F5-9164-B612336B7E33}"/>
            </c:ext>
          </c:extLst>
        </c:ser>
        <c:ser>
          <c:idx val="2"/>
          <c:order val="2"/>
          <c:tx>
            <c:strRef>
              <c:f>Sheet1!$D$1</c:f>
              <c:strCache>
                <c:ptCount val="1"/>
                <c:pt idx="0">
                  <c:v>2023年</c:v>
                </c:pt>
              </c:strCache>
            </c:strRef>
          </c:tx>
          <c:spPr>
            <a:solidFill>
              <a:srgbClr val="00B050"/>
            </a:solidFill>
            <a:ln>
              <a:noFill/>
            </a:ln>
            <a:effectLst/>
          </c:spPr>
          <c:cat>
            <c:strRef>
              <c:f>Sheet1!$A$2:$A$13</c:f>
              <c:strCache>
                <c:ptCount val="12"/>
                <c:pt idx="0">
                  <c:v>4月</c:v>
                </c:pt>
                <c:pt idx="1">
                  <c:v>5月</c:v>
                </c:pt>
                <c:pt idx="2">
                  <c:v>6月</c:v>
                </c:pt>
                <c:pt idx="3">
                  <c:v>7月</c:v>
                </c:pt>
                <c:pt idx="4">
                  <c:v>8月</c:v>
                </c:pt>
                <c:pt idx="5">
                  <c:v>9月</c:v>
                </c:pt>
                <c:pt idx="6">
                  <c:v>10月</c:v>
                </c:pt>
                <c:pt idx="7">
                  <c:v>11月</c:v>
                </c:pt>
                <c:pt idx="8">
                  <c:v>12月</c:v>
                </c:pt>
                <c:pt idx="9">
                  <c:v>1月</c:v>
                </c:pt>
                <c:pt idx="10">
                  <c:v>2月</c:v>
                </c:pt>
                <c:pt idx="11">
                  <c:v>3月</c:v>
                </c:pt>
              </c:strCache>
            </c:strRef>
          </c:cat>
          <c:val>
            <c:numRef>
              <c:f>Sheet1!$D$2:$D$13</c:f>
              <c:numCache>
                <c:formatCode>General</c:formatCode>
                <c:ptCount val="12"/>
                <c:pt idx="0">
                  <c:v>13.3</c:v>
                </c:pt>
                <c:pt idx="1">
                  <c:v>13.5</c:v>
                </c:pt>
                <c:pt idx="2">
                  <c:v>13.3</c:v>
                </c:pt>
                <c:pt idx="3">
                  <c:v>13.5</c:v>
                </c:pt>
              </c:numCache>
            </c:numRef>
          </c:val>
          <c:extLst xmlns:c16r2="http://schemas.microsoft.com/office/drawing/2015/06/chart">
            <c:ext xmlns:c16="http://schemas.microsoft.com/office/drawing/2014/chart" uri="{C3380CC4-5D6E-409C-BE32-E72D297353CC}">
              <c16:uniqueId val="{00000002-8A9E-45F5-9164-B612336B7E33}"/>
            </c:ext>
          </c:extLst>
        </c:ser>
        <c:gapWidth val="219"/>
        <c:overlap val="-27"/>
        <c:axId val="145186176"/>
        <c:axId val="145253888"/>
      </c:barChart>
      <c:catAx>
        <c:axId val="145186176"/>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145253888"/>
        <c:crosses val="autoZero"/>
        <c:auto val="1"/>
        <c:lblAlgn val="ctr"/>
        <c:lblOffset val="100"/>
      </c:catAx>
      <c:valAx>
        <c:axId val="145253888"/>
        <c:scaling>
          <c:orientation val="minMax"/>
        </c:scaling>
        <c:axPos val="l"/>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145186176"/>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197" b="0" i="0" u="none" strike="noStrike" kern="1200" baseline="0">
                <a:solidFill>
                  <a:schemeClr val="tx1">
                    <a:lumMod val="65000"/>
                    <a:lumOff val="35000"/>
                  </a:schemeClr>
                </a:solidFill>
                <a:latin typeface="+mn-lt"/>
                <a:ea typeface="+mn-ea"/>
                <a:cs typeface="+mn-cs"/>
              </a:defRPr>
            </a:pPr>
            <a:endParaRPr lang="ja-JP"/>
          </a:p>
        </c:txPr>
      </c:dTable>
      <c:spPr>
        <a:noFill/>
        <a:ln>
          <a:noFill/>
        </a:ln>
        <a:effectLst/>
      </c:spPr>
    </c:plotArea>
    <c:legend>
      <c:legendPos val="b"/>
      <c:layout/>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ja-JP"/>
  <c:chart>
    <c:autoTitleDeleted val="1"/>
    <c:plotArea>
      <c:layout/>
      <c:barChart>
        <c:barDir val="col"/>
        <c:grouping val="clustered"/>
        <c:ser>
          <c:idx val="0"/>
          <c:order val="0"/>
          <c:tx>
            <c:strRef>
              <c:f>Sheet1!$B$1</c:f>
              <c:strCache>
                <c:ptCount val="1"/>
                <c:pt idx="0">
                  <c:v>2021年</c:v>
                </c:pt>
              </c:strCache>
            </c:strRef>
          </c:tx>
          <c:spPr>
            <a:solidFill>
              <a:schemeClr val="accent2"/>
            </a:solidFill>
            <a:ln>
              <a:noFill/>
            </a:ln>
            <a:effectLst/>
          </c:spPr>
          <c:cat>
            <c:strRef>
              <c:f>Sheet1!$A$2:$A$13</c:f>
              <c:strCache>
                <c:ptCount val="12"/>
                <c:pt idx="0">
                  <c:v>4月</c:v>
                </c:pt>
                <c:pt idx="1">
                  <c:v>5月</c:v>
                </c:pt>
                <c:pt idx="2">
                  <c:v>6月</c:v>
                </c:pt>
                <c:pt idx="3">
                  <c:v>7月</c:v>
                </c:pt>
                <c:pt idx="4">
                  <c:v>8月</c:v>
                </c:pt>
                <c:pt idx="5">
                  <c:v>9月</c:v>
                </c:pt>
                <c:pt idx="6">
                  <c:v>10月</c:v>
                </c:pt>
                <c:pt idx="7">
                  <c:v>11月</c:v>
                </c:pt>
                <c:pt idx="8">
                  <c:v>12月</c:v>
                </c:pt>
                <c:pt idx="9">
                  <c:v>1月</c:v>
                </c:pt>
                <c:pt idx="10">
                  <c:v>2月</c:v>
                </c:pt>
                <c:pt idx="11">
                  <c:v>3月</c:v>
                </c:pt>
              </c:strCache>
            </c:strRef>
          </c:cat>
          <c:val>
            <c:numRef>
              <c:f>Sheet1!$B$2:$B$13</c:f>
              <c:numCache>
                <c:formatCode>General</c:formatCode>
                <c:ptCount val="12"/>
                <c:pt idx="0">
                  <c:v>228</c:v>
                </c:pt>
                <c:pt idx="1">
                  <c:v>208</c:v>
                </c:pt>
                <c:pt idx="2">
                  <c:v>248</c:v>
                </c:pt>
                <c:pt idx="3">
                  <c:v>233</c:v>
                </c:pt>
                <c:pt idx="4">
                  <c:v>281</c:v>
                </c:pt>
                <c:pt idx="5">
                  <c:v>276</c:v>
                </c:pt>
                <c:pt idx="6">
                  <c:v>277</c:v>
                </c:pt>
                <c:pt idx="7">
                  <c:v>296</c:v>
                </c:pt>
                <c:pt idx="8">
                  <c:v>289</c:v>
                </c:pt>
                <c:pt idx="9">
                  <c:v>241</c:v>
                </c:pt>
                <c:pt idx="10">
                  <c:v>213</c:v>
                </c:pt>
                <c:pt idx="11">
                  <c:v>255</c:v>
                </c:pt>
              </c:numCache>
            </c:numRef>
          </c:val>
          <c:extLst xmlns:c16r2="http://schemas.microsoft.com/office/drawing/2015/06/chart">
            <c:ext xmlns:c16="http://schemas.microsoft.com/office/drawing/2014/chart" uri="{C3380CC4-5D6E-409C-BE32-E72D297353CC}">
              <c16:uniqueId val="{00000000-F62C-4D4E-B24D-3D7952144419}"/>
            </c:ext>
          </c:extLst>
        </c:ser>
        <c:ser>
          <c:idx val="1"/>
          <c:order val="1"/>
          <c:tx>
            <c:strRef>
              <c:f>Sheet1!$C$1</c:f>
              <c:strCache>
                <c:ptCount val="1"/>
                <c:pt idx="0">
                  <c:v>2022年</c:v>
                </c:pt>
              </c:strCache>
            </c:strRef>
          </c:tx>
          <c:spPr>
            <a:solidFill>
              <a:schemeClr val="accent4"/>
            </a:solidFill>
            <a:ln>
              <a:noFill/>
            </a:ln>
            <a:effectLst/>
          </c:spPr>
          <c:cat>
            <c:strRef>
              <c:f>Sheet1!$A$2:$A$13</c:f>
              <c:strCache>
                <c:ptCount val="12"/>
                <c:pt idx="0">
                  <c:v>4月</c:v>
                </c:pt>
                <c:pt idx="1">
                  <c:v>5月</c:v>
                </c:pt>
                <c:pt idx="2">
                  <c:v>6月</c:v>
                </c:pt>
                <c:pt idx="3">
                  <c:v>7月</c:v>
                </c:pt>
                <c:pt idx="4">
                  <c:v>8月</c:v>
                </c:pt>
                <c:pt idx="5">
                  <c:v>9月</c:v>
                </c:pt>
                <c:pt idx="6">
                  <c:v>10月</c:v>
                </c:pt>
                <c:pt idx="7">
                  <c:v>11月</c:v>
                </c:pt>
                <c:pt idx="8">
                  <c:v>12月</c:v>
                </c:pt>
                <c:pt idx="9">
                  <c:v>1月</c:v>
                </c:pt>
                <c:pt idx="10">
                  <c:v>2月</c:v>
                </c:pt>
                <c:pt idx="11">
                  <c:v>3月</c:v>
                </c:pt>
              </c:strCache>
            </c:strRef>
          </c:cat>
          <c:val>
            <c:numRef>
              <c:f>Sheet1!$C$2:$C$13</c:f>
              <c:numCache>
                <c:formatCode>General</c:formatCode>
                <c:ptCount val="12"/>
                <c:pt idx="0">
                  <c:v>222</c:v>
                </c:pt>
                <c:pt idx="1">
                  <c:v>179</c:v>
                </c:pt>
                <c:pt idx="2">
                  <c:v>232</c:v>
                </c:pt>
                <c:pt idx="3">
                  <c:v>230</c:v>
                </c:pt>
                <c:pt idx="4">
                  <c:v>209</c:v>
                </c:pt>
                <c:pt idx="5">
                  <c:v>243</c:v>
                </c:pt>
                <c:pt idx="6">
                  <c:v>281</c:v>
                </c:pt>
                <c:pt idx="7">
                  <c:v>275</c:v>
                </c:pt>
                <c:pt idx="8">
                  <c:v>270</c:v>
                </c:pt>
                <c:pt idx="9">
                  <c:v>269</c:v>
                </c:pt>
                <c:pt idx="10">
                  <c:v>248</c:v>
                </c:pt>
                <c:pt idx="11">
                  <c:v>276</c:v>
                </c:pt>
              </c:numCache>
            </c:numRef>
          </c:val>
          <c:extLst xmlns:c16r2="http://schemas.microsoft.com/office/drawing/2015/06/chart">
            <c:ext xmlns:c16="http://schemas.microsoft.com/office/drawing/2014/chart" uri="{C3380CC4-5D6E-409C-BE32-E72D297353CC}">
              <c16:uniqueId val="{00000001-F62C-4D4E-B24D-3D7952144419}"/>
            </c:ext>
          </c:extLst>
        </c:ser>
        <c:ser>
          <c:idx val="2"/>
          <c:order val="2"/>
          <c:tx>
            <c:strRef>
              <c:f>Sheet1!$D$1</c:f>
              <c:strCache>
                <c:ptCount val="1"/>
                <c:pt idx="0">
                  <c:v>2023年</c:v>
                </c:pt>
              </c:strCache>
            </c:strRef>
          </c:tx>
          <c:spPr>
            <a:solidFill>
              <a:srgbClr val="00B050"/>
            </a:solidFill>
            <a:ln>
              <a:noFill/>
            </a:ln>
            <a:effectLst/>
          </c:spPr>
          <c:cat>
            <c:strRef>
              <c:f>Sheet1!$A$2:$A$13</c:f>
              <c:strCache>
                <c:ptCount val="12"/>
                <c:pt idx="0">
                  <c:v>4月</c:v>
                </c:pt>
                <c:pt idx="1">
                  <c:v>5月</c:v>
                </c:pt>
                <c:pt idx="2">
                  <c:v>6月</c:v>
                </c:pt>
                <c:pt idx="3">
                  <c:v>7月</c:v>
                </c:pt>
                <c:pt idx="4">
                  <c:v>8月</c:v>
                </c:pt>
                <c:pt idx="5">
                  <c:v>9月</c:v>
                </c:pt>
                <c:pt idx="6">
                  <c:v>10月</c:v>
                </c:pt>
                <c:pt idx="7">
                  <c:v>11月</c:v>
                </c:pt>
                <c:pt idx="8">
                  <c:v>12月</c:v>
                </c:pt>
                <c:pt idx="9">
                  <c:v>1月</c:v>
                </c:pt>
                <c:pt idx="10">
                  <c:v>2月</c:v>
                </c:pt>
                <c:pt idx="11">
                  <c:v>3月</c:v>
                </c:pt>
              </c:strCache>
            </c:strRef>
          </c:cat>
          <c:val>
            <c:numRef>
              <c:f>Sheet1!$D$2:$D$13</c:f>
              <c:numCache>
                <c:formatCode>General</c:formatCode>
                <c:ptCount val="12"/>
                <c:pt idx="0">
                  <c:v>266</c:v>
                </c:pt>
                <c:pt idx="1">
                  <c:v>256</c:v>
                </c:pt>
                <c:pt idx="2">
                  <c:v>293</c:v>
                </c:pt>
                <c:pt idx="3">
                  <c:v>270</c:v>
                </c:pt>
              </c:numCache>
            </c:numRef>
          </c:val>
          <c:extLst xmlns:c16r2="http://schemas.microsoft.com/office/drawing/2015/06/chart">
            <c:ext xmlns:c16="http://schemas.microsoft.com/office/drawing/2014/chart" uri="{C3380CC4-5D6E-409C-BE32-E72D297353CC}">
              <c16:uniqueId val="{00000002-F62C-4D4E-B24D-3D7952144419}"/>
            </c:ext>
          </c:extLst>
        </c:ser>
        <c:gapWidth val="219"/>
        <c:overlap val="-27"/>
        <c:axId val="230767616"/>
        <c:axId val="234993152"/>
      </c:barChart>
      <c:catAx>
        <c:axId val="230767616"/>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234993152"/>
        <c:crosses val="autoZero"/>
        <c:auto val="1"/>
        <c:lblAlgn val="ctr"/>
        <c:lblOffset val="100"/>
      </c:catAx>
      <c:valAx>
        <c:axId val="234993152"/>
        <c:scaling>
          <c:orientation val="minMax"/>
        </c:scaling>
        <c:axPos val="l"/>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230767616"/>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197" b="0" i="0" u="none" strike="noStrike" kern="1200" baseline="0">
                <a:solidFill>
                  <a:schemeClr val="tx1">
                    <a:lumMod val="65000"/>
                    <a:lumOff val="35000"/>
                  </a:schemeClr>
                </a:solidFill>
                <a:latin typeface="+mn-lt"/>
                <a:ea typeface="+mn-ea"/>
                <a:cs typeface="+mn-cs"/>
              </a:defRPr>
            </a:pPr>
            <a:endParaRPr lang="ja-JP"/>
          </a:p>
        </c:txPr>
      </c:dTable>
      <c:spPr>
        <a:noFill/>
        <a:ln>
          <a:noFill/>
        </a:ln>
        <a:effectLst/>
      </c:spPr>
    </c:plotArea>
    <c:legend>
      <c:legendPos val="b"/>
      <c:layout/>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1"/>
</c:chartSpace>
</file>

<file path=ppt/drawings/drawing1.xml><?xml version="1.0" encoding="utf-8"?>
<c:userShapes xmlns:c="http://schemas.openxmlformats.org/drawingml/2006/chart">
  <cdr:relSizeAnchor xmlns:cdr="http://schemas.openxmlformats.org/drawingml/2006/chartDrawing">
    <cdr:from>
      <cdr:x>0.00825</cdr:x>
      <cdr:y>0.0599</cdr:y>
    </cdr:from>
    <cdr:to>
      <cdr:x>0.14639</cdr:x>
      <cdr:y>0.11409</cdr:y>
    </cdr:to>
    <cdr:sp macro="" textlink="">
      <cdr:nvSpPr>
        <cdr:cNvPr id="2" name="テキスト ボックス 1"/>
        <cdr:cNvSpPr txBox="1"/>
      </cdr:nvSpPr>
      <cdr:spPr>
        <a:xfrm xmlns:a="http://schemas.openxmlformats.org/drawingml/2006/main">
          <a:off x="42335" y="222250"/>
          <a:ext cx="709083" cy="20108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ja-JP" altLang="en-US" sz="1100"/>
            <a:t>（件）</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C32238-402D-4DEB-8B92-119D295975D2}" type="datetimeFigureOut">
              <a:rPr kumimoji="1" lang="ja-JP" altLang="en-US" smtClean="0"/>
              <a:pPr/>
              <a:t>2023/9/15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A6CB00-27E7-4DD4-976C-5DD12672BE15}" type="slidenum">
              <a:rPr kumimoji="1" lang="ja-JP" altLang="en-US" smtClean="0"/>
              <a:pPr/>
              <a:t>&lt;#&gt;</a:t>
            </a:fld>
            <a:endParaRPr kumimoji="1" lang="ja-JP" altLang="en-US"/>
          </a:p>
        </p:txBody>
      </p:sp>
    </p:spTree>
    <p:extLst>
      <p:ext uri="{BB962C8B-B14F-4D97-AF65-F5344CB8AC3E}">
        <p14:creationId xmlns:p14="http://schemas.microsoft.com/office/powerpoint/2010/main" xmlns="" val="322132919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EA6CB00-27E7-4DD4-976C-5DD12672BE15}" type="slidenum">
              <a:rPr kumimoji="1" lang="ja-JP" altLang="en-US" smtClean="0"/>
              <a:pPr/>
              <a:t>3</a:t>
            </a:fld>
            <a:endParaRPr kumimoji="1" lang="ja-JP" altLang="en-US"/>
          </a:p>
        </p:txBody>
      </p:sp>
    </p:spTree>
    <p:extLst>
      <p:ext uri="{BB962C8B-B14F-4D97-AF65-F5344CB8AC3E}">
        <p14:creationId xmlns:p14="http://schemas.microsoft.com/office/powerpoint/2010/main" xmlns="" val="34502698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71600" y="1143000"/>
            <a:ext cx="4114800" cy="3086100"/>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245002C4-76B6-4E38-90ED-1130C300A148}" type="slidenum">
              <a:rPr kumimoji="1" lang="en-US" altLang="ja-JP"/>
              <a:pPr/>
              <a:t>13</a:t>
            </a:fld>
            <a:endParaRPr kumimoji="1" lang="ja-JP" altLang="en-US"/>
          </a:p>
        </p:txBody>
      </p:sp>
    </p:spTree>
    <p:extLst>
      <p:ext uri="{BB962C8B-B14F-4D97-AF65-F5344CB8AC3E}">
        <p14:creationId xmlns:p14="http://schemas.microsoft.com/office/powerpoint/2010/main" xmlns="" val="17202541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71600" y="1143000"/>
            <a:ext cx="4114800" cy="3086100"/>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245002C4-76B6-4E38-90ED-1130C300A148}" type="slidenum">
              <a:rPr kumimoji="1" lang="en-US" altLang="ja-JP"/>
              <a:pPr/>
              <a:t>14</a:t>
            </a:fld>
            <a:endParaRPr kumimoji="1" lang="ja-JP" altLang="en-US"/>
          </a:p>
        </p:txBody>
      </p:sp>
    </p:spTree>
    <p:extLst>
      <p:ext uri="{BB962C8B-B14F-4D97-AF65-F5344CB8AC3E}">
        <p14:creationId xmlns:p14="http://schemas.microsoft.com/office/powerpoint/2010/main" xmlns="" val="17202541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71600" y="1143000"/>
            <a:ext cx="4114800" cy="308610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23B1618-D52D-412D-8789-722468196B59}" type="slidenum">
              <a:rPr kumimoji="1" lang="ja-JP" altLang="en-US" smtClean="0"/>
              <a:pPr/>
              <a:t>15</a:t>
            </a:fld>
            <a:endParaRPr kumimoji="1" lang="ja-JP" altLang="en-US"/>
          </a:p>
        </p:txBody>
      </p:sp>
    </p:spTree>
    <p:extLst>
      <p:ext uri="{BB962C8B-B14F-4D97-AF65-F5344CB8AC3E}">
        <p14:creationId xmlns:p14="http://schemas.microsoft.com/office/powerpoint/2010/main" xmlns="" val="28522066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71600" y="1143000"/>
            <a:ext cx="4114800" cy="308610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23B1618-D52D-412D-8789-722468196B59}" type="slidenum">
              <a:rPr kumimoji="1" lang="ja-JP" altLang="en-US" smtClean="0"/>
              <a:pPr/>
              <a:t>16</a:t>
            </a:fld>
            <a:endParaRPr kumimoji="1" lang="ja-JP" altLang="en-US"/>
          </a:p>
        </p:txBody>
      </p:sp>
    </p:spTree>
    <p:extLst>
      <p:ext uri="{BB962C8B-B14F-4D97-AF65-F5344CB8AC3E}">
        <p14:creationId xmlns:p14="http://schemas.microsoft.com/office/powerpoint/2010/main" xmlns="" val="42878920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71600" y="1143000"/>
            <a:ext cx="4114800" cy="308610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23B1618-D52D-412D-8789-722468196B59}" type="slidenum">
              <a:rPr kumimoji="1" lang="ja-JP" altLang="en-US" smtClean="0"/>
              <a:pPr/>
              <a:t>17</a:t>
            </a:fld>
            <a:endParaRPr kumimoji="1" lang="ja-JP" altLang="en-US"/>
          </a:p>
        </p:txBody>
      </p:sp>
    </p:spTree>
    <p:extLst>
      <p:ext uri="{BB962C8B-B14F-4D97-AF65-F5344CB8AC3E}">
        <p14:creationId xmlns:p14="http://schemas.microsoft.com/office/powerpoint/2010/main" xmlns="" val="10974551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71600" y="1143000"/>
            <a:ext cx="4114800" cy="3086100"/>
          </a:xfrm>
        </p:spPr>
      </p:sp>
      <p:sp>
        <p:nvSpPr>
          <p:cNvPr id="3" name="ノート プレースホルダー 2"/>
          <p:cNvSpPr>
            <a:spLocks noGrp="1"/>
          </p:cNvSpPr>
          <p:nvPr>
            <p:ph type="body" idx="1"/>
          </p:nvPr>
        </p:nvSpPr>
        <p:spPr/>
        <p:txBody>
          <a:bodyPr/>
          <a:lstStyle/>
          <a:p>
            <a:r>
              <a:rPr kumimoji="1" lang="en-US" altLang="ja-JP" dirty="0"/>
              <a:t>2</a:t>
            </a:r>
            <a:endParaRPr kumimoji="1" lang="ja-JP" altLang="en-US" dirty="0"/>
          </a:p>
        </p:txBody>
      </p:sp>
      <p:sp>
        <p:nvSpPr>
          <p:cNvPr id="4" name="スライド番号プレースホルダー 3"/>
          <p:cNvSpPr>
            <a:spLocks noGrp="1"/>
          </p:cNvSpPr>
          <p:nvPr>
            <p:ph type="sldNum" sz="quarter" idx="5"/>
          </p:nvPr>
        </p:nvSpPr>
        <p:spPr/>
        <p:txBody>
          <a:bodyPr/>
          <a:lstStyle/>
          <a:p>
            <a:fld id="{823B1618-D52D-412D-8789-722468196B59}" type="slidenum">
              <a:rPr kumimoji="1" lang="ja-JP" altLang="en-US" smtClean="0"/>
              <a:pPr/>
              <a:t>18</a:t>
            </a:fld>
            <a:endParaRPr kumimoji="1" lang="ja-JP" altLang="en-US"/>
          </a:p>
        </p:txBody>
      </p:sp>
    </p:spTree>
    <p:extLst>
      <p:ext uri="{BB962C8B-B14F-4D97-AF65-F5344CB8AC3E}">
        <p14:creationId xmlns:p14="http://schemas.microsoft.com/office/powerpoint/2010/main" xmlns="" val="3924971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71600" y="1143000"/>
            <a:ext cx="4114800" cy="308610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23B1618-D52D-412D-8789-722468196B59}" type="slidenum">
              <a:rPr kumimoji="1" lang="ja-JP" altLang="en-US" smtClean="0"/>
              <a:pPr/>
              <a:t>19</a:t>
            </a:fld>
            <a:endParaRPr kumimoji="1" lang="ja-JP" altLang="en-US"/>
          </a:p>
        </p:txBody>
      </p:sp>
    </p:spTree>
    <p:extLst>
      <p:ext uri="{BB962C8B-B14F-4D97-AF65-F5344CB8AC3E}">
        <p14:creationId xmlns:p14="http://schemas.microsoft.com/office/powerpoint/2010/main" xmlns="" val="38457437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4" name="Line 9"/>
          <p:cNvSpPr>
            <a:spLocks noChangeShapeType="1"/>
          </p:cNvSpPr>
          <p:nvPr/>
        </p:nvSpPr>
        <p:spPr bwMode="auto">
          <a:xfrm>
            <a:off x="304800" y="6477000"/>
            <a:ext cx="8458200" cy="0"/>
          </a:xfrm>
          <a:prstGeom prst="line">
            <a:avLst/>
          </a:prstGeom>
          <a:noFill/>
          <a:ln w="19050">
            <a:solidFill>
              <a:srgbClr val="0D4FA5"/>
            </a:solidFill>
            <a:round/>
            <a:headEnd/>
            <a:tailEnd/>
          </a:ln>
        </p:spPr>
        <p:txBody>
          <a:bodyPr wrap="none" anchor="ctr"/>
          <a:lstStyle/>
          <a:p>
            <a:endParaRPr lang="ja-JP" altLang="en-US"/>
          </a:p>
        </p:txBody>
      </p:sp>
      <p:grpSp>
        <p:nvGrpSpPr>
          <p:cNvPr id="5" name="グループ化 14"/>
          <p:cNvGrpSpPr>
            <a:grpSpLocks/>
          </p:cNvGrpSpPr>
          <p:nvPr/>
        </p:nvGrpSpPr>
        <p:grpSpPr bwMode="auto">
          <a:xfrm>
            <a:off x="179388" y="188913"/>
            <a:ext cx="8693150" cy="647700"/>
            <a:chOff x="179512" y="188640"/>
            <a:chExt cx="8693546" cy="647700"/>
          </a:xfrm>
        </p:grpSpPr>
        <p:pic>
          <p:nvPicPr>
            <p:cNvPr id="6" name="Picture 3"/>
            <p:cNvPicPr>
              <a:picLocks noChangeAspect="1" noChangeArrowheads="1"/>
            </p:cNvPicPr>
            <p:nvPr userDrawn="1"/>
          </p:nvPicPr>
          <p:blipFill>
            <a:blip r:embed="rId2" cstate="print"/>
            <a:srcRect/>
            <a:stretch>
              <a:fillRect/>
            </a:stretch>
          </p:blipFill>
          <p:spPr bwMode="auto">
            <a:xfrm>
              <a:off x="8244408" y="188640"/>
              <a:ext cx="628650" cy="647700"/>
            </a:xfrm>
            <a:prstGeom prst="rect">
              <a:avLst/>
            </a:prstGeom>
            <a:noFill/>
            <a:ln w="9525">
              <a:noFill/>
              <a:miter lim="800000"/>
              <a:headEnd/>
              <a:tailEnd/>
            </a:ln>
          </p:spPr>
        </p:pic>
        <p:pic>
          <p:nvPicPr>
            <p:cNvPr id="7" name="Picture 4"/>
            <p:cNvPicPr>
              <a:picLocks noChangeAspect="1" noChangeArrowheads="1"/>
            </p:cNvPicPr>
            <p:nvPr userDrawn="1"/>
          </p:nvPicPr>
          <p:blipFill>
            <a:blip r:embed="rId3" cstate="print"/>
            <a:srcRect/>
            <a:stretch>
              <a:fillRect/>
            </a:stretch>
          </p:blipFill>
          <p:spPr bwMode="auto">
            <a:xfrm>
              <a:off x="179512" y="260648"/>
              <a:ext cx="8023845" cy="508027"/>
            </a:xfrm>
            <a:prstGeom prst="rect">
              <a:avLst/>
            </a:prstGeom>
            <a:noFill/>
            <a:ln w="9525">
              <a:noFill/>
              <a:miter lim="800000"/>
              <a:headEnd/>
              <a:tailEnd/>
            </a:ln>
          </p:spPr>
        </p:pic>
        <p:pic>
          <p:nvPicPr>
            <p:cNvPr id="8" name="Picture 6"/>
            <p:cNvPicPr>
              <a:picLocks noChangeAspect="1" noChangeArrowheads="1"/>
            </p:cNvPicPr>
            <p:nvPr userDrawn="1"/>
          </p:nvPicPr>
          <p:blipFill>
            <a:blip r:embed="rId4" cstate="print"/>
            <a:srcRect/>
            <a:stretch>
              <a:fillRect/>
            </a:stretch>
          </p:blipFill>
          <p:spPr bwMode="auto">
            <a:xfrm>
              <a:off x="467544" y="260648"/>
              <a:ext cx="765085" cy="556425"/>
            </a:xfrm>
            <a:prstGeom prst="rect">
              <a:avLst/>
            </a:prstGeom>
            <a:noFill/>
            <a:ln w="9525">
              <a:noFill/>
              <a:miter lim="800000"/>
              <a:headEnd/>
              <a:tailEnd/>
            </a:ln>
          </p:spPr>
        </p:pic>
      </p:grpSp>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9" name="日付プレースホルダ 3"/>
          <p:cNvSpPr>
            <a:spLocks noGrp="1"/>
          </p:cNvSpPr>
          <p:nvPr>
            <p:ph type="dt" sz="half" idx="10"/>
          </p:nvPr>
        </p:nvSpPr>
        <p:spPr/>
        <p:txBody>
          <a:bodyPr/>
          <a:lstStyle>
            <a:lvl1pPr>
              <a:defRPr/>
            </a:lvl1pPr>
          </a:lstStyle>
          <a:p>
            <a:fld id="{C12140B3-AEA0-414F-9085-5C5847FE9DAD}" type="datetimeFigureOut">
              <a:rPr kumimoji="1" lang="ja-JP" altLang="en-US" smtClean="0"/>
              <a:pPr/>
              <a:t>2023/9/15</a:t>
            </a:fld>
            <a:endParaRPr kumimoji="1" lang="ja-JP" altLang="en-US" dirty="0"/>
          </a:p>
        </p:txBody>
      </p:sp>
      <p:sp>
        <p:nvSpPr>
          <p:cNvPr id="10" name="フッター プレースホルダ 4"/>
          <p:cNvSpPr>
            <a:spLocks noGrp="1"/>
          </p:cNvSpPr>
          <p:nvPr>
            <p:ph type="ftr" sz="quarter" idx="11"/>
          </p:nvPr>
        </p:nvSpPr>
        <p:spPr/>
        <p:txBody>
          <a:bodyPr/>
          <a:lstStyle>
            <a:lvl1pPr>
              <a:defRPr/>
            </a:lvl1pPr>
          </a:lstStyle>
          <a:p>
            <a:endParaRPr kumimoji="1" lang="ja-JP" altLang="en-US" dirty="0"/>
          </a:p>
        </p:txBody>
      </p:sp>
      <p:sp>
        <p:nvSpPr>
          <p:cNvPr id="11" name="スライド番号プレースホルダ 5"/>
          <p:cNvSpPr>
            <a:spLocks noGrp="1"/>
          </p:cNvSpPr>
          <p:nvPr>
            <p:ph type="sldNum" sz="quarter" idx="12"/>
          </p:nvPr>
        </p:nvSpPr>
        <p:spPr>
          <a:xfrm>
            <a:off x="7019925" y="6400800"/>
            <a:ext cx="1905000" cy="457200"/>
          </a:xfrm>
        </p:spPr>
        <p:txBody>
          <a:bodyPr/>
          <a:lstStyle>
            <a:lvl1pPr>
              <a:defRPr/>
            </a:lvl1pPr>
          </a:lstStyle>
          <a:p>
            <a:fld id="{7E68448B-A7E2-4EC1-A842-E5B3AF044D9D}" type="slidenum">
              <a:rPr kumimoji="1" lang="ja-JP" altLang="en-US" smtClean="0"/>
              <a:pPr/>
              <a:t>&lt;#&gt;</a:t>
            </a:fld>
            <a:endParaRPr kumimoji="1" lang="ja-JP" altLang="en-US" dirty="0"/>
          </a:p>
        </p:txBody>
      </p:sp>
    </p:spTree>
  </p:cSld>
  <p:clrMapOvr>
    <a:masterClrMapping/>
  </p:clrMapOvr>
  <p:transition>
    <p:cover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4" name="Line 9"/>
          <p:cNvSpPr>
            <a:spLocks noChangeShapeType="1"/>
          </p:cNvSpPr>
          <p:nvPr/>
        </p:nvSpPr>
        <p:spPr bwMode="auto">
          <a:xfrm>
            <a:off x="304800" y="6477000"/>
            <a:ext cx="8458200" cy="0"/>
          </a:xfrm>
          <a:prstGeom prst="line">
            <a:avLst/>
          </a:prstGeom>
          <a:noFill/>
          <a:ln w="19050">
            <a:solidFill>
              <a:srgbClr val="0D4FA5"/>
            </a:solidFill>
            <a:round/>
            <a:headEnd/>
            <a:tailEnd/>
          </a:ln>
        </p:spPr>
        <p:txBody>
          <a:bodyPr wrap="none" anchor="ctr"/>
          <a:lstStyle/>
          <a:p>
            <a:endParaRPr lang="ja-JP" altLang="en-US"/>
          </a:p>
        </p:txBody>
      </p:sp>
      <p:grpSp>
        <p:nvGrpSpPr>
          <p:cNvPr id="5" name="グループ化 14"/>
          <p:cNvGrpSpPr>
            <a:grpSpLocks/>
          </p:cNvGrpSpPr>
          <p:nvPr/>
        </p:nvGrpSpPr>
        <p:grpSpPr bwMode="auto">
          <a:xfrm>
            <a:off x="179388" y="188913"/>
            <a:ext cx="8693150" cy="647700"/>
            <a:chOff x="179512" y="188640"/>
            <a:chExt cx="8693546" cy="647700"/>
          </a:xfrm>
        </p:grpSpPr>
        <p:pic>
          <p:nvPicPr>
            <p:cNvPr id="6" name="Picture 3"/>
            <p:cNvPicPr>
              <a:picLocks noChangeAspect="1" noChangeArrowheads="1"/>
            </p:cNvPicPr>
            <p:nvPr userDrawn="1"/>
          </p:nvPicPr>
          <p:blipFill>
            <a:blip r:embed="rId2" cstate="print"/>
            <a:srcRect/>
            <a:stretch>
              <a:fillRect/>
            </a:stretch>
          </p:blipFill>
          <p:spPr bwMode="auto">
            <a:xfrm>
              <a:off x="8244408" y="188640"/>
              <a:ext cx="628650" cy="647700"/>
            </a:xfrm>
            <a:prstGeom prst="rect">
              <a:avLst/>
            </a:prstGeom>
            <a:noFill/>
            <a:ln w="9525">
              <a:noFill/>
              <a:miter lim="800000"/>
              <a:headEnd/>
              <a:tailEnd/>
            </a:ln>
          </p:spPr>
        </p:pic>
        <p:pic>
          <p:nvPicPr>
            <p:cNvPr id="7" name="Picture 4"/>
            <p:cNvPicPr>
              <a:picLocks noChangeAspect="1" noChangeArrowheads="1"/>
            </p:cNvPicPr>
            <p:nvPr userDrawn="1"/>
          </p:nvPicPr>
          <p:blipFill>
            <a:blip r:embed="rId3" cstate="print"/>
            <a:srcRect/>
            <a:stretch>
              <a:fillRect/>
            </a:stretch>
          </p:blipFill>
          <p:spPr bwMode="auto">
            <a:xfrm>
              <a:off x="179512" y="260648"/>
              <a:ext cx="8023845" cy="508027"/>
            </a:xfrm>
            <a:prstGeom prst="rect">
              <a:avLst/>
            </a:prstGeom>
            <a:noFill/>
            <a:ln w="9525">
              <a:noFill/>
              <a:miter lim="800000"/>
              <a:headEnd/>
              <a:tailEnd/>
            </a:ln>
          </p:spPr>
        </p:pic>
        <p:pic>
          <p:nvPicPr>
            <p:cNvPr id="8" name="Picture 6"/>
            <p:cNvPicPr>
              <a:picLocks noChangeAspect="1" noChangeArrowheads="1"/>
            </p:cNvPicPr>
            <p:nvPr userDrawn="1"/>
          </p:nvPicPr>
          <p:blipFill>
            <a:blip r:embed="rId4" cstate="print"/>
            <a:srcRect/>
            <a:stretch>
              <a:fillRect/>
            </a:stretch>
          </p:blipFill>
          <p:spPr bwMode="auto">
            <a:xfrm>
              <a:off x="467544" y="260648"/>
              <a:ext cx="765085" cy="556425"/>
            </a:xfrm>
            <a:prstGeom prst="rect">
              <a:avLst/>
            </a:prstGeom>
            <a:noFill/>
            <a:ln w="9525">
              <a:noFill/>
              <a:miter lim="800000"/>
              <a:headEnd/>
              <a:tailEnd/>
            </a:ln>
          </p:spPr>
        </p:pic>
      </p:grpSp>
      <p:sp>
        <p:nvSpPr>
          <p:cNvPr id="2" name="タイトル 1"/>
          <p:cNvSpPr>
            <a:spLocks noGrp="1"/>
          </p:cNvSpPr>
          <p:nvPr>
            <p:ph type="title"/>
          </p:nvPr>
        </p:nvSpPr>
        <p:spPr>
          <a:xfrm>
            <a:off x="683568" y="764704"/>
            <a:ext cx="7772400" cy="1143000"/>
          </a:xfrm>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ja-JP" altLang="en-US" dirty="0"/>
          </a:p>
        </p:txBody>
      </p:sp>
      <p:sp>
        <p:nvSpPr>
          <p:cNvPr id="9" name="日付プレースホルダ 3"/>
          <p:cNvSpPr>
            <a:spLocks noGrp="1"/>
          </p:cNvSpPr>
          <p:nvPr>
            <p:ph type="dt" sz="half" idx="10"/>
          </p:nvPr>
        </p:nvSpPr>
        <p:spPr/>
        <p:txBody>
          <a:bodyPr/>
          <a:lstStyle>
            <a:lvl1pPr>
              <a:defRPr/>
            </a:lvl1pPr>
          </a:lstStyle>
          <a:p>
            <a:fld id="{C12140B3-AEA0-414F-9085-5C5847FE9DAD}" type="datetimeFigureOut">
              <a:rPr kumimoji="1" lang="ja-JP" altLang="en-US" smtClean="0"/>
              <a:pPr/>
              <a:t>2023/9/15</a:t>
            </a:fld>
            <a:endParaRPr kumimoji="1" lang="ja-JP" altLang="en-US" dirty="0"/>
          </a:p>
        </p:txBody>
      </p:sp>
      <p:sp>
        <p:nvSpPr>
          <p:cNvPr id="10" name="フッター プレースホルダ 4"/>
          <p:cNvSpPr>
            <a:spLocks noGrp="1"/>
          </p:cNvSpPr>
          <p:nvPr>
            <p:ph type="ftr" sz="quarter" idx="11"/>
          </p:nvPr>
        </p:nvSpPr>
        <p:spPr/>
        <p:txBody>
          <a:bodyPr/>
          <a:lstStyle>
            <a:lvl1pPr>
              <a:defRPr/>
            </a:lvl1pPr>
          </a:lstStyle>
          <a:p>
            <a:endParaRPr kumimoji="1" lang="ja-JP" altLang="en-US" dirty="0"/>
          </a:p>
        </p:txBody>
      </p:sp>
      <p:sp>
        <p:nvSpPr>
          <p:cNvPr id="11" name="スライド番号プレースホルダ 5"/>
          <p:cNvSpPr>
            <a:spLocks noGrp="1"/>
          </p:cNvSpPr>
          <p:nvPr>
            <p:ph type="sldNum" sz="quarter" idx="12"/>
          </p:nvPr>
        </p:nvSpPr>
        <p:spPr/>
        <p:txBody>
          <a:bodyPr/>
          <a:lstStyle>
            <a:lvl1pPr>
              <a:defRPr/>
            </a:lvl1pPr>
          </a:lstStyle>
          <a:p>
            <a:fld id="{7E68448B-A7E2-4EC1-A842-E5B3AF044D9D}" type="slidenum">
              <a:rPr kumimoji="1" lang="ja-JP" altLang="en-US" smtClean="0"/>
              <a:pPr/>
              <a:t>&lt;#&gt;</a:t>
            </a:fld>
            <a:endParaRPr kumimoji="1" lang="ja-JP" altLang="en-US" dirty="0"/>
          </a:p>
        </p:txBody>
      </p:sp>
    </p:spTree>
  </p:cSld>
  <p:clrMapOvr>
    <a:masterClrMapping/>
  </p:clrMapOvr>
  <p:transition>
    <p:cover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セクション見出し">
    <p:spTree>
      <p:nvGrpSpPr>
        <p:cNvPr id="1" name=""/>
        <p:cNvGrpSpPr/>
        <p:nvPr/>
      </p:nvGrpSpPr>
      <p:grpSpPr>
        <a:xfrm>
          <a:off x="0" y="0"/>
          <a:ext cx="0" cy="0"/>
          <a:chOff x="0" y="0"/>
          <a:chExt cx="0" cy="0"/>
        </a:xfrm>
      </p:grpSpPr>
      <p:sp>
        <p:nvSpPr>
          <p:cNvPr id="2" name="Line 9"/>
          <p:cNvSpPr>
            <a:spLocks noChangeShapeType="1"/>
          </p:cNvSpPr>
          <p:nvPr/>
        </p:nvSpPr>
        <p:spPr bwMode="auto">
          <a:xfrm>
            <a:off x="304800" y="6477000"/>
            <a:ext cx="8458200" cy="0"/>
          </a:xfrm>
          <a:prstGeom prst="line">
            <a:avLst/>
          </a:prstGeom>
          <a:noFill/>
          <a:ln w="19050">
            <a:solidFill>
              <a:srgbClr val="0D4FA5"/>
            </a:solidFill>
            <a:round/>
            <a:headEnd/>
            <a:tailEnd/>
          </a:ln>
        </p:spPr>
        <p:txBody>
          <a:bodyPr wrap="none" anchor="ctr"/>
          <a:lstStyle/>
          <a:p>
            <a:endParaRPr lang="ja-JP" altLang="en-US"/>
          </a:p>
        </p:txBody>
      </p:sp>
      <p:grpSp>
        <p:nvGrpSpPr>
          <p:cNvPr id="3" name="グループ化 14"/>
          <p:cNvGrpSpPr>
            <a:grpSpLocks/>
          </p:cNvGrpSpPr>
          <p:nvPr/>
        </p:nvGrpSpPr>
        <p:grpSpPr bwMode="auto">
          <a:xfrm>
            <a:off x="179388" y="188913"/>
            <a:ext cx="8693150" cy="647700"/>
            <a:chOff x="179512" y="188640"/>
            <a:chExt cx="8693546" cy="647700"/>
          </a:xfrm>
        </p:grpSpPr>
        <p:pic>
          <p:nvPicPr>
            <p:cNvPr id="4" name="Picture 3"/>
            <p:cNvPicPr>
              <a:picLocks noChangeAspect="1" noChangeArrowheads="1"/>
            </p:cNvPicPr>
            <p:nvPr userDrawn="1"/>
          </p:nvPicPr>
          <p:blipFill>
            <a:blip r:embed="rId2" cstate="print"/>
            <a:srcRect/>
            <a:stretch>
              <a:fillRect/>
            </a:stretch>
          </p:blipFill>
          <p:spPr bwMode="auto">
            <a:xfrm>
              <a:off x="8244408" y="188640"/>
              <a:ext cx="628650" cy="647700"/>
            </a:xfrm>
            <a:prstGeom prst="rect">
              <a:avLst/>
            </a:prstGeom>
            <a:noFill/>
            <a:ln w="9525">
              <a:noFill/>
              <a:miter lim="800000"/>
              <a:headEnd/>
              <a:tailEnd/>
            </a:ln>
          </p:spPr>
        </p:pic>
        <p:pic>
          <p:nvPicPr>
            <p:cNvPr id="5" name="Picture 4"/>
            <p:cNvPicPr>
              <a:picLocks noChangeAspect="1" noChangeArrowheads="1"/>
            </p:cNvPicPr>
            <p:nvPr userDrawn="1"/>
          </p:nvPicPr>
          <p:blipFill>
            <a:blip r:embed="rId3" cstate="print"/>
            <a:srcRect/>
            <a:stretch>
              <a:fillRect/>
            </a:stretch>
          </p:blipFill>
          <p:spPr bwMode="auto">
            <a:xfrm>
              <a:off x="179512" y="260648"/>
              <a:ext cx="8023845" cy="508027"/>
            </a:xfrm>
            <a:prstGeom prst="rect">
              <a:avLst/>
            </a:prstGeom>
            <a:noFill/>
            <a:ln w="9525">
              <a:noFill/>
              <a:miter lim="800000"/>
              <a:headEnd/>
              <a:tailEnd/>
            </a:ln>
          </p:spPr>
        </p:pic>
        <p:pic>
          <p:nvPicPr>
            <p:cNvPr id="6" name="Picture 6"/>
            <p:cNvPicPr>
              <a:picLocks noChangeAspect="1" noChangeArrowheads="1"/>
            </p:cNvPicPr>
            <p:nvPr userDrawn="1"/>
          </p:nvPicPr>
          <p:blipFill>
            <a:blip r:embed="rId4" cstate="print"/>
            <a:srcRect/>
            <a:stretch>
              <a:fillRect/>
            </a:stretch>
          </p:blipFill>
          <p:spPr bwMode="auto">
            <a:xfrm>
              <a:off x="467544" y="260648"/>
              <a:ext cx="765085" cy="556425"/>
            </a:xfrm>
            <a:prstGeom prst="rect">
              <a:avLst/>
            </a:prstGeom>
            <a:noFill/>
            <a:ln w="9525">
              <a:noFill/>
              <a:miter lim="800000"/>
              <a:headEnd/>
              <a:tailEnd/>
            </a:ln>
          </p:spPr>
        </p:pic>
      </p:grpSp>
      <p:sp>
        <p:nvSpPr>
          <p:cNvPr id="7" name="日付プレースホルダ 3"/>
          <p:cNvSpPr>
            <a:spLocks noGrp="1"/>
          </p:cNvSpPr>
          <p:nvPr>
            <p:ph type="dt" sz="half" idx="10"/>
          </p:nvPr>
        </p:nvSpPr>
        <p:spPr/>
        <p:txBody>
          <a:bodyPr/>
          <a:lstStyle>
            <a:lvl1pPr>
              <a:defRPr/>
            </a:lvl1pPr>
          </a:lstStyle>
          <a:p>
            <a:fld id="{C12140B3-AEA0-414F-9085-5C5847FE9DAD}" type="datetimeFigureOut">
              <a:rPr kumimoji="1" lang="ja-JP" altLang="en-US" smtClean="0"/>
              <a:pPr/>
              <a:t>2023/9/15</a:t>
            </a:fld>
            <a:endParaRPr kumimoji="1" lang="ja-JP" altLang="en-US" dirty="0"/>
          </a:p>
        </p:txBody>
      </p:sp>
      <p:sp>
        <p:nvSpPr>
          <p:cNvPr id="8" name="フッター プレースホルダ 4"/>
          <p:cNvSpPr>
            <a:spLocks noGrp="1"/>
          </p:cNvSpPr>
          <p:nvPr>
            <p:ph type="ftr" sz="quarter" idx="11"/>
          </p:nvPr>
        </p:nvSpPr>
        <p:spPr/>
        <p:txBody>
          <a:bodyPr/>
          <a:lstStyle>
            <a:lvl1pPr>
              <a:defRPr/>
            </a:lvl1pPr>
          </a:lstStyle>
          <a:p>
            <a:endParaRPr kumimoji="1" lang="ja-JP" altLang="en-US" dirty="0"/>
          </a:p>
        </p:txBody>
      </p:sp>
      <p:sp>
        <p:nvSpPr>
          <p:cNvPr id="9" name="スライド番号プレースホルダ 5"/>
          <p:cNvSpPr>
            <a:spLocks noGrp="1"/>
          </p:cNvSpPr>
          <p:nvPr>
            <p:ph type="sldNum" sz="quarter" idx="12"/>
          </p:nvPr>
        </p:nvSpPr>
        <p:spPr/>
        <p:txBody>
          <a:bodyPr/>
          <a:lstStyle>
            <a:lvl1pPr>
              <a:defRPr/>
            </a:lvl1pPr>
          </a:lstStyle>
          <a:p>
            <a:fld id="{7E68448B-A7E2-4EC1-A842-E5B3AF044D9D}" type="slidenum">
              <a:rPr kumimoji="1" lang="ja-JP" altLang="en-US" smtClean="0"/>
              <a:pPr/>
              <a:t>&lt;#&gt;</a:t>
            </a:fld>
            <a:endParaRPr kumimoji="1" lang="ja-JP" altLang="en-US" dirty="0"/>
          </a:p>
        </p:txBody>
      </p:sp>
    </p:spTree>
  </p:cSld>
  <p:clrMapOvr>
    <a:masterClrMapping/>
  </p:clrMapOvr>
  <p:transition>
    <p:cover dir="u"/>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8382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9" name="日付プレースホルダ 3"/>
          <p:cNvSpPr>
            <a:spLocks noGrp="1"/>
          </p:cNvSpPr>
          <p:nvPr>
            <p:ph type="dt" sz="half" idx="2"/>
          </p:nvPr>
        </p:nvSpPr>
        <p:spPr bwMode="auto">
          <a:xfrm>
            <a:off x="6858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1" hangingPunct="1">
              <a:defRPr sz="1400">
                <a:latin typeface="Times New Roman" pitchFamily="18" charset="0"/>
                <a:ea typeface="ＭＳ Ｐゴシック" pitchFamily="50" charset="-128"/>
                <a:cs typeface="+mn-cs"/>
              </a:defRPr>
            </a:lvl1pPr>
          </a:lstStyle>
          <a:p>
            <a:fld id="{C12140B3-AEA0-414F-9085-5C5847FE9DAD}" type="datetimeFigureOut">
              <a:rPr kumimoji="1" lang="ja-JP" altLang="en-US" smtClean="0"/>
              <a:pPr/>
              <a:t>2023/9/15</a:t>
            </a:fld>
            <a:endParaRPr kumimoji="1" lang="ja-JP" altLang="en-US" dirty="0"/>
          </a:p>
        </p:txBody>
      </p:sp>
      <p:sp>
        <p:nvSpPr>
          <p:cNvPr id="20" name="フッター プレースホルダ 4"/>
          <p:cNvSpPr>
            <a:spLocks noGrp="1"/>
          </p:cNvSpPr>
          <p:nvPr>
            <p:ph type="ftr" sz="quarter" idx="3"/>
          </p:nvPr>
        </p:nvSpPr>
        <p:spPr bwMode="auto">
          <a:xfrm>
            <a:off x="3200400" y="61722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eaLnBrk="1" hangingPunct="1">
              <a:defRPr sz="1400">
                <a:latin typeface="Times New Roman" pitchFamily="18" charset="0"/>
                <a:ea typeface="ＭＳ Ｐゴシック" pitchFamily="50" charset="-128"/>
                <a:cs typeface="+mn-cs"/>
              </a:defRPr>
            </a:lvl1pPr>
          </a:lstStyle>
          <a:p>
            <a:endParaRPr kumimoji="1" lang="ja-JP" altLang="en-US" dirty="0"/>
          </a:p>
        </p:txBody>
      </p:sp>
      <p:sp>
        <p:nvSpPr>
          <p:cNvPr id="21" name="スライド番号プレースホルダ 5"/>
          <p:cNvSpPr>
            <a:spLocks noGrp="1"/>
          </p:cNvSpPr>
          <p:nvPr>
            <p:ph type="sldNum" sz="quarter" idx="4"/>
          </p:nvPr>
        </p:nvSpPr>
        <p:spPr bwMode="auto">
          <a:xfrm>
            <a:off x="70104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eaLnBrk="1" hangingPunct="1">
              <a:defRPr sz="1400"/>
            </a:lvl1pPr>
          </a:lstStyle>
          <a:p>
            <a:fld id="{7E68448B-A7E2-4EC1-A842-E5B3AF044D9D}" type="slidenum">
              <a:rPr kumimoji="1" lang="ja-JP" altLang="en-US" smtClean="0"/>
              <a:pPr/>
              <a:t>&lt;#&gt;</a:t>
            </a:fld>
            <a:endParaRPr kumimoji="1" lang="ja-JP" alt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ransition>
    <p:cover dir="u"/>
  </p:transition>
  <p:txStyles>
    <p:titleStyle>
      <a:lvl1pPr algn="ctr" rtl="0" eaLnBrk="1" fontAlgn="base" hangingPunct="1">
        <a:spcBef>
          <a:spcPct val="0"/>
        </a:spcBef>
        <a:spcAft>
          <a:spcPct val="0"/>
        </a:spcAft>
        <a:defRPr kumimoji="1" sz="4400">
          <a:solidFill>
            <a:schemeClr val="tx2"/>
          </a:solidFill>
          <a:latin typeface="Arial" charset="0"/>
          <a:ea typeface="ＭＳ Ｐゴシック" charset="0"/>
          <a:cs typeface="ＭＳ Ｐゴシック" charset="0"/>
        </a:defRPr>
      </a:lvl1pPr>
      <a:lvl2pPr algn="ctr" rtl="0" eaLnBrk="1" fontAlgn="base" hangingPunct="1">
        <a:spcBef>
          <a:spcPct val="0"/>
        </a:spcBef>
        <a:spcAft>
          <a:spcPct val="0"/>
        </a:spcAft>
        <a:defRPr kumimoji="1" sz="4400">
          <a:solidFill>
            <a:schemeClr val="tx2"/>
          </a:solidFill>
          <a:latin typeface="Arial" charset="0"/>
          <a:ea typeface="ＭＳ Ｐゴシック" pitchFamily="50" charset="-128"/>
          <a:cs typeface="ＭＳ Ｐゴシック" charset="0"/>
        </a:defRPr>
      </a:lvl2pPr>
      <a:lvl3pPr algn="ctr" rtl="0" eaLnBrk="1" fontAlgn="base" hangingPunct="1">
        <a:spcBef>
          <a:spcPct val="0"/>
        </a:spcBef>
        <a:spcAft>
          <a:spcPct val="0"/>
        </a:spcAft>
        <a:defRPr kumimoji="1" sz="4400">
          <a:solidFill>
            <a:schemeClr val="tx2"/>
          </a:solidFill>
          <a:latin typeface="Arial" charset="0"/>
          <a:ea typeface="ＭＳ Ｐゴシック" pitchFamily="50" charset="-128"/>
          <a:cs typeface="ＭＳ Ｐゴシック" charset="0"/>
        </a:defRPr>
      </a:lvl3pPr>
      <a:lvl4pPr algn="ctr" rtl="0" eaLnBrk="1" fontAlgn="base" hangingPunct="1">
        <a:spcBef>
          <a:spcPct val="0"/>
        </a:spcBef>
        <a:spcAft>
          <a:spcPct val="0"/>
        </a:spcAft>
        <a:defRPr kumimoji="1" sz="4400">
          <a:solidFill>
            <a:schemeClr val="tx2"/>
          </a:solidFill>
          <a:latin typeface="Arial" charset="0"/>
          <a:ea typeface="ＭＳ Ｐゴシック" pitchFamily="50" charset="-128"/>
          <a:cs typeface="ＭＳ Ｐゴシック" charset="0"/>
        </a:defRPr>
      </a:lvl4pPr>
      <a:lvl5pPr algn="ctr" rtl="0" eaLnBrk="1" fontAlgn="base" hangingPunct="1">
        <a:spcBef>
          <a:spcPct val="0"/>
        </a:spcBef>
        <a:spcAft>
          <a:spcPct val="0"/>
        </a:spcAft>
        <a:defRPr kumimoji="1" sz="4400">
          <a:solidFill>
            <a:schemeClr val="tx2"/>
          </a:solidFill>
          <a:latin typeface="Arial" charset="0"/>
          <a:ea typeface="ＭＳ Ｐゴシック" pitchFamily="50" charset="-128"/>
          <a:cs typeface="ＭＳ Ｐゴシック" charset="0"/>
        </a:defRPr>
      </a:lvl5pPr>
      <a:lvl6pPr marL="457200" algn="ctr" rtl="0" eaLnBrk="1" fontAlgn="base" hangingPunct="1">
        <a:spcBef>
          <a:spcPct val="0"/>
        </a:spcBef>
        <a:spcAft>
          <a:spcPct val="0"/>
        </a:spcAft>
        <a:defRPr kumimoji="1" sz="4400">
          <a:solidFill>
            <a:schemeClr val="tx2"/>
          </a:solidFill>
          <a:latin typeface="Times New Roman" pitchFamily="18" charset="0"/>
          <a:ea typeface="ＭＳ Ｐゴシック" pitchFamily="50" charset="-128"/>
        </a:defRPr>
      </a:lvl6pPr>
      <a:lvl7pPr marL="914400" algn="ctr" rtl="0" eaLnBrk="1" fontAlgn="base" hangingPunct="1">
        <a:spcBef>
          <a:spcPct val="0"/>
        </a:spcBef>
        <a:spcAft>
          <a:spcPct val="0"/>
        </a:spcAft>
        <a:defRPr kumimoji="1" sz="4400">
          <a:solidFill>
            <a:schemeClr val="tx2"/>
          </a:solidFill>
          <a:latin typeface="Times New Roman" pitchFamily="18" charset="0"/>
          <a:ea typeface="ＭＳ Ｐゴシック" pitchFamily="50" charset="-128"/>
        </a:defRPr>
      </a:lvl7pPr>
      <a:lvl8pPr marL="1371600" algn="ctr" rtl="0" eaLnBrk="1" fontAlgn="base" hangingPunct="1">
        <a:spcBef>
          <a:spcPct val="0"/>
        </a:spcBef>
        <a:spcAft>
          <a:spcPct val="0"/>
        </a:spcAft>
        <a:defRPr kumimoji="1" sz="4400">
          <a:solidFill>
            <a:schemeClr val="tx2"/>
          </a:solidFill>
          <a:latin typeface="Times New Roman" pitchFamily="18" charset="0"/>
          <a:ea typeface="ＭＳ Ｐゴシック" pitchFamily="50" charset="-128"/>
        </a:defRPr>
      </a:lvl8pPr>
      <a:lvl9pPr marL="1828800" algn="ctr" rtl="0" eaLnBrk="1" fontAlgn="base" hangingPunct="1">
        <a:spcBef>
          <a:spcPct val="0"/>
        </a:spcBef>
        <a:spcAft>
          <a:spcPct val="0"/>
        </a:spcAft>
        <a:defRPr kumimoji="1" sz="4400">
          <a:solidFill>
            <a:schemeClr val="tx2"/>
          </a:solidFill>
          <a:latin typeface="Times New Roman" pitchFamily="18" charset="0"/>
          <a:ea typeface="ＭＳ Ｐゴシック" pitchFamily="50" charset="-128"/>
        </a:defRPr>
      </a:lvl9pPr>
    </p:titleStyle>
    <p:bodyStyle>
      <a:lvl1pPr marL="342900" indent="-342900" algn="l" rtl="0" eaLnBrk="1" fontAlgn="base" hangingPunct="1">
        <a:spcBef>
          <a:spcPct val="20000"/>
        </a:spcBef>
        <a:spcAft>
          <a:spcPct val="0"/>
        </a:spcAft>
        <a:buChar char="•"/>
        <a:defRPr kumimoji="1" sz="3200">
          <a:solidFill>
            <a:schemeClr val="tx1"/>
          </a:solidFill>
          <a:latin typeface="Arial" charset="0"/>
          <a:ea typeface="ＭＳ Ｐゴシック" charset="0"/>
          <a:cs typeface="ＭＳ Ｐゴシック" charset="0"/>
        </a:defRPr>
      </a:lvl1pPr>
      <a:lvl2pPr marL="742950" indent="-285750" algn="l" rtl="0" eaLnBrk="1" fontAlgn="base" hangingPunct="1">
        <a:spcBef>
          <a:spcPct val="20000"/>
        </a:spcBef>
        <a:spcAft>
          <a:spcPct val="0"/>
        </a:spcAft>
        <a:buChar char="–"/>
        <a:defRPr kumimoji="1" sz="2800">
          <a:solidFill>
            <a:schemeClr val="tx1"/>
          </a:solidFill>
          <a:latin typeface="Arial" charset="0"/>
          <a:ea typeface="ＭＳ Ｐゴシック" charset="0"/>
        </a:defRPr>
      </a:lvl2pPr>
      <a:lvl3pPr marL="1143000" indent="-228600" algn="l" rtl="0" eaLnBrk="1" fontAlgn="base" hangingPunct="1">
        <a:spcBef>
          <a:spcPct val="20000"/>
        </a:spcBef>
        <a:spcAft>
          <a:spcPct val="0"/>
        </a:spcAft>
        <a:buChar char="•"/>
        <a:defRPr kumimoji="1" sz="2400">
          <a:solidFill>
            <a:schemeClr val="tx1"/>
          </a:solidFill>
          <a:latin typeface="Arial" charset="0"/>
          <a:ea typeface="ＭＳ Ｐゴシック" charset="0"/>
        </a:defRPr>
      </a:lvl3pPr>
      <a:lvl4pPr marL="1600200" indent="-228600" algn="l" rtl="0" eaLnBrk="1" fontAlgn="base" hangingPunct="1">
        <a:spcBef>
          <a:spcPct val="20000"/>
        </a:spcBef>
        <a:spcAft>
          <a:spcPct val="0"/>
        </a:spcAft>
        <a:buChar char="–"/>
        <a:defRPr kumimoji="1" sz="2000">
          <a:solidFill>
            <a:schemeClr val="tx1"/>
          </a:solidFill>
          <a:latin typeface="Arial" charset="0"/>
          <a:ea typeface="ＭＳ Ｐゴシック" charset="0"/>
        </a:defRPr>
      </a:lvl4pPr>
      <a:lvl5pPr marL="2057400" indent="-228600" algn="l" rtl="0" eaLnBrk="1" fontAlgn="base" hangingPunct="1">
        <a:spcBef>
          <a:spcPct val="20000"/>
        </a:spcBef>
        <a:spcAft>
          <a:spcPct val="0"/>
        </a:spcAft>
        <a:buChar char="»"/>
        <a:defRPr kumimoji="1" sz="2000">
          <a:solidFill>
            <a:schemeClr val="tx1"/>
          </a:solidFill>
          <a:latin typeface="Arial" charset="0"/>
          <a:ea typeface="ＭＳ Ｐゴシック" charset="0"/>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7.png"/><Relationship Id="rId5" Type="http://schemas.microsoft.com/office/2007/relationships/hdphoto" Target="../media/hdphoto2.wdp"/><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image" Target="../media/image16.sv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23527" y="1772816"/>
            <a:ext cx="8568953" cy="2304256"/>
          </a:xfrm>
        </p:spPr>
        <p:txBody>
          <a:bodyPr>
            <a:noAutofit/>
          </a:bodyPr>
          <a:lstStyle/>
          <a:p>
            <a:r>
              <a:rPr lang="ja-JP" altLang="ja-JP" sz="4800" b="1" dirty="0" smtClean="0"/>
              <a:t>今</a:t>
            </a:r>
            <a:r>
              <a:rPr lang="ja-JP" altLang="ja-JP" sz="4800" b="1" dirty="0" smtClean="0"/>
              <a:t>後３年間を取り戻すためにも介護支援専門員と生協組合員の協力が</a:t>
            </a:r>
            <a:r>
              <a:rPr lang="ja-JP" altLang="ja-JP" sz="4800" b="1" dirty="0" smtClean="0"/>
              <a:t>大切</a:t>
            </a:r>
            <a:endParaRPr lang="ja-JP" altLang="en-US" b="1" dirty="0">
              <a:solidFill>
                <a:srgbClr val="00B050"/>
              </a:solidFill>
              <a:latin typeface="HGS創英角ｺﾞｼｯｸUB" panose="020B0900000000000000" pitchFamily="50" charset="-128"/>
              <a:ea typeface="HGS創英角ｺﾞｼｯｸUB" panose="020B0900000000000000" pitchFamily="50" charset="-128"/>
            </a:endParaRPr>
          </a:p>
        </p:txBody>
      </p:sp>
      <p:sp>
        <p:nvSpPr>
          <p:cNvPr id="3" name="サブタイトル 2"/>
          <p:cNvSpPr>
            <a:spLocks noGrp="1"/>
          </p:cNvSpPr>
          <p:nvPr>
            <p:ph type="subTitle" idx="1"/>
          </p:nvPr>
        </p:nvSpPr>
        <p:spPr>
          <a:xfrm>
            <a:off x="0" y="4293096"/>
            <a:ext cx="8461829" cy="801418"/>
          </a:xfrm>
        </p:spPr>
        <p:txBody>
          <a:bodyPr>
            <a:noAutofit/>
          </a:bodyPr>
          <a:lstStyle/>
          <a:p>
            <a:r>
              <a:rPr lang="ja-JP" altLang="ja-JP" b="1" dirty="0" smtClean="0"/>
              <a:t>青森協会　健生五所川原</a:t>
            </a:r>
            <a:r>
              <a:rPr lang="ja-JP" altLang="ja-JP" b="1" dirty="0" smtClean="0"/>
              <a:t>診療所</a:t>
            </a:r>
            <a:r>
              <a:rPr lang="ja-JP" altLang="en-US" b="1" dirty="0" smtClean="0"/>
              <a:t>　</a:t>
            </a:r>
            <a:r>
              <a:rPr lang="ja-JP" altLang="ja-JP" b="1" dirty="0" smtClean="0"/>
              <a:t>内科</a:t>
            </a:r>
            <a:endParaRPr kumimoji="1" lang="en-US" altLang="ja-JP" sz="1800" dirty="0">
              <a:latin typeface="HGS創英角ｺﾞｼｯｸUB" panose="020B0900000000000000" pitchFamily="50" charset="-128"/>
              <a:ea typeface="HGS創英角ｺﾞｼｯｸUB" panose="020B0900000000000000" pitchFamily="50" charset="-128"/>
            </a:endParaRPr>
          </a:p>
        </p:txBody>
      </p:sp>
      <p:sp>
        <p:nvSpPr>
          <p:cNvPr id="5" name="サブタイトル 2"/>
          <p:cNvSpPr txBox="1">
            <a:spLocks/>
          </p:cNvSpPr>
          <p:nvPr/>
        </p:nvSpPr>
        <p:spPr>
          <a:xfrm>
            <a:off x="6401254" y="5558971"/>
            <a:ext cx="2343150" cy="1088571"/>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r>
              <a:rPr lang="ja-JP" altLang="en-US" sz="2800" dirty="0" smtClean="0">
                <a:latin typeface="HGS創英角ｺﾞｼｯｸUB" panose="020B0900000000000000" pitchFamily="50" charset="-128"/>
                <a:ea typeface="HGS創英角ｺﾞｼｯｸUB" panose="020B0900000000000000" pitchFamily="50" charset="-128"/>
              </a:rPr>
              <a:t>○</a:t>
            </a:r>
            <a:r>
              <a:rPr lang="ja-JP" altLang="ja-JP" sz="2800" dirty="0" smtClean="0"/>
              <a:t>津川信彦</a:t>
            </a:r>
            <a:endParaRPr lang="ja-JP" altLang="en-US" sz="2800" dirty="0">
              <a:latin typeface="HGS創英角ｺﾞｼｯｸUB" panose="020B0900000000000000" pitchFamily="50" charset="-128"/>
              <a:ea typeface="HGS創英角ｺﾞｼｯｸUB" panose="020B0900000000000000" pitchFamily="50" charset="-128"/>
            </a:endParaRPr>
          </a:p>
        </p:txBody>
      </p:sp>
      <p:sp>
        <p:nvSpPr>
          <p:cNvPr id="6" name="テキスト ボックス 5"/>
          <p:cNvSpPr txBox="1"/>
          <p:nvPr/>
        </p:nvSpPr>
        <p:spPr>
          <a:xfrm>
            <a:off x="755576" y="1052736"/>
            <a:ext cx="7776864" cy="369332"/>
          </a:xfrm>
          <a:prstGeom prst="rect">
            <a:avLst/>
          </a:prstGeom>
          <a:noFill/>
        </p:spPr>
        <p:txBody>
          <a:bodyPr wrap="square" rtlCol="0">
            <a:spAutoFit/>
          </a:bodyPr>
          <a:lstStyle/>
          <a:p>
            <a:r>
              <a:rPr kumimoji="1" lang="ja-JP" altLang="en-US" dirty="0" smtClean="0"/>
              <a:t>第</a:t>
            </a:r>
            <a:r>
              <a:rPr kumimoji="1" lang="en-US" altLang="ja-JP" dirty="0" smtClean="0"/>
              <a:t>38</a:t>
            </a:r>
            <a:r>
              <a:rPr kumimoji="1" lang="ja-JP" altLang="en-US" dirty="0" smtClean="0"/>
              <a:t>回保団連医療研究フォーラム　</a:t>
            </a:r>
            <a:r>
              <a:rPr kumimoji="1" lang="en-US" altLang="ja-JP" dirty="0" smtClean="0"/>
              <a:t>2023</a:t>
            </a:r>
            <a:r>
              <a:rPr kumimoji="1" lang="ja-JP" altLang="en-US" dirty="0" smtClean="0"/>
              <a:t>年</a:t>
            </a:r>
            <a:r>
              <a:rPr kumimoji="1" lang="en-US" altLang="ja-JP" dirty="0" smtClean="0"/>
              <a:t>10</a:t>
            </a:r>
            <a:r>
              <a:rPr kumimoji="1" lang="ja-JP" altLang="en-US" dirty="0" smtClean="0"/>
              <a:t>月</a:t>
            </a:r>
            <a:r>
              <a:rPr kumimoji="1" lang="en-US" altLang="ja-JP" dirty="0" smtClean="0"/>
              <a:t>8.9</a:t>
            </a:r>
            <a:r>
              <a:rPr kumimoji="1" lang="ja-JP" altLang="en-US" dirty="0" smtClean="0"/>
              <a:t>日都市センターホテル</a:t>
            </a:r>
            <a:endParaRPr kumimoji="1" lang="ja-JP" altLang="en-US" dirty="0"/>
          </a:p>
        </p:txBody>
      </p:sp>
    </p:spTree>
    <p:extLst>
      <p:ext uri="{BB962C8B-B14F-4D97-AF65-F5344CB8AC3E}">
        <p14:creationId xmlns:p14="http://schemas.microsoft.com/office/powerpoint/2010/main" xmlns="" val="2783857335"/>
      </p:ext>
    </p:extLst>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6EB5650F-BAE2-6FD3-8153-495E03948DC6}"/>
              </a:ext>
            </a:extLst>
          </p:cNvPr>
          <p:cNvSpPr>
            <a:spLocks noGrp="1"/>
          </p:cNvSpPr>
          <p:nvPr>
            <p:ph type="title"/>
          </p:nvPr>
        </p:nvSpPr>
        <p:spPr>
          <a:xfrm>
            <a:off x="35496" y="908720"/>
            <a:ext cx="9073008" cy="504056"/>
          </a:xfrm>
        </p:spPr>
        <p:txBody>
          <a:bodyPr/>
          <a:lstStyle/>
          <a:p>
            <a:r>
              <a:rPr kumimoji="1" lang="ja-JP" altLang="en-US" sz="3600" b="1" dirty="0">
                <a:latin typeface="AR丸ゴシック体M" panose="020F0609000000000000" pitchFamily="49" charset="-128"/>
                <a:ea typeface="AR丸ゴシック体M" panose="020F0609000000000000" pitchFamily="49" charset="-128"/>
              </a:rPr>
              <a:t>通所リハ訪問リハの</a:t>
            </a:r>
            <a:r>
              <a:rPr kumimoji="1" lang="en-US" altLang="ja-JP" sz="3600" b="1" dirty="0">
                <a:latin typeface="AR丸ゴシック体M" panose="020F0609000000000000" pitchFamily="49" charset="-128"/>
                <a:ea typeface="AR丸ゴシック体M" panose="020F0609000000000000" pitchFamily="49" charset="-128"/>
              </a:rPr>
              <a:t>V</a:t>
            </a:r>
            <a:r>
              <a:rPr kumimoji="1" lang="ja-JP" altLang="en-US" sz="3600" b="1" dirty="0">
                <a:latin typeface="AR丸ゴシック体M" panose="020F0609000000000000" pitchFamily="49" charset="-128"/>
                <a:ea typeface="AR丸ゴシック体M" panose="020F0609000000000000" pitchFamily="49" charset="-128"/>
              </a:rPr>
              <a:t>字回復をめざして</a:t>
            </a:r>
            <a:r>
              <a:rPr lang="ja-JP" altLang="en-US" sz="3600" b="1" dirty="0">
                <a:latin typeface="AR丸ゴシック体M" panose="020F0609000000000000" pitchFamily="49" charset="-128"/>
                <a:ea typeface="AR丸ゴシック体M" panose="020F0609000000000000" pitchFamily="49" charset="-128"/>
              </a:rPr>
              <a:t>①</a:t>
            </a:r>
            <a:endParaRPr kumimoji="1" lang="ja-JP" altLang="en-US" sz="3600" b="1" dirty="0">
              <a:latin typeface="AR丸ゴシック体M" panose="020F0609000000000000" pitchFamily="49" charset="-128"/>
              <a:ea typeface="AR丸ゴシック体M" panose="020F0609000000000000" pitchFamily="49" charset="-128"/>
            </a:endParaRPr>
          </a:p>
        </p:txBody>
      </p:sp>
      <p:graphicFrame>
        <p:nvGraphicFramePr>
          <p:cNvPr id="5" name="表 5">
            <a:extLst>
              <a:ext uri="{FF2B5EF4-FFF2-40B4-BE49-F238E27FC236}">
                <a16:creationId xmlns:a16="http://schemas.microsoft.com/office/drawing/2014/main" xmlns="" id="{FBFD7447-E263-49BA-CA5A-50E70FB539F0}"/>
              </a:ext>
            </a:extLst>
          </p:cNvPr>
          <p:cNvGraphicFramePr>
            <a:graphicFrameLocks noGrp="1"/>
          </p:cNvGraphicFramePr>
          <p:nvPr>
            <p:ph idx="1"/>
          </p:nvPr>
        </p:nvGraphicFramePr>
        <p:xfrm>
          <a:off x="179512" y="1988840"/>
          <a:ext cx="8784975" cy="4598743"/>
        </p:xfrm>
        <a:graphic>
          <a:graphicData uri="http://schemas.openxmlformats.org/drawingml/2006/table">
            <a:tbl>
              <a:tblPr firstRow="1" bandRow="1">
                <a:tableStyleId>{69012ECD-51FC-41F1-AA8D-1B2483CD663E}</a:tableStyleId>
              </a:tblPr>
              <a:tblGrid>
                <a:gridCol w="2928325">
                  <a:extLst>
                    <a:ext uri="{9D8B030D-6E8A-4147-A177-3AD203B41FA5}">
                      <a16:colId xmlns:a16="http://schemas.microsoft.com/office/drawing/2014/main" xmlns="" val="3109901152"/>
                    </a:ext>
                  </a:extLst>
                </a:gridCol>
                <a:gridCol w="2928325">
                  <a:extLst>
                    <a:ext uri="{9D8B030D-6E8A-4147-A177-3AD203B41FA5}">
                      <a16:colId xmlns:a16="http://schemas.microsoft.com/office/drawing/2014/main" xmlns="" val="200146765"/>
                    </a:ext>
                  </a:extLst>
                </a:gridCol>
                <a:gridCol w="2928325">
                  <a:extLst>
                    <a:ext uri="{9D8B030D-6E8A-4147-A177-3AD203B41FA5}">
                      <a16:colId xmlns:a16="http://schemas.microsoft.com/office/drawing/2014/main" xmlns="" val="3043763825"/>
                    </a:ext>
                  </a:extLst>
                </a:gridCol>
              </a:tblGrid>
              <a:tr h="447093">
                <a:tc>
                  <a:txBody>
                    <a:bodyPr/>
                    <a:lstStyle/>
                    <a:p>
                      <a:pPr algn="ctr"/>
                      <a:r>
                        <a:rPr kumimoji="1" lang="ja-JP" altLang="en-US" sz="2000" dirty="0">
                          <a:latin typeface="AR P丸ゴシック体M"/>
                        </a:rPr>
                        <a:t>理学療法士（</a:t>
                      </a:r>
                      <a:r>
                        <a:rPr kumimoji="1" lang="en-US" altLang="ja-JP" sz="2000" dirty="0">
                          <a:latin typeface="AR P丸ゴシック体M"/>
                        </a:rPr>
                        <a:t>PT</a:t>
                      </a:r>
                      <a:r>
                        <a:rPr kumimoji="1" lang="ja-JP" altLang="en-US" sz="2000" dirty="0">
                          <a:latin typeface="AR P丸ゴシック体M"/>
                        </a:rPr>
                        <a:t>）</a:t>
                      </a:r>
                      <a:r>
                        <a:rPr kumimoji="1" lang="en-US" altLang="ja-JP" sz="2400" dirty="0">
                          <a:latin typeface="AR P丸ゴシック体M"/>
                        </a:rPr>
                        <a:t>2</a:t>
                      </a:r>
                      <a:r>
                        <a:rPr kumimoji="1" lang="ja-JP" altLang="en-US" sz="2400" dirty="0">
                          <a:latin typeface="AR P丸ゴシック体M"/>
                        </a:rPr>
                        <a:t>名</a:t>
                      </a:r>
                      <a:endParaRPr kumimoji="1" lang="ja-JP" altLang="en-US" sz="2000" dirty="0">
                        <a:latin typeface="AR P丸ゴシック体M"/>
                      </a:endParaRPr>
                    </a:p>
                  </a:txBody>
                  <a:tcPr/>
                </a:tc>
                <a:tc>
                  <a:txBody>
                    <a:bodyPr/>
                    <a:lstStyle/>
                    <a:p>
                      <a:pPr algn="ctr"/>
                      <a:r>
                        <a:rPr kumimoji="1" lang="ja-JP" altLang="en-US" sz="2000" dirty="0">
                          <a:latin typeface="AR P丸ゴシック体M"/>
                        </a:rPr>
                        <a:t>作業療法士（</a:t>
                      </a:r>
                      <a:r>
                        <a:rPr kumimoji="1" lang="en-US" altLang="ja-JP" sz="2000" dirty="0">
                          <a:latin typeface="AR P丸ゴシック体M"/>
                        </a:rPr>
                        <a:t>OT</a:t>
                      </a:r>
                      <a:r>
                        <a:rPr kumimoji="1" lang="ja-JP" altLang="en-US" sz="2000" dirty="0">
                          <a:latin typeface="AR P丸ゴシック体M"/>
                        </a:rPr>
                        <a:t>）</a:t>
                      </a:r>
                      <a:r>
                        <a:rPr kumimoji="1" lang="en-US" altLang="ja-JP" sz="2400" dirty="0">
                          <a:latin typeface="AR P丸ゴシック体M"/>
                        </a:rPr>
                        <a:t>5</a:t>
                      </a:r>
                      <a:r>
                        <a:rPr kumimoji="1" lang="ja-JP" altLang="en-US" sz="2400" dirty="0">
                          <a:latin typeface="AR P丸ゴシック体M"/>
                        </a:rPr>
                        <a:t>名</a:t>
                      </a:r>
                      <a:endParaRPr kumimoji="1" lang="ja-JP" altLang="en-US" sz="2000" dirty="0">
                        <a:latin typeface="AR P丸ゴシック体M"/>
                      </a:endParaRPr>
                    </a:p>
                  </a:txBody>
                  <a:tcPr/>
                </a:tc>
                <a:tc>
                  <a:txBody>
                    <a:bodyPr/>
                    <a:lstStyle/>
                    <a:p>
                      <a:pPr algn="ctr"/>
                      <a:r>
                        <a:rPr kumimoji="1" lang="ja-JP" altLang="en-US" sz="2000" dirty="0">
                          <a:latin typeface="AR P丸ゴシック体M"/>
                        </a:rPr>
                        <a:t>言語聴覚士（</a:t>
                      </a:r>
                      <a:r>
                        <a:rPr kumimoji="1" lang="en-US" altLang="ja-JP" sz="2000" dirty="0">
                          <a:latin typeface="AR P丸ゴシック体M"/>
                        </a:rPr>
                        <a:t>ST</a:t>
                      </a:r>
                      <a:r>
                        <a:rPr kumimoji="1" lang="ja-JP" altLang="en-US" sz="2000" dirty="0">
                          <a:latin typeface="AR P丸ゴシック体M"/>
                        </a:rPr>
                        <a:t>）</a:t>
                      </a:r>
                      <a:r>
                        <a:rPr kumimoji="1" lang="en-US" altLang="ja-JP" sz="2400" dirty="0">
                          <a:latin typeface="AR P丸ゴシック体M"/>
                        </a:rPr>
                        <a:t>1</a:t>
                      </a:r>
                      <a:r>
                        <a:rPr kumimoji="1" lang="ja-JP" altLang="en-US" sz="2400" dirty="0">
                          <a:latin typeface="AR P丸ゴシック体M"/>
                        </a:rPr>
                        <a:t>名</a:t>
                      </a:r>
                      <a:endParaRPr kumimoji="1" lang="ja-JP" altLang="en-US" sz="2000" dirty="0">
                        <a:latin typeface="AR P丸ゴシック体M"/>
                      </a:endParaRPr>
                    </a:p>
                  </a:txBody>
                  <a:tcPr/>
                </a:tc>
                <a:extLst>
                  <a:ext uri="{0D108BD9-81ED-4DB2-BD59-A6C34878D82A}">
                    <a16:rowId xmlns:a16="http://schemas.microsoft.com/office/drawing/2014/main" xmlns="" val="2129709493"/>
                  </a:ext>
                </a:extLst>
              </a:tr>
              <a:tr h="1559024">
                <a:tc>
                  <a:txBody>
                    <a:bodyPr/>
                    <a:lstStyle/>
                    <a:p>
                      <a:r>
                        <a:rPr kumimoji="1" lang="ja-JP" altLang="en-US" sz="1600" dirty="0"/>
                        <a:t>寝返る・起き上がる・立ち上がる・歩くなどの日常生活での基本動作ができるように、身体の基本的運動能力の回復と維持をサポートします。</a:t>
                      </a:r>
                    </a:p>
                  </a:txBody>
                  <a:tcPr/>
                </a:tc>
                <a:tc>
                  <a:txBody>
                    <a:bodyPr/>
                    <a:lstStyle/>
                    <a:p>
                      <a:r>
                        <a:rPr kumimoji="1" lang="ja-JP" altLang="en-US" sz="1600" dirty="0"/>
                        <a:t>入浴・料理・トイレ・洗濯などの日常生活の応用的動作から、日々の楽しみや生きがいにつながる趣味まで、作業（活動）に焦点を当てた身体と心のリハビリを行います。</a:t>
                      </a:r>
                    </a:p>
                  </a:txBody>
                  <a:tcPr/>
                </a:tc>
                <a:tc>
                  <a:txBody>
                    <a:bodyPr/>
                    <a:lstStyle/>
                    <a:p>
                      <a:r>
                        <a:rPr kumimoji="1" lang="ja-JP" altLang="en-US" sz="1600" dirty="0"/>
                        <a:t>言語機能（話す・聞く・読む・書く）と摂食・嚥下機能（食べる・飲み込む）などの回復と改善が専門です。発声の仕方や飲み込み方などを指導します。</a:t>
                      </a:r>
                    </a:p>
                  </a:txBody>
                  <a:tcPr/>
                </a:tc>
                <a:extLst>
                  <a:ext uri="{0D108BD9-81ED-4DB2-BD59-A6C34878D82A}">
                    <a16:rowId xmlns:a16="http://schemas.microsoft.com/office/drawing/2014/main" xmlns="" val="2294425547"/>
                  </a:ext>
                </a:extLst>
              </a:tr>
              <a:tr h="2582519">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extLst>
                  <a:ext uri="{0D108BD9-81ED-4DB2-BD59-A6C34878D82A}">
                    <a16:rowId xmlns:a16="http://schemas.microsoft.com/office/drawing/2014/main" xmlns="" val="1614778980"/>
                  </a:ext>
                </a:extLst>
              </a:tr>
            </a:tbl>
          </a:graphicData>
        </a:graphic>
      </p:graphicFrame>
      <p:sp>
        <p:nvSpPr>
          <p:cNvPr id="6" name="コンテンツ プレースホルダー 2">
            <a:extLst>
              <a:ext uri="{FF2B5EF4-FFF2-40B4-BE49-F238E27FC236}">
                <a16:creationId xmlns:a16="http://schemas.microsoft.com/office/drawing/2014/main" xmlns="" id="{5CD345D6-37FF-C804-DE98-1B1FEE470BA8}"/>
              </a:ext>
            </a:extLst>
          </p:cNvPr>
          <p:cNvSpPr txBox="1">
            <a:spLocks/>
          </p:cNvSpPr>
          <p:nvPr/>
        </p:nvSpPr>
        <p:spPr bwMode="auto">
          <a:xfrm>
            <a:off x="371629" y="1448780"/>
            <a:ext cx="8508896" cy="5040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kumimoji="1" sz="3200">
                <a:solidFill>
                  <a:schemeClr val="tx1"/>
                </a:solidFill>
                <a:latin typeface="Arial" charset="0"/>
                <a:ea typeface="ＭＳ Ｐゴシック" charset="0"/>
                <a:cs typeface="ＭＳ Ｐゴシック" charset="0"/>
              </a:defRPr>
            </a:lvl1pPr>
            <a:lvl2pPr marL="742950" indent="-285750" algn="l" rtl="0" eaLnBrk="1" fontAlgn="base" hangingPunct="1">
              <a:spcBef>
                <a:spcPct val="20000"/>
              </a:spcBef>
              <a:spcAft>
                <a:spcPct val="0"/>
              </a:spcAft>
              <a:buChar char="–"/>
              <a:defRPr kumimoji="1" sz="2800">
                <a:solidFill>
                  <a:schemeClr val="tx1"/>
                </a:solidFill>
                <a:latin typeface="Arial" charset="0"/>
                <a:ea typeface="ＭＳ Ｐゴシック" charset="0"/>
              </a:defRPr>
            </a:lvl2pPr>
            <a:lvl3pPr marL="1143000" indent="-228600" algn="l" rtl="0" eaLnBrk="1" fontAlgn="base" hangingPunct="1">
              <a:spcBef>
                <a:spcPct val="20000"/>
              </a:spcBef>
              <a:spcAft>
                <a:spcPct val="0"/>
              </a:spcAft>
              <a:buChar char="•"/>
              <a:defRPr kumimoji="1" sz="2400">
                <a:solidFill>
                  <a:schemeClr val="tx1"/>
                </a:solidFill>
                <a:latin typeface="Arial" charset="0"/>
                <a:ea typeface="ＭＳ Ｐゴシック" charset="0"/>
              </a:defRPr>
            </a:lvl3pPr>
            <a:lvl4pPr marL="1600200" indent="-228600" algn="l" rtl="0" eaLnBrk="1" fontAlgn="base" hangingPunct="1">
              <a:spcBef>
                <a:spcPct val="20000"/>
              </a:spcBef>
              <a:spcAft>
                <a:spcPct val="0"/>
              </a:spcAft>
              <a:buChar char="–"/>
              <a:defRPr kumimoji="1" sz="2000">
                <a:solidFill>
                  <a:schemeClr val="tx1"/>
                </a:solidFill>
                <a:latin typeface="Arial" charset="0"/>
                <a:ea typeface="ＭＳ Ｐゴシック" charset="0"/>
              </a:defRPr>
            </a:lvl4pPr>
            <a:lvl5pPr marL="2057400" indent="-228600" algn="l" rtl="0" eaLnBrk="1" fontAlgn="base" hangingPunct="1">
              <a:spcBef>
                <a:spcPct val="20000"/>
              </a:spcBef>
              <a:spcAft>
                <a:spcPct val="0"/>
              </a:spcAft>
              <a:buChar char="»"/>
              <a:defRPr kumimoji="1" sz="2000">
                <a:solidFill>
                  <a:schemeClr val="tx1"/>
                </a:solidFill>
                <a:latin typeface="Arial" charset="0"/>
                <a:ea typeface="ＭＳ Ｐゴシック" charset="0"/>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a:lstStyle>
          <a:p>
            <a:r>
              <a:rPr lang="ja-JP" altLang="en-US" sz="2800" kern="0" dirty="0"/>
              <a:t>人員体制を強化　</a:t>
            </a:r>
            <a:r>
              <a:rPr lang="ja-JP" altLang="en-US" sz="2800" kern="0" dirty="0">
                <a:solidFill>
                  <a:srgbClr val="FF0000"/>
                </a:solidFill>
              </a:rPr>
              <a:t>⇒訪問リハビリ担当を</a:t>
            </a:r>
            <a:r>
              <a:rPr lang="en-US" altLang="ja-JP" sz="2800" kern="0" dirty="0">
                <a:solidFill>
                  <a:srgbClr val="FF0000"/>
                </a:solidFill>
              </a:rPr>
              <a:t>6</a:t>
            </a:r>
            <a:r>
              <a:rPr lang="ja-JP" altLang="en-US" sz="2800" kern="0" dirty="0">
                <a:solidFill>
                  <a:srgbClr val="FF0000"/>
                </a:solidFill>
              </a:rPr>
              <a:t>名に増加</a:t>
            </a:r>
            <a:endParaRPr lang="en-US" altLang="ja-JP" sz="2800" kern="0" dirty="0">
              <a:solidFill>
                <a:srgbClr val="FF0000"/>
              </a:solidFill>
            </a:endParaRPr>
          </a:p>
        </p:txBody>
      </p:sp>
      <p:pic>
        <p:nvPicPr>
          <p:cNvPr id="8" name="図 7">
            <a:extLst>
              <a:ext uri="{FF2B5EF4-FFF2-40B4-BE49-F238E27FC236}">
                <a16:creationId xmlns:a16="http://schemas.microsoft.com/office/drawing/2014/main" xmlns="" id="{8FF3786C-767B-6634-4028-FADACBDB0FF0}"/>
              </a:ext>
            </a:extLst>
          </p:cNvPr>
          <p:cNvPicPr>
            <a:picLocks noChangeAspect="1"/>
          </p:cNvPicPr>
          <p:nvPr/>
        </p:nvPicPr>
        <p:blipFill rotWithShape="1">
          <a:blip r:embed="rId2" cstate="print">
            <a:extLst>
              <a:ext uri="{BEBA8EAE-BF5A-486C-A8C5-ECC9F3942E4B}">
                <a14:imgProps xmlns:a14="http://schemas.microsoft.com/office/drawing/2010/main" xmlns="">
                  <a14:imgLayer r:embed="rId3">
                    <a14:imgEffect>
                      <a14:brightnessContrast bright="20000" contrast="40000"/>
                    </a14:imgEffect>
                  </a14:imgLayer>
                </a14:imgProps>
              </a:ext>
              <a:ext uri="{28A0092B-C50C-407E-A947-70E740481C1C}">
                <a14:useLocalDpi xmlns:a14="http://schemas.microsoft.com/office/drawing/2010/main" xmlns="" val="0"/>
              </a:ext>
            </a:extLst>
          </a:blip>
          <a:srcRect l="12201" t="20220" r="5686" b="2399"/>
          <a:stretch/>
        </p:blipFill>
        <p:spPr>
          <a:xfrm rot="5400000">
            <a:off x="3320091" y="4046448"/>
            <a:ext cx="2503816" cy="2520281"/>
          </a:xfrm>
          <a:prstGeom prst="rect">
            <a:avLst/>
          </a:prstGeom>
        </p:spPr>
      </p:pic>
      <p:pic>
        <p:nvPicPr>
          <p:cNvPr id="11" name="図 10">
            <a:extLst>
              <a:ext uri="{FF2B5EF4-FFF2-40B4-BE49-F238E27FC236}">
                <a16:creationId xmlns:a16="http://schemas.microsoft.com/office/drawing/2014/main" xmlns="" id="{8CB33C43-480E-42EA-2896-07F3D6CB7450}"/>
              </a:ext>
            </a:extLst>
          </p:cNvPr>
          <p:cNvPicPr>
            <a:picLocks noChangeAspect="1"/>
          </p:cNvPicPr>
          <p:nvPr/>
        </p:nvPicPr>
        <p:blipFill rotWithShape="1">
          <a:blip r:embed="rId4" cstate="print">
            <a:extLst>
              <a:ext uri="{BEBA8EAE-BF5A-486C-A8C5-ECC9F3942E4B}">
                <a14:imgProps xmlns:a14="http://schemas.microsoft.com/office/drawing/2010/main" xmlns="">
                  <a14:imgLayer r:embed="rId5">
                    <a14:imgEffect>
                      <a14:brightnessContrast bright="20000" contrast="40000"/>
                    </a14:imgEffect>
                  </a14:imgLayer>
                </a14:imgProps>
              </a:ext>
              <a:ext uri="{28A0092B-C50C-407E-A947-70E740481C1C}">
                <a14:useLocalDpi xmlns:a14="http://schemas.microsoft.com/office/drawing/2010/main" xmlns="" val="0"/>
              </a:ext>
            </a:extLst>
          </a:blip>
          <a:srcRect l="22870" t="17801" r="18591" b="3772"/>
          <a:stretch/>
        </p:blipFill>
        <p:spPr>
          <a:xfrm rot="5400000">
            <a:off x="6260321" y="4043904"/>
            <a:ext cx="2503818" cy="2520281"/>
          </a:xfrm>
          <a:prstGeom prst="rect">
            <a:avLst/>
          </a:prstGeom>
        </p:spPr>
      </p:pic>
      <p:pic>
        <p:nvPicPr>
          <p:cNvPr id="13" name="図 12">
            <a:extLst>
              <a:ext uri="{FF2B5EF4-FFF2-40B4-BE49-F238E27FC236}">
                <a16:creationId xmlns:a16="http://schemas.microsoft.com/office/drawing/2014/main" xmlns="" id="{0E58E9AF-D95C-F34C-D952-40DB1813789B}"/>
              </a:ext>
            </a:extLst>
          </p:cNvPr>
          <p:cNvPicPr>
            <a:picLocks noChangeAspect="1"/>
          </p:cNvPicPr>
          <p:nvPr/>
        </p:nvPicPr>
        <p:blipFill rotWithShape="1">
          <a:blip r:embed="rId6" cstate="print">
            <a:extLst>
              <a:ext uri="{BEBA8EAE-BF5A-486C-A8C5-ECC9F3942E4B}">
                <a14:imgProps xmlns:a14="http://schemas.microsoft.com/office/drawing/2010/main" xmlns="">
                  <a14:imgLayer r:embed="rId7">
                    <a14:imgEffect>
                      <a14:brightnessContrast bright="20000" contrast="20000"/>
                    </a14:imgEffect>
                  </a14:imgLayer>
                </a14:imgProps>
              </a:ext>
              <a:ext uri="{28A0092B-C50C-407E-A947-70E740481C1C}">
                <a14:useLocalDpi xmlns:a14="http://schemas.microsoft.com/office/drawing/2010/main" xmlns="" val="0"/>
              </a:ext>
            </a:extLst>
          </a:blip>
          <a:srcRect l="17793" t="6109" b="2751"/>
          <a:stretch/>
        </p:blipFill>
        <p:spPr>
          <a:xfrm>
            <a:off x="371629" y="4052136"/>
            <a:ext cx="2520281" cy="2503817"/>
          </a:xfrm>
          <a:prstGeom prst="rect">
            <a:avLst/>
          </a:prstGeom>
        </p:spPr>
      </p:pic>
    </p:spTree>
    <p:extLst>
      <p:ext uri="{BB962C8B-B14F-4D97-AF65-F5344CB8AC3E}">
        <p14:creationId xmlns:p14="http://schemas.microsoft.com/office/powerpoint/2010/main" xmlns="" val="622183320"/>
      </p:ext>
    </p:extLst>
  </p:cSld>
  <p:clrMapOvr>
    <a:masterClrMapping/>
  </p:clrMapOvr>
  <p:transition>
    <p:cover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6EB5650F-BAE2-6FD3-8153-495E03948DC6}"/>
              </a:ext>
            </a:extLst>
          </p:cNvPr>
          <p:cNvSpPr>
            <a:spLocks noGrp="1"/>
          </p:cNvSpPr>
          <p:nvPr>
            <p:ph type="title"/>
          </p:nvPr>
        </p:nvSpPr>
        <p:spPr>
          <a:xfrm>
            <a:off x="685800" y="908720"/>
            <a:ext cx="7772400" cy="1143000"/>
          </a:xfrm>
        </p:spPr>
        <p:txBody>
          <a:bodyPr/>
          <a:lstStyle/>
          <a:p>
            <a:r>
              <a:rPr kumimoji="1" lang="ja-JP" altLang="en-US" b="1" dirty="0">
                <a:latin typeface="AR丸ゴシック体M" panose="020F0609000000000000" pitchFamily="49" charset="-128"/>
                <a:ea typeface="AR丸ゴシック体M" panose="020F0609000000000000" pitchFamily="49" charset="-128"/>
              </a:rPr>
              <a:t>通所リハ訪問リハの</a:t>
            </a:r>
            <a:r>
              <a:rPr kumimoji="1" lang="en-US" altLang="ja-JP" b="1" dirty="0">
                <a:latin typeface="AR丸ゴシック体M" panose="020F0609000000000000" pitchFamily="49" charset="-128"/>
                <a:ea typeface="AR丸ゴシック体M" panose="020F0609000000000000" pitchFamily="49" charset="-128"/>
              </a:rPr>
              <a:t/>
            </a:r>
            <a:br>
              <a:rPr kumimoji="1" lang="en-US" altLang="ja-JP" b="1" dirty="0">
                <a:latin typeface="AR丸ゴシック体M" panose="020F0609000000000000" pitchFamily="49" charset="-128"/>
                <a:ea typeface="AR丸ゴシック体M" panose="020F0609000000000000" pitchFamily="49" charset="-128"/>
              </a:rPr>
            </a:br>
            <a:r>
              <a:rPr kumimoji="1" lang="en-US" altLang="ja-JP" b="1" dirty="0">
                <a:latin typeface="AR丸ゴシック体M" panose="020F0609000000000000" pitchFamily="49" charset="-128"/>
                <a:ea typeface="AR丸ゴシック体M" panose="020F0609000000000000" pitchFamily="49" charset="-128"/>
              </a:rPr>
              <a:t>V</a:t>
            </a:r>
            <a:r>
              <a:rPr kumimoji="1" lang="ja-JP" altLang="en-US" b="1" dirty="0">
                <a:latin typeface="AR丸ゴシック体M" panose="020F0609000000000000" pitchFamily="49" charset="-128"/>
                <a:ea typeface="AR丸ゴシック体M" panose="020F0609000000000000" pitchFamily="49" charset="-128"/>
              </a:rPr>
              <a:t>字回復をめざして②</a:t>
            </a:r>
          </a:p>
        </p:txBody>
      </p:sp>
      <p:sp>
        <p:nvSpPr>
          <p:cNvPr id="3" name="コンテンツ プレースホルダー 2">
            <a:extLst>
              <a:ext uri="{FF2B5EF4-FFF2-40B4-BE49-F238E27FC236}">
                <a16:creationId xmlns:a16="http://schemas.microsoft.com/office/drawing/2014/main" xmlns="" id="{2E541AFD-F8E0-A339-180E-B79F1E7FB0E5}"/>
              </a:ext>
            </a:extLst>
          </p:cNvPr>
          <p:cNvSpPr>
            <a:spLocks noGrp="1"/>
          </p:cNvSpPr>
          <p:nvPr>
            <p:ph idx="1"/>
          </p:nvPr>
        </p:nvSpPr>
        <p:spPr>
          <a:xfrm>
            <a:off x="251520" y="1700808"/>
            <a:ext cx="8496944" cy="4680520"/>
          </a:xfrm>
        </p:spPr>
        <p:txBody>
          <a:bodyPr/>
          <a:lstStyle/>
          <a:p>
            <a:pPr marL="0" indent="0">
              <a:buNone/>
            </a:pPr>
            <a:endParaRPr kumimoji="1" lang="en-US" altLang="ja-JP" dirty="0">
              <a:solidFill>
                <a:srgbClr val="FF0000"/>
              </a:solidFill>
            </a:endParaRPr>
          </a:p>
          <a:p>
            <a:r>
              <a:rPr lang="ja-JP" altLang="en-US" b="1" dirty="0">
                <a:latin typeface="AR P丸ゴシック体M" pitchFamily="50" charset="-128"/>
                <a:ea typeface="AR P丸ゴシック体M" pitchFamily="50" charset="-128"/>
              </a:rPr>
              <a:t>リハビリ資源の少ない地域への訪問リハビリを強化する（市浦・小泊地区など）</a:t>
            </a:r>
            <a:endParaRPr lang="en-US" altLang="ja-JP" b="1" dirty="0">
              <a:latin typeface="AR P丸ゴシック体M" pitchFamily="50" charset="-128"/>
              <a:ea typeface="AR P丸ゴシック体M" pitchFamily="50" charset="-128"/>
            </a:endParaRPr>
          </a:p>
          <a:p>
            <a:pPr marL="0" indent="0">
              <a:buNone/>
            </a:pPr>
            <a:r>
              <a:rPr lang="ja-JP" altLang="en-US" b="1" dirty="0">
                <a:latin typeface="AR P丸ゴシック体M" pitchFamily="50" charset="-128"/>
                <a:ea typeface="AR P丸ゴシック体M" pitchFamily="50" charset="-128"/>
              </a:rPr>
              <a:t>　</a:t>
            </a:r>
            <a:r>
              <a:rPr lang="ja-JP" altLang="en-US" sz="5400" b="1" dirty="0">
                <a:solidFill>
                  <a:srgbClr val="FF0000"/>
                </a:solidFill>
                <a:latin typeface="AR P丸ゴシック体M" pitchFamily="50" charset="-128"/>
                <a:ea typeface="AR P丸ゴシック体M" pitchFamily="50" charset="-128"/>
              </a:rPr>
              <a:t>⇒地域での孤立化を防ぐ</a:t>
            </a:r>
            <a:endParaRPr lang="en-US" altLang="ja-JP" sz="5400" b="1" dirty="0">
              <a:latin typeface="AR P丸ゴシック体M" pitchFamily="50" charset="-128"/>
              <a:ea typeface="AR P丸ゴシック体M" pitchFamily="50" charset="-128"/>
            </a:endParaRPr>
          </a:p>
          <a:p>
            <a:pPr marL="0" indent="0">
              <a:buNone/>
            </a:pPr>
            <a:r>
              <a:rPr lang="ja-JP" altLang="en-US" sz="2800" b="1" dirty="0">
                <a:latin typeface="AR P丸ゴシック体M" pitchFamily="50" charset="-128"/>
                <a:ea typeface="AR P丸ゴシック体M" pitchFamily="50" charset="-128"/>
              </a:rPr>
              <a:t>　地域需要はあるのに、訪問可能な介護事業所が、ほとんどないのが現実です。私たちが行かなければ、訪問リハビリが出来なくなるのでは？そんな使命感を持って取り組んでいます。</a:t>
            </a:r>
            <a:endParaRPr lang="en-US" altLang="ja-JP" b="1" dirty="0">
              <a:latin typeface="AR P丸ゴシック体M" pitchFamily="50" charset="-128"/>
              <a:ea typeface="AR P丸ゴシック体M" pitchFamily="50" charset="-128"/>
            </a:endParaRPr>
          </a:p>
          <a:p>
            <a:pPr marL="0" indent="0">
              <a:buNone/>
            </a:pPr>
            <a:endParaRPr lang="en-US" altLang="ja-JP" dirty="0"/>
          </a:p>
        </p:txBody>
      </p:sp>
    </p:spTree>
    <p:extLst>
      <p:ext uri="{BB962C8B-B14F-4D97-AF65-F5344CB8AC3E}">
        <p14:creationId xmlns:p14="http://schemas.microsoft.com/office/powerpoint/2010/main" xmlns="" val="2347289187"/>
      </p:ext>
    </p:extLst>
  </p:cSld>
  <p:clrMapOvr>
    <a:masterClrMapping/>
  </p:clrMapOvr>
  <p:transition>
    <p:cover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xmlns="" id="{AB72C01A-BF74-8706-673E-9ECDA7418282}"/>
              </a:ext>
            </a:extLst>
          </p:cNvPr>
          <p:cNvGrpSpPr/>
          <p:nvPr/>
        </p:nvGrpSpPr>
        <p:grpSpPr>
          <a:xfrm>
            <a:off x="2881262" y="908720"/>
            <a:ext cx="6098681" cy="5400600"/>
            <a:chOff x="4585759" y="127590"/>
            <a:chExt cx="7456301" cy="6602820"/>
          </a:xfrm>
        </p:grpSpPr>
        <p:pic>
          <p:nvPicPr>
            <p:cNvPr id="3" name="図 2">
              <a:extLst>
                <a:ext uri="{FF2B5EF4-FFF2-40B4-BE49-F238E27FC236}">
                  <a16:creationId xmlns:a16="http://schemas.microsoft.com/office/drawing/2014/main" xmlns="" id="{2DC01DF7-3D5A-FA65-9E0D-5007AD4F3DD7}"/>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l="26358" t="22692" r="43458" b="27932"/>
            <a:stretch/>
          </p:blipFill>
          <p:spPr>
            <a:xfrm>
              <a:off x="4585759" y="127590"/>
              <a:ext cx="7456301" cy="6602820"/>
            </a:xfrm>
            <a:prstGeom prst="rect">
              <a:avLst/>
            </a:prstGeom>
          </p:spPr>
        </p:pic>
        <p:sp>
          <p:nvSpPr>
            <p:cNvPr id="4" name="正方形/長方形 3">
              <a:extLst>
                <a:ext uri="{FF2B5EF4-FFF2-40B4-BE49-F238E27FC236}">
                  <a16:creationId xmlns:a16="http://schemas.microsoft.com/office/drawing/2014/main" xmlns="" id="{C14ADD86-8751-D24B-FF08-C7904571E700}"/>
                </a:ext>
              </a:extLst>
            </p:cNvPr>
            <p:cNvSpPr/>
            <p:nvPr/>
          </p:nvSpPr>
          <p:spPr>
            <a:xfrm>
              <a:off x="8499859" y="4660115"/>
              <a:ext cx="140366" cy="13583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 name="吹き出し: 線 4">
              <a:extLst>
                <a:ext uri="{FF2B5EF4-FFF2-40B4-BE49-F238E27FC236}">
                  <a16:creationId xmlns:a16="http://schemas.microsoft.com/office/drawing/2014/main" xmlns="" id="{EEB44F2C-F8C7-86B4-5EB1-837075E1766E}"/>
                </a:ext>
              </a:extLst>
            </p:cNvPr>
            <p:cNvSpPr/>
            <p:nvPr/>
          </p:nvSpPr>
          <p:spPr>
            <a:xfrm>
              <a:off x="9524895" y="3299974"/>
              <a:ext cx="2209834" cy="600868"/>
            </a:xfrm>
            <a:prstGeom prst="borderCallout1">
              <a:avLst>
                <a:gd name="adj1" fmla="val 53296"/>
                <a:gd name="adj2" fmla="val 3800"/>
                <a:gd name="adj3" fmla="val 222494"/>
                <a:gd name="adj4" fmla="val -3866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latin typeface="AR P丸ゴシック体M"/>
                  <a:ea typeface="メイリオ" panose="020B0604030504040204" pitchFamily="50" charset="-128"/>
                </a:rPr>
                <a:t>健生五所川原診療所</a:t>
              </a:r>
              <a:endParaRPr lang="en-US" altLang="ja-JP" sz="1200" b="1" dirty="0">
                <a:latin typeface="AR P丸ゴシック体M"/>
                <a:ea typeface="メイリオ" panose="020B0604030504040204" pitchFamily="50" charset="-128"/>
              </a:endParaRPr>
            </a:p>
            <a:p>
              <a:pPr algn="ctr"/>
              <a:r>
                <a:rPr lang="ja-JP" altLang="en-US" sz="1100" dirty="0">
                  <a:latin typeface="AR P丸ゴシック体M"/>
                  <a:ea typeface="メイリオ" panose="020B0604030504040204" pitchFamily="50" charset="-128"/>
                </a:rPr>
                <a:t>五所川原市字一ツ谷</a:t>
              </a:r>
            </a:p>
          </p:txBody>
        </p:sp>
        <p:sp>
          <p:nvSpPr>
            <p:cNvPr id="6" name="吹き出し: 線 5">
              <a:extLst>
                <a:ext uri="{FF2B5EF4-FFF2-40B4-BE49-F238E27FC236}">
                  <a16:creationId xmlns:a16="http://schemas.microsoft.com/office/drawing/2014/main" xmlns="" id="{FA077E71-43E3-601D-DF63-B31F67F78F31}"/>
                </a:ext>
              </a:extLst>
            </p:cNvPr>
            <p:cNvSpPr/>
            <p:nvPr/>
          </p:nvSpPr>
          <p:spPr>
            <a:xfrm>
              <a:off x="7641023" y="391703"/>
              <a:ext cx="1445718" cy="334489"/>
            </a:xfrm>
            <a:prstGeom prst="borderCallout1">
              <a:avLst>
                <a:gd name="adj1" fmla="val 42870"/>
                <a:gd name="adj2" fmla="val 2881"/>
                <a:gd name="adj3" fmla="val 35422"/>
                <a:gd name="adj4" fmla="val -5457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a:latin typeface="AR P丸ゴシック体M"/>
                  <a:ea typeface="メイリオ" panose="020B0604030504040204" pitchFamily="50" charset="-128"/>
                </a:rPr>
                <a:t>中泊町小泊下前</a:t>
              </a:r>
            </a:p>
          </p:txBody>
        </p:sp>
        <p:sp>
          <p:nvSpPr>
            <p:cNvPr id="7" name="吹き出し: 線 6">
              <a:extLst>
                <a:ext uri="{FF2B5EF4-FFF2-40B4-BE49-F238E27FC236}">
                  <a16:creationId xmlns:a16="http://schemas.microsoft.com/office/drawing/2014/main" xmlns="" id="{B0AD7796-8B6C-D676-C09B-A3E0A820B155}"/>
                </a:ext>
              </a:extLst>
            </p:cNvPr>
            <p:cNvSpPr/>
            <p:nvPr/>
          </p:nvSpPr>
          <p:spPr>
            <a:xfrm>
              <a:off x="4942497" y="5949266"/>
              <a:ext cx="2305848" cy="338660"/>
            </a:xfrm>
            <a:prstGeom prst="borderCallout1">
              <a:avLst>
                <a:gd name="adj1" fmla="val 10710"/>
                <a:gd name="adj2" fmla="val 96801"/>
                <a:gd name="adj3" fmla="val -217010"/>
                <a:gd name="adj4" fmla="val 6707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a:latin typeface="AR P丸ゴシック体M"/>
                  <a:ea typeface="メイリオ" panose="020B0604030504040204" pitchFamily="50" charset="-128"/>
                </a:rPr>
                <a:t>鰺ヶ沢町南浮田町金沢街道</a:t>
              </a:r>
            </a:p>
          </p:txBody>
        </p:sp>
      </p:grpSp>
      <p:sp>
        <p:nvSpPr>
          <p:cNvPr id="8" name="テキスト ボックス 7">
            <a:extLst>
              <a:ext uri="{FF2B5EF4-FFF2-40B4-BE49-F238E27FC236}">
                <a16:creationId xmlns:a16="http://schemas.microsoft.com/office/drawing/2014/main" xmlns="" id="{8B31125D-1C71-B4C2-ED56-987A3C9808AA}"/>
              </a:ext>
            </a:extLst>
          </p:cNvPr>
          <p:cNvSpPr txBox="1"/>
          <p:nvPr/>
        </p:nvSpPr>
        <p:spPr>
          <a:xfrm>
            <a:off x="166814" y="907587"/>
            <a:ext cx="3829122" cy="1169551"/>
          </a:xfrm>
          <a:prstGeom prst="rect">
            <a:avLst/>
          </a:prstGeom>
          <a:solidFill>
            <a:schemeClr val="bg1"/>
          </a:solidFill>
        </p:spPr>
        <p:txBody>
          <a:bodyPr wrap="square" rtlCol="0">
            <a:spAutoFit/>
          </a:bodyPr>
          <a:lstStyle/>
          <a:p>
            <a:r>
              <a:rPr lang="ja-JP" altLang="en-US" sz="2800" b="1" dirty="0">
                <a:latin typeface="AR P丸ゴシック体M"/>
                <a:ea typeface="メイリオ" panose="020B0604030504040204" pitchFamily="50" charset="-128"/>
              </a:rPr>
              <a:t>健生五所川原診療所の利用者分布図</a:t>
            </a:r>
            <a:endParaRPr lang="en-US" altLang="ja-JP" sz="2800" b="1" dirty="0">
              <a:latin typeface="AR P丸ゴシック体M"/>
              <a:ea typeface="メイリオ" panose="020B0604030504040204" pitchFamily="50" charset="-128"/>
            </a:endParaRPr>
          </a:p>
          <a:p>
            <a:r>
              <a:rPr lang="ja-JP" altLang="en-US" sz="1400" dirty="0">
                <a:latin typeface="AR P丸ゴシック体M"/>
                <a:ea typeface="メイリオ" panose="020B0604030504040204" pitchFamily="50" charset="-128"/>
              </a:rPr>
              <a:t>（</a:t>
            </a:r>
            <a:r>
              <a:rPr lang="en-US" altLang="ja-JP" sz="1400" dirty="0">
                <a:latin typeface="AR P丸ゴシック体M"/>
                <a:ea typeface="メイリオ" panose="020B0604030504040204" pitchFamily="50" charset="-128"/>
              </a:rPr>
              <a:t>2023</a:t>
            </a:r>
            <a:r>
              <a:rPr lang="ja-JP" altLang="en-US" sz="1400" dirty="0">
                <a:latin typeface="AR P丸ゴシック体M"/>
                <a:ea typeface="メイリオ" panose="020B0604030504040204" pitchFamily="50" charset="-128"/>
              </a:rPr>
              <a:t>年</a:t>
            </a:r>
            <a:r>
              <a:rPr lang="en-US" altLang="ja-JP" sz="1400" dirty="0">
                <a:latin typeface="AR P丸ゴシック体M"/>
                <a:ea typeface="メイリオ" panose="020B0604030504040204" pitchFamily="50" charset="-128"/>
              </a:rPr>
              <a:t>3</a:t>
            </a:r>
            <a:r>
              <a:rPr lang="ja-JP" altLang="en-US" sz="1400" dirty="0">
                <a:latin typeface="AR P丸ゴシック体M"/>
                <a:ea typeface="メイリオ" panose="020B0604030504040204" pitchFamily="50" charset="-128"/>
              </a:rPr>
              <a:t>月現在）</a:t>
            </a:r>
            <a:endParaRPr lang="ja-JP" altLang="en-US" sz="1600" dirty="0">
              <a:latin typeface="AR P丸ゴシック体M"/>
              <a:ea typeface="メイリオ" panose="020B0604030504040204" pitchFamily="50" charset="-128"/>
            </a:endParaRPr>
          </a:p>
        </p:txBody>
      </p:sp>
      <p:grpSp>
        <p:nvGrpSpPr>
          <p:cNvPr id="9" name="グループ化 8">
            <a:extLst>
              <a:ext uri="{FF2B5EF4-FFF2-40B4-BE49-F238E27FC236}">
                <a16:creationId xmlns:a16="http://schemas.microsoft.com/office/drawing/2014/main" xmlns="" id="{62572875-3C5F-5401-68BB-D236ACD33D8F}"/>
              </a:ext>
            </a:extLst>
          </p:cNvPr>
          <p:cNvGrpSpPr/>
          <p:nvPr/>
        </p:nvGrpSpPr>
        <p:grpSpPr>
          <a:xfrm>
            <a:off x="430747" y="2271663"/>
            <a:ext cx="266907" cy="277000"/>
            <a:chOff x="1018733" y="1815774"/>
            <a:chExt cx="2249398" cy="2334462"/>
          </a:xfrm>
        </p:grpSpPr>
        <p:sp>
          <p:nvSpPr>
            <p:cNvPr id="10" name="楕円 9">
              <a:extLst>
                <a:ext uri="{FF2B5EF4-FFF2-40B4-BE49-F238E27FC236}">
                  <a16:creationId xmlns:a16="http://schemas.microsoft.com/office/drawing/2014/main" xmlns="" id="{DA3B45F2-C23F-6DC9-07E4-4DEF7AF1F994}"/>
                </a:ext>
              </a:extLst>
            </p:cNvPr>
            <p:cNvSpPr/>
            <p:nvPr/>
          </p:nvSpPr>
          <p:spPr>
            <a:xfrm>
              <a:off x="1077428" y="1991827"/>
              <a:ext cx="2153274" cy="215840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pic>
          <p:nvPicPr>
            <p:cNvPr id="11" name="グラフィックス 10" descr="ホーム 単色塗りつぶし">
              <a:extLst>
                <a:ext uri="{FF2B5EF4-FFF2-40B4-BE49-F238E27FC236}">
                  <a16:creationId xmlns:a16="http://schemas.microsoft.com/office/drawing/2014/main" xmlns="" id="{3981CFE4-9335-4AAD-87EA-B71581828B87}"/>
                </a:ext>
              </a:extLst>
            </p:cNvPr>
            <p:cNvPicPr>
              <a:picLocks noChangeAspect="1"/>
            </p:cNvPicPr>
            <p:nvPr/>
          </p:nvPicPr>
          <p:blipFill>
            <a:blip r:embed="rId3" cstate="print">
              <a:extLst>
                <a:ext uri="{28A0092B-C50C-407E-A947-70E740481C1C}">
                  <a14:useLocalDpi xmlns:a14="http://schemas.microsoft.com/office/drawing/2010/main" xmlns="" val="0"/>
                </a:ext>
                <a:ext uri="{96DAC541-7B7A-43D3-8B79-37D633B846F1}">
                  <asvg:svgBlip xmlns:asvg="http://schemas.microsoft.com/office/drawing/2016/SVG/main" xmlns="" r:embed="rId4"/>
                </a:ext>
              </a:extLst>
            </a:blip>
            <a:stretch>
              <a:fillRect/>
            </a:stretch>
          </p:blipFill>
          <p:spPr>
            <a:xfrm>
              <a:off x="1018733" y="1815774"/>
              <a:ext cx="2249398" cy="2249398"/>
            </a:xfrm>
            <a:prstGeom prst="rect">
              <a:avLst/>
            </a:prstGeom>
          </p:spPr>
        </p:pic>
      </p:grpSp>
      <p:grpSp>
        <p:nvGrpSpPr>
          <p:cNvPr id="12" name="グループ化 14">
            <a:extLst>
              <a:ext uri="{FF2B5EF4-FFF2-40B4-BE49-F238E27FC236}">
                <a16:creationId xmlns:a16="http://schemas.microsoft.com/office/drawing/2014/main" xmlns="" id="{935C423A-7B78-4ED1-8A5D-800AB55F85F3}"/>
              </a:ext>
            </a:extLst>
          </p:cNvPr>
          <p:cNvGrpSpPr/>
          <p:nvPr/>
        </p:nvGrpSpPr>
        <p:grpSpPr>
          <a:xfrm>
            <a:off x="426144" y="2630221"/>
            <a:ext cx="266907" cy="278164"/>
            <a:chOff x="837210" y="4357901"/>
            <a:chExt cx="2249398" cy="2344262"/>
          </a:xfrm>
        </p:grpSpPr>
        <p:sp>
          <p:nvSpPr>
            <p:cNvPr id="16" name="楕円 15">
              <a:extLst>
                <a:ext uri="{FF2B5EF4-FFF2-40B4-BE49-F238E27FC236}">
                  <a16:creationId xmlns:a16="http://schemas.microsoft.com/office/drawing/2014/main" xmlns="" id="{F0684508-FE9C-73C9-FAFB-58BAB89F8301}"/>
                </a:ext>
              </a:extLst>
            </p:cNvPr>
            <p:cNvSpPr/>
            <p:nvPr/>
          </p:nvSpPr>
          <p:spPr>
            <a:xfrm>
              <a:off x="890802" y="4543754"/>
              <a:ext cx="2153274" cy="215840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pic>
          <p:nvPicPr>
            <p:cNvPr id="17" name="グラフィックス 16" descr="ホーム 単色塗りつぶし">
              <a:extLst>
                <a:ext uri="{FF2B5EF4-FFF2-40B4-BE49-F238E27FC236}">
                  <a16:creationId xmlns:a16="http://schemas.microsoft.com/office/drawing/2014/main" xmlns="" id="{165044AF-AA58-F442-63C0-B7CC3D692FCB}"/>
                </a:ext>
              </a:extLst>
            </p:cNvPr>
            <p:cNvPicPr>
              <a:picLocks noChangeAspect="1"/>
            </p:cNvPicPr>
            <p:nvPr/>
          </p:nvPicPr>
          <p:blipFill>
            <a:blip r:embed="rId3" cstate="print">
              <a:extLst>
                <a:ext uri="{28A0092B-C50C-407E-A947-70E740481C1C}">
                  <a14:useLocalDpi xmlns:a14="http://schemas.microsoft.com/office/drawing/2010/main" xmlns="" val="0"/>
                </a:ext>
                <a:ext uri="{96DAC541-7B7A-43D3-8B79-37D633B846F1}">
                  <asvg:svgBlip xmlns:asvg="http://schemas.microsoft.com/office/drawing/2016/SVG/main" xmlns="" r:embed="rId4"/>
                </a:ext>
              </a:extLst>
            </a:blip>
            <a:stretch>
              <a:fillRect/>
            </a:stretch>
          </p:blipFill>
          <p:spPr>
            <a:xfrm>
              <a:off x="837210" y="4357901"/>
              <a:ext cx="2249398" cy="2249398"/>
            </a:xfrm>
            <a:prstGeom prst="rect">
              <a:avLst/>
            </a:prstGeom>
          </p:spPr>
        </p:pic>
      </p:grpSp>
      <p:sp>
        <p:nvSpPr>
          <p:cNvPr id="18" name="テキスト ボックス 17">
            <a:extLst>
              <a:ext uri="{FF2B5EF4-FFF2-40B4-BE49-F238E27FC236}">
                <a16:creationId xmlns:a16="http://schemas.microsoft.com/office/drawing/2014/main" xmlns="" id="{A136F62B-02E1-90CF-BF7B-E4DB50BE671A}"/>
              </a:ext>
            </a:extLst>
          </p:cNvPr>
          <p:cNvSpPr txBox="1"/>
          <p:nvPr/>
        </p:nvSpPr>
        <p:spPr>
          <a:xfrm>
            <a:off x="677940" y="2272797"/>
            <a:ext cx="2762250" cy="276999"/>
          </a:xfrm>
          <a:prstGeom prst="rect">
            <a:avLst/>
          </a:prstGeom>
          <a:noFill/>
        </p:spPr>
        <p:txBody>
          <a:bodyPr wrap="square" rtlCol="0">
            <a:spAutoFit/>
          </a:bodyPr>
          <a:lstStyle/>
          <a:p>
            <a:r>
              <a:rPr lang="ja-JP" altLang="en-US" sz="1200" dirty="0">
                <a:latin typeface="AR P丸ゴシック体M"/>
                <a:ea typeface="メイリオ" panose="020B0604030504040204" pitchFamily="50" charset="-128"/>
              </a:rPr>
              <a:t>通所リハビリ利用者様宅</a:t>
            </a:r>
          </a:p>
        </p:txBody>
      </p:sp>
      <p:sp>
        <p:nvSpPr>
          <p:cNvPr id="19" name="テキスト ボックス 18">
            <a:extLst>
              <a:ext uri="{FF2B5EF4-FFF2-40B4-BE49-F238E27FC236}">
                <a16:creationId xmlns:a16="http://schemas.microsoft.com/office/drawing/2014/main" xmlns="" id="{87B5BF7E-7173-AD42-4D08-A790960B6A30}"/>
              </a:ext>
            </a:extLst>
          </p:cNvPr>
          <p:cNvSpPr txBox="1"/>
          <p:nvPr/>
        </p:nvSpPr>
        <p:spPr>
          <a:xfrm>
            <a:off x="686248" y="2674299"/>
            <a:ext cx="2343150" cy="276999"/>
          </a:xfrm>
          <a:prstGeom prst="rect">
            <a:avLst/>
          </a:prstGeom>
          <a:noFill/>
        </p:spPr>
        <p:txBody>
          <a:bodyPr wrap="square" rtlCol="0">
            <a:spAutoFit/>
          </a:bodyPr>
          <a:lstStyle/>
          <a:p>
            <a:r>
              <a:rPr lang="ja-JP" altLang="en-US" sz="1200" dirty="0">
                <a:latin typeface="AR P丸ゴシック体M"/>
                <a:ea typeface="メイリオ" panose="020B0604030504040204" pitchFamily="50" charset="-128"/>
              </a:rPr>
              <a:t>訪問リハビリ利用者様宅</a:t>
            </a:r>
          </a:p>
        </p:txBody>
      </p:sp>
      <p:graphicFrame>
        <p:nvGraphicFramePr>
          <p:cNvPr id="20" name="表 37">
            <a:extLst>
              <a:ext uri="{FF2B5EF4-FFF2-40B4-BE49-F238E27FC236}">
                <a16:creationId xmlns:a16="http://schemas.microsoft.com/office/drawing/2014/main" xmlns="" id="{95716D4F-4120-E1D2-7876-FA7EF8DFCA53}"/>
              </a:ext>
            </a:extLst>
          </p:cNvPr>
          <p:cNvGraphicFramePr>
            <a:graphicFrameLocks noGrp="1"/>
          </p:cNvGraphicFramePr>
          <p:nvPr/>
        </p:nvGraphicFramePr>
        <p:xfrm>
          <a:off x="231307" y="3145992"/>
          <a:ext cx="2580770" cy="2968633"/>
        </p:xfrm>
        <a:graphic>
          <a:graphicData uri="http://schemas.openxmlformats.org/drawingml/2006/table">
            <a:tbl>
              <a:tblPr firstRow="1" bandRow="1">
                <a:tableStyleId>{5940675A-B579-460E-94D1-54222C63F5DA}</a:tableStyleId>
              </a:tblPr>
              <a:tblGrid>
                <a:gridCol w="915253">
                  <a:extLst>
                    <a:ext uri="{9D8B030D-6E8A-4147-A177-3AD203B41FA5}">
                      <a16:colId xmlns:a16="http://schemas.microsoft.com/office/drawing/2014/main" xmlns="" val="3212355361"/>
                    </a:ext>
                  </a:extLst>
                </a:gridCol>
                <a:gridCol w="1665517">
                  <a:extLst>
                    <a:ext uri="{9D8B030D-6E8A-4147-A177-3AD203B41FA5}">
                      <a16:colId xmlns:a16="http://schemas.microsoft.com/office/drawing/2014/main" xmlns="" val="3511493029"/>
                    </a:ext>
                  </a:extLst>
                </a:gridCol>
              </a:tblGrid>
              <a:tr h="235045">
                <a:tc gridSpan="2">
                  <a:txBody>
                    <a:bodyPr/>
                    <a:lstStyle/>
                    <a:p>
                      <a:pPr algn="ctr"/>
                      <a:r>
                        <a:rPr kumimoji="1" lang="ja-JP" altLang="en-US" sz="1400" b="1" dirty="0">
                          <a:latin typeface="メイリオ" panose="020B0604030504040204" pitchFamily="50" charset="-128"/>
                          <a:ea typeface="メイリオ" panose="020B0604030504040204" pitchFamily="50" charset="-128"/>
                        </a:rPr>
                        <a:t>訪問リハビリ利用者居住地域</a:t>
                      </a:r>
                    </a:p>
                  </a:txBody>
                  <a:tcPr marL="46971" marR="46971" marT="23486" marB="23486"/>
                </a:tc>
                <a:tc hMerge="1">
                  <a:txBody>
                    <a:bodyPr/>
                    <a:lstStyle/>
                    <a:p>
                      <a:pPr algn="ctr"/>
                      <a:endParaRPr kumimoji="1" lang="ja-JP" altLang="en-US" sz="1400" dirty="0">
                        <a:latin typeface="メイリオ" panose="020B0604030504040204" pitchFamily="50" charset="-128"/>
                        <a:ea typeface="メイリオ" panose="020B0604030504040204" pitchFamily="50" charset="-128"/>
                      </a:endParaRPr>
                    </a:p>
                  </a:txBody>
                  <a:tcPr marL="61751" marR="61751" marT="30876" marB="30876"/>
                </a:tc>
                <a:extLst>
                  <a:ext uri="{0D108BD9-81ED-4DB2-BD59-A6C34878D82A}">
                    <a16:rowId xmlns:a16="http://schemas.microsoft.com/office/drawing/2014/main" xmlns="" val="159309536"/>
                  </a:ext>
                </a:extLst>
              </a:tr>
              <a:tr h="189162">
                <a:tc>
                  <a:txBody>
                    <a:bodyPr/>
                    <a:lstStyle/>
                    <a:p>
                      <a:pPr algn="ctr"/>
                      <a:r>
                        <a:rPr kumimoji="1" lang="ja-JP" altLang="en-US" sz="1200" dirty="0">
                          <a:latin typeface="メイリオ" panose="020B0604030504040204" pitchFamily="50" charset="-128"/>
                          <a:ea typeface="メイリオ" panose="020B0604030504040204" pitchFamily="50" charset="-128"/>
                        </a:rPr>
                        <a:t>地域</a:t>
                      </a:r>
                    </a:p>
                  </a:txBody>
                  <a:tcPr marL="46971" marR="46971" marT="23486" marB="23486">
                    <a:solidFill>
                      <a:schemeClr val="bg2">
                        <a:lumMod val="60000"/>
                        <a:lumOff val="40000"/>
                      </a:schemeClr>
                    </a:solidFill>
                  </a:tcPr>
                </a:tc>
                <a:tc>
                  <a:txBody>
                    <a:bodyPr/>
                    <a:lstStyle/>
                    <a:p>
                      <a:pPr algn="ctr"/>
                      <a:r>
                        <a:rPr kumimoji="1" lang="ja-JP" altLang="en-US" sz="1200" dirty="0">
                          <a:latin typeface="メイリオ" panose="020B0604030504040204" pitchFamily="50" charset="-128"/>
                          <a:ea typeface="メイリオ" panose="020B0604030504040204" pitchFamily="50" charset="-128"/>
                        </a:rPr>
                        <a:t>人数</a:t>
                      </a:r>
                    </a:p>
                  </a:txBody>
                  <a:tcPr marL="46971" marR="46971" marT="23486" marB="23486">
                    <a:solidFill>
                      <a:schemeClr val="bg2">
                        <a:lumMod val="60000"/>
                        <a:lumOff val="40000"/>
                      </a:schemeClr>
                    </a:solidFill>
                  </a:tcPr>
                </a:tc>
                <a:extLst>
                  <a:ext uri="{0D108BD9-81ED-4DB2-BD59-A6C34878D82A}">
                    <a16:rowId xmlns:a16="http://schemas.microsoft.com/office/drawing/2014/main" xmlns="" val="1925161872"/>
                  </a:ext>
                </a:extLst>
              </a:tr>
              <a:tr h="342210">
                <a:tc>
                  <a:txBody>
                    <a:bodyPr/>
                    <a:lstStyle/>
                    <a:p>
                      <a:r>
                        <a:rPr kumimoji="1" lang="ja-JP" altLang="en-US" sz="1200" dirty="0">
                          <a:latin typeface="メイリオ" panose="020B0604030504040204" pitchFamily="50" charset="-128"/>
                          <a:ea typeface="メイリオ" panose="020B0604030504040204" pitchFamily="50" charset="-128"/>
                        </a:rPr>
                        <a:t>五所川原市</a:t>
                      </a:r>
                    </a:p>
                  </a:txBody>
                  <a:tcPr marL="46971" marR="46971" marT="23486" marB="23486"/>
                </a:tc>
                <a:tc>
                  <a:txBody>
                    <a:bodyPr/>
                    <a:lstStyle/>
                    <a:p>
                      <a:r>
                        <a:rPr kumimoji="1" lang="en-US" altLang="ja-JP" sz="1200" dirty="0">
                          <a:latin typeface="メイリオ" panose="020B0604030504040204" pitchFamily="50" charset="-128"/>
                          <a:ea typeface="メイリオ" panose="020B0604030504040204" pitchFamily="50" charset="-128"/>
                        </a:rPr>
                        <a:t>26</a:t>
                      </a:r>
                      <a:r>
                        <a:rPr kumimoji="1" lang="ja-JP" altLang="en-US" sz="1200" dirty="0">
                          <a:latin typeface="メイリオ" panose="020B0604030504040204" pitchFamily="50" charset="-128"/>
                          <a:ea typeface="メイリオ" panose="020B0604030504040204" pitchFamily="50" charset="-128"/>
                        </a:rPr>
                        <a:t>名</a:t>
                      </a:r>
                      <a:endParaRPr kumimoji="1" lang="en-US" altLang="ja-JP" sz="1200" dirty="0">
                        <a:latin typeface="メイリオ" panose="020B0604030504040204" pitchFamily="50" charset="-128"/>
                        <a:ea typeface="メイリオ" panose="020B0604030504040204" pitchFamily="50" charset="-128"/>
                      </a:endParaRPr>
                    </a:p>
                    <a:p>
                      <a:r>
                        <a:rPr kumimoji="1" lang="ja-JP" altLang="en-US" sz="1200" dirty="0">
                          <a:latin typeface="メイリオ" panose="020B0604030504040204" pitchFamily="50" charset="-128"/>
                          <a:ea typeface="メイリオ" panose="020B0604030504040204" pitchFamily="50" charset="-128"/>
                        </a:rPr>
                        <a:t>（うち市浦地区</a:t>
                      </a:r>
                      <a:r>
                        <a:rPr kumimoji="1" lang="en-US" altLang="ja-JP" sz="1200" dirty="0">
                          <a:latin typeface="メイリオ" panose="020B0604030504040204" pitchFamily="50" charset="-128"/>
                          <a:ea typeface="メイリオ" panose="020B0604030504040204" pitchFamily="50" charset="-128"/>
                        </a:rPr>
                        <a:t>3</a:t>
                      </a:r>
                      <a:r>
                        <a:rPr kumimoji="1" lang="ja-JP" altLang="en-US" sz="1200" dirty="0">
                          <a:latin typeface="メイリオ" panose="020B0604030504040204" pitchFamily="50" charset="-128"/>
                          <a:ea typeface="メイリオ" panose="020B0604030504040204" pitchFamily="50" charset="-128"/>
                        </a:rPr>
                        <a:t>名）</a:t>
                      </a:r>
                    </a:p>
                  </a:txBody>
                  <a:tcPr marL="46971" marR="46971" marT="23486" marB="23486"/>
                </a:tc>
                <a:extLst>
                  <a:ext uri="{0D108BD9-81ED-4DB2-BD59-A6C34878D82A}">
                    <a16:rowId xmlns:a16="http://schemas.microsoft.com/office/drawing/2014/main" xmlns="" val="4181698137"/>
                  </a:ext>
                </a:extLst>
              </a:tr>
              <a:tr h="330597">
                <a:tc>
                  <a:txBody>
                    <a:bodyPr/>
                    <a:lstStyle/>
                    <a:p>
                      <a:r>
                        <a:rPr kumimoji="1" lang="ja-JP" altLang="en-US" sz="1200" dirty="0">
                          <a:latin typeface="メイリオ" panose="020B0604030504040204" pitchFamily="50" charset="-128"/>
                          <a:ea typeface="メイリオ" panose="020B0604030504040204" pitchFamily="50" charset="-128"/>
                        </a:rPr>
                        <a:t>つがる市</a:t>
                      </a:r>
                    </a:p>
                  </a:txBody>
                  <a:tcPr marL="46971" marR="46971" marT="23486" marB="23486"/>
                </a:tc>
                <a:tc>
                  <a:txBody>
                    <a:bodyPr/>
                    <a:lstStyle/>
                    <a:p>
                      <a:r>
                        <a:rPr kumimoji="1" lang="en-US" altLang="ja-JP" sz="1200" dirty="0">
                          <a:latin typeface="メイリオ" panose="020B0604030504040204" pitchFamily="50" charset="-128"/>
                          <a:ea typeface="メイリオ" panose="020B0604030504040204" pitchFamily="50" charset="-128"/>
                        </a:rPr>
                        <a:t>9</a:t>
                      </a:r>
                      <a:r>
                        <a:rPr kumimoji="1" lang="ja-JP" altLang="en-US" sz="1200" dirty="0">
                          <a:latin typeface="メイリオ" panose="020B0604030504040204" pitchFamily="50" charset="-128"/>
                          <a:ea typeface="メイリオ" panose="020B0604030504040204" pitchFamily="50" charset="-128"/>
                        </a:rPr>
                        <a:t>名</a:t>
                      </a:r>
                    </a:p>
                  </a:txBody>
                  <a:tcPr marL="46971" marR="46971" marT="23486" marB="23486"/>
                </a:tc>
                <a:extLst>
                  <a:ext uri="{0D108BD9-81ED-4DB2-BD59-A6C34878D82A}">
                    <a16:rowId xmlns:a16="http://schemas.microsoft.com/office/drawing/2014/main" xmlns="" val="2428793497"/>
                  </a:ext>
                </a:extLst>
              </a:tr>
              <a:tr h="330597">
                <a:tc>
                  <a:txBody>
                    <a:bodyPr/>
                    <a:lstStyle/>
                    <a:p>
                      <a:r>
                        <a:rPr kumimoji="1" lang="ja-JP" altLang="en-US" sz="1200" dirty="0">
                          <a:latin typeface="メイリオ" panose="020B0604030504040204" pitchFamily="50" charset="-128"/>
                          <a:ea typeface="メイリオ" panose="020B0604030504040204" pitchFamily="50" charset="-128"/>
                        </a:rPr>
                        <a:t>鶴田町</a:t>
                      </a:r>
                    </a:p>
                  </a:txBody>
                  <a:tcPr marL="46971" marR="46971" marT="23486" marB="23486"/>
                </a:tc>
                <a:tc>
                  <a:txBody>
                    <a:bodyPr/>
                    <a:lstStyle/>
                    <a:p>
                      <a:r>
                        <a:rPr kumimoji="1" lang="en-US" altLang="ja-JP" sz="1200" dirty="0">
                          <a:latin typeface="メイリオ" panose="020B0604030504040204" pitchFamily="50" charset="-128"/>
                          <a:ea typeface="メイリオ" panose="020B0604030504040204" pitchFamily="50" charset="-128"/>
                        </a:rPr>
                        <a:t>1</a:t>
                      </a:r>
                      <a:r>
                        <a:rPr kumimoji="1" lang="ja-JP" altLang="en-US" sz="1200" dirty="0">
                          <a:latin typeface="メイリオ" panose="020B0604030504040204" pitchFamily="50" charset="-128"/>
                          <a:ea typeface="メイリオ" panose="020B0604030504040204" pitchFamily="50" charset="-128"/>
                        </a:rPr>
                        <a:t>名</a:t>
                      </a:r>
                    </a:p>
                  </a:txBody>
                  <a:tcPr marL="46971" marR="46971" marT="23486" marB="23486"/>
                </a:tc>
                <a:extLst>
                  <a:ext uri="{0D108BD9-81ED-4DB2-BD59-A6C34878D82A}">
                    <a16:rowId xmlns:a16="http://schemas.microsoft.com/office/drawing/2014/main" xmlns="" val="486763615"/>
                  </a:ext>
                </a:extLst>
              </a:tr>
              <a:tr h="322116">
                <a:tc>
                  <a:txBody>
                    <a:bodyPr/>
                    <a:lstStyle/>
                    <a:p>
                      <a:r>
                        <a:rPr kumimoji="1" lang="ja-JP" altLang="en-US" sz="1200" dirty="0">
                          <a:latin typeface="メイリオ" panose="020B0604030504040204" pitchFamily="50" charset="-128"/>
                          <a:ea typeface="メイリオ" panose="020B0604030504040204" pitchFamily="50" charset="-128"/>
                        </a:rPr>
                        <a:t>中泊町</a:t>
                      </a:r>
                    </a:p>
                  </a:txBody>
                  <a:tcPr marL="46971" marR="46971" marT="23486" marB="23486"/>
                </a:tc>
                <a:tc>
                  <a:txBody>
                    <a:bodyPr/>
                    <a:lstStyle/>
                    <a:p>
                      <a:r>
                        <a:rPr kumimoji="1" lang="en-US" altLang="ja-JP" sz="1200" dirty="0">
                          <a:latin typeface="メイリオ" panose="020B0604030504040204" pitchFamily="50" charset="-128"/>
                          <a:ea typeface="メイリオ" panose="020B0604030504040204" pitchFamily="50" charset="-128"/>
                        </a:rPr>
                        <a:t>4</a:t>
                      </a:r>
                      <a:r>
                        <a:rPr kumimoji="1" lang="ja-JP" altLang="en-US" sz="1200" dirty="0">
                          <a:latin typeface="メイリオ" panose="020B0604030504040204" pitchFamily="50" charset="-128"/>
                          <a:ea typeface="メイリオ" panose="020B0604030504040204" pitchFamily="50" charset="-128"/>
                        </a:rPr>
                        <a:t>名</a:t>
                      </a:r>
                      <a:endParaRPr kumimoji="1" lang="en-US" altLang="ja-JP" sz="1200" dirty="0">
                        <a:latin typeface="メイリオ" panose="020B0604030504040204" pitchFamily="50" charset="-128"/>
                        <a:ea typeface="メイリオ" panose="020B0604030504040204" pitchFamily="50" charset="-128"/>
                      </a:endParaRPr>
                    </a:p>
                    <a:p>
                      <a:r>
                        <a:rPr kumimoji="1" lang="ja-JP" altLang="en-US" sz="1200" dirty="0">
                          <a:latin typeface="メイリオ" panose="020B0604030504040204" pitchFamily="50" charset="-128"/>
                          <a:ea typeface="メイリオ" panose="020B0604030504040204" pitchFamily="50" charset="-128"/>
                        </a:rPr>
                        <a:t>（うち小泊地区</a:t>
                      </a:r>
                      <a:r>
                        <a:rPr kumimoji="1" lang="en-US" altLang="ja-JP" sz="1200" dirty="0">
                          <a:latin typeface="メイリオ" panose="020B0604030504040204" pitchFamily="50" charset="-128"/>
                          <a:ea typeface="メイリオ" panose="020B0604030504040204" pitchFamily="50" charset="-128"/>
                        </a:rPr>
                        <a:t>1</a:t>
                      </a:r>
                      <a:r>
                        <a:rPr kumimoji="1" lang="ja-JP" altLang="en-US" sz="1200" dirty="0">
                          <a:latin typeface="メイリオ" panose="020B0604030504040204" pitchFamily="50" charset="-128"/>
                          <a:ea typeface="メイリオ" panose="020B0604030504040204" pitchFamily="50" charset="-128"/>
                        </a:rPr>
                        <a:t>名）</a:t>
                      </a:r>
                    </a:p>
                  </a:txBody>
                  <a:tcPr marL="46971" marR="46971" marT="23486" marB="23486"/>
                </a:tc>
                <a:extLst>
                  <a:ext uri="{0D108BD9-81ED-4DB2-BD59-A6C34878D82A}">
                    <a16:rowId xmlns:a16="http://schemas.microsoft.com/office/drawing/2014/main" xmlns="" val="183726057"/>
                  </a:ext>
                </a:extLst>
              </a:tr>
              <a:tr h="330597">
                <a:tc>
                  <a:txBody>
                    <a:bodyPr/>
                    <a:lstStyle/>
                    <a:p>
                      <a:r>
                        <a:rPr kumimoji="1" lang="ja-JP" altLang="en-US" sz="1200" dirty="0">
                          <a:latin typeface="メイリオ" panose="020B0604030504040204" pitchFamily="50" charset="-128"/>
                          <a:ea typeface="メイリオ" panose="020B0604030504040204" pitchFamily="50" charset="-128"/>
                        </a:rPr>
                        <a:t>板柳町</a:t>
                      </a:r>
                    </a:p>
                  </a:txBody>
                  <a:tcPr marL="46971" marR="46971" marT="23486" marB="23486"/>
                </a:tc>
                <a:tc>
                  <a:txBody>
                    <a:bodyPr/>
                    <a:lstStyle/>
                    <a:p>
                      <a:r>
                        <a:rPr kumimoji="1" lang="en-US" altLang="ja-JP" sz="1200" dirty="0">
                          <a:latin typeface="メイリオ" panose="020B0604030504040204" pitchFamily="50" charset="-128"/>
                          <a:ea typeface="メイリオ" panose="020B0604030504040204" pitchFamily="50" charset="-128"/>
                        </a:rPr>
                        <a:t>3</a:t>
                      </a:r>
                      <a:r>
                        <a:rPr kumimoji="1" lang="ja-JP" altLang="en-US" sz="1200" dirty="0">
                          <a:latin typeface="メイリオ" panose="020B0604030504040204" pitchFamily="50" charset="-128"/>
                          <a:ea typeface="メイリオ" panose="020B0604030504040204" pitchFamily="50" charset="-128"/>
                        </a:rPr>
                        <a:t>名</a:t>
                      </a:r>
                    </a:p>
                  </a:txBody>
                  <a:tcPr marL="46971" marR="46971" marT="23486" marB="23486"/>
                </a:tc>
                <a:extLst>
                  <a:ext uri="{0D108BD9-81ED-4DB2-BD59-A6C34878D82A}">
                    <a16:rowId xmlns:a16="http://schemas.microsoft.com/office/drawing/2014/main" xmlns="" val="2161036866"/>
                  </a:ext>
                </a:extLst>
              </a:tr>
              <a:tr h="330597">
                <a:tc>
                  <a:txBody>
                    <a:bodyPr/>
                    <a:lstStyle/>
                    <a:p>
                      <a:r>
                        <a:rPr kumimoji="1" lang="ja-JP" altLang="en-US" sz="1200" dirty="0">
                          <a:latin typeface="メイリオ" panose="020B0604030504040204" pitchFamily="50" charset="-128"/>
                          <a:ea typeface="メイリオ" panose="020B0604030504040204" pitchFamily="50" charset="-128"/>
                        </a:rPr>
                        <a:t>鰺ヶ沢町</a:t>
                      </a:r>
                    </a:p>
                  </a:txBody>
                  <a:tcPr marL="46971" marR="46971" marT="23486" marB="23486"/>
                </a:tc>
                <a:tc>
                  <a:txBody>
                    <a:bodyPr/>
                    <a:lstStyle/>
                    <a:p>
                      <a:r>
                        <a:rPr kumimoji="1" lang="en-US" altLang="ja-JP" sz="1200" dirty="0">
                          <a:latin typeface="メイリオ" panose="020B0604030504040204" pitchFamily="50" charset="-128"/>
                          <a:ea typeface="メイリオ" panose="020B0604030504040204" pitchFamily="50" charset="-128"/>
                        </a:rPr>
                        <a:t>1</a:t>
                      </a:r>
                      <a:r>
                        <a:rPr kumimoji="1" lang="ja-JP" altLang="en-US" sz="1200" dirty="0">
                          <a:latin typeface="メイリオ" panose="020B0604030504040204" pitchFamily="50" charset="-128"/>
                          <a:ea typeface="メイリオ" panose="020B0604030504040204" pitchFamily="50" charset="-128"/>
                        </a:rPr>
                        <a:t>名</a:t>
                      </a:r>
                    </a:p>
                  </a:txBody>
                  <a:tcPr marL="46971" marR="46971" marT="23486" marB="23486"/>
                </a:tc>
                <a:extLst>
                  <a:ext uri="{0D108BD9-81ED-4DB2-BD59-A6C34878D82A}">
                    <a16:rowId xmlns:a16="http://schemas.microsoft.com/office/drawing/2014/main" xmlns="" val="1126823163"/>
                  </a:ext>
                </a:extLst>
              </a:tr>
              <a:tr h="330597">
                <a:tc>
                  <a:txBody>
                    <a:bodyPr/>
                    <a:lstStyle/>
                    <a:p>
                      <a:r>
                        <a:rPr kumimoji="1" lang="ja-JP" altLang="en-US" sz="1200" dirty="0">
                          <a:latin typeface="メイリオ" panose="020B0604030504040204" pitchFamily="50" charset="-128"/>
                          <a:ea typeface="メイリオ" panose="020B0604030504040204" pitchFamily="50" charset="-128"/>
                        </a:rPr>
                        <a:t>弘前市</a:t>
                      </a:r>
                    </a:p>
                  </a:txBody>
                  <a:tcPr marL="46971" marR="46971" marT="23486" marB="23486"/>
                </a:tc>
                <a:tc>
                  <a:txBody>
                    <a:bodyPr/>
                    <a:lstStyle/>
                    <a:p>
                      <a:r>
                        <a:rPr kumimoji="1" lang="en-US" altLang="ja-JP" sz="1200" dirty="0">
                          <a:latin typeface="メイリオ" panose="020B0604030504040204" pitchFamily="50" charset="-128"/>
                          <a:ea typeface="メイリオ" panose="020B0604030504040204" pitchFamily="50" charset="-128"/>
                        </a:rPr>
                        <a:t>1</a:t>
                      </a:r>
                      <a:r>
                        <a:rPr kumimoji="1" lang="ja-JP" altLang="en-US" sz="1200" dirty="0">
                          <a:latin typeface="メイリオ" panose="020B0604030504040204" pitchFamily="50" charset="-128"/>
                          <a:ea typeface="メイリオ" panose="020B0604030504040204" pitchFamily="50" charset="-128"/>
                        </a:rPr>
                        <a:t>名</a:t>
                      </a:r>
                    </a:p>
                  </a:txBody>
                  <a:tcPr marL="46971" marR="46971" marT="23486" marB="23486"/>
                </a:tc>
                <a:extLst>
                  <a:ext uri="{0D108BD9-81ED-4DB2-BD59-A6C34878D82A}">
                    <a16:rowId xmlns:a16="http://schemas.microsoft.com/office/drawing/2014/main" xmlns="" val="1065219630"/>
                  </a:ext>
                </a:extLst>
              </a:tr>
            </a:tbl>
          </a:graphicData>
        </a:graphic>
      </p:graphicFrame>
      <p:grpSp>
        <p:nvGrpSpPr>
          <p:cNvPr id="15" name="グループ化 11">
            <a:extLst>
              <a:ext uri="{FF2B5EF4-FFF2-40B4-BE49-F238E27FC236}">
                <a16:creationId xmlns:a16="http://schemas.microsoft.com/office/drawing/2014/main" xmlns="" id="{8A14DDEC-2E8B-832A-73D9-16428D86AE32}"/>
              </a:ext>
            </a:extLst>
          </p:cNvPr>
          <p:cNvGrpSpPr/>
          <p:nvPr/>
        </p:nvGrpSpPr>
        <p:grpSpPr>
          <a:xfrm>
            <a:off x="7308304" y="6109265"/>
            <a:ext cx="1515301" cy="200055"/>
            <a:chOff x="4704743" y="7819269"/>
            <a:chExt cx="1515301" cy="200055"/>
          </a:xfrm>
        </p:grpSpPr>
        <p:sp>
          <p:nvSpPr>
            <p:cNvPr id="13" name="テキスト ボックス 12">
              <a:extLst>
                <a:ext uri="{FF2B5EF4-FFF2-40B4-BE49-F238E27FC236}">
                  <a16:creationId xmlns:a16="http://schemas.microsoft.com/office/drawing/2014/main" xmlns="" id="{07D7686A-E267-7C6A-B3E7-12CC1B30732C}"/>
                </a:ext>
              </a:extLst>
            </p:cNvPr>
            <p:cNvSpPr txBox="1"/>
            <p:nvPr/>
          </p:nvSpPr>
          <p:spPr>
            <a:xfrm>
              <a:off x="4704743" y="7819269"/>
              <a:ext cx="1316242" cy="200055"/>
            </a:xfrm>
            <a:prstGeom prst="rect">
              <a:avLst/>
            </a:prstGeom>
            <a:noFill/>
          </p:spPr>
          <p:txBody>
            <a:bodyPr wrap="square" rtlCol="0">
              <a:spAutoFit/>
            </a:bodyPr>
            <a:lstStyle/>
            <a:p>
              <a:r>
                <a:rPr kumimoji="1" lang="ja-JP" altLang="en-US" sz="700" b="1" dirty="0">
                  <a:latin typeface="+mn-ea"/>
                </a:rPr>
                <a:t>地図データ</a:t>
              </a:r>
              <a:r>
                <a:rPr kumimoji="1" lang="en-US" altLang="ja-JP" sz="700" b="1" dirty="0">
                  <a:latin typeface="+mn-ea"/>
                </a:rPr>
                <a:t>©2023</a:t>
              </a:r>
              <a:r>
                <a:rPr kumimoji="1" lang="ja-JP" altLang="en-US" sz="700" b="1" dirty="0">
                  <a:latin typeface="+mn-ea"/>
                </a:rPr>
                <a:t>　</a:t>
              </a:r>
              <a:r>
                <a:rPr kumimoji="1" lang="en-US" altLang="ja-JP" sz="700" b="1" dirty="0">
                  <a:latin typeface="+mn-ea"/>
                </a:rPr>
                <a:t>5km</a:t>
              </a:r>
            </a:p>
          </p:txBody>
        </p:sp>
        <p:sp>
          <p:nvSpPr>
            <p:cNvPr id="14" name="左大かっこ 13">
              <a:extLst>
                <a:ext uri="{FF2B5EF4-FFF2-40B4-BE49-F238E27FC236}">
                  <a16:creationId xmlns:a16="http://schemas.microsoft.com/office/drawing/2014/main" xmlns="" id="{9BFE7904-68E3-30AF-7E22-538FDC09D7F6}"/>
                </a:ext>
              </a:extLst>
            </p:cNvPr>
            <p:cNvSpPr/>
            <p:nvPr/>
          </p:nvSpPr>
          <p:spPr>
            <a:xfrm rot="16200000">
              <a:off x="5989882" y="7712359"/>
              <a:ext cx="47732" cy="412593"/>
            </a:xfrm>
            <a:prstGeom prst="leftBracket">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b="1" dirty="0"/>
            </a:p>
          </p:txBody>
        </p:sp>
      </p:grpSp>
    </p:spTree>
    <p:extLst>
      <p:ext uri="{BB962C8B-B14F-4D97-AF65-F5344CB8AC3E}">
        <p14:creationId xmlns:p14="http://schemas.microsoft.com/office/powerpoint/2010/main" xmlns="" val="3210945050"/>
      </p:ext>
    </p:extLst>
  </p:cSld>
  <p:clrMapOvr>
    <a:masterClrMapping/>
  </p:clrMapOvr>
  <p:transition>
    <p:cover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799" y="609600"/>
            <a:ext cx="7965831" cy="3539480"/>
          </a:xfrm>
        </p:spPr>
        <p:txBody>
          <a:bodyPr>
            <a:normAutofit fontScale="90000"/>
          </a:bodyPr>
          <a:lstStyle/>
          <a:p>
            <a:pPr algn="just"/>
            <a:r>
              <a:rPr kumimoji="1" lang="ja-JP" altLang="en-US" sz="3600" b="1" dirty="0">
                <a:latin typeface="AR P丸ゴシック体M" panose="020F0600000000000000" pitchFamily="50" charset="-128"/>
                <a:ea typeface="AR P丸ゴシック体M" panose="020F0600000000000000" pitchFamily="50" charset="-128"/>
              </a:rPr>
              <a:t>令和</a:t>
            </a:r>
            <a:r>
              <a:rPr kumimoji="1" lang="en-US" altLang="ja-JP" sz="3600" b="1" dirty="0">
                <a:latin typeface="AR P丸ゴシック体M" panose="020F0600000000000000" pitchFamily="50" charset="-128"/>
                <a:ea typeface="AR P丸ゴシック体M" panose="020F0600000000000000" pitchFamily="50" charset="-128"/>
              </a:rPr>
              <a:t>5</a:t>
            </a:r>
            <a:r>
              <a:rPr kumimoji="1" lang="ja-JP" altLang="en-US" sz="3600" b="1" dirty="0">
                <a:latin typeface="AR P丸ゴシック体M" panose="020F0600000000000000" pitchFamily="50" charset="-128"/>
                <a:ea typeface="AR P丸ゴシック体M" panose="020F0600000000000000" pitchFamily="50" charset="-128"/>
              </a:rPr>
              <a:t>年度</a:t>
            </a:r>
            <a:r>
              <a:rPr kumimoji="1" lang="zh-TW" altLang="en-US" sz="3600" b="1" dirty="0">
                <a:latin typeface="AR P丸ゴシック体M" panose="020F0600000000000000" pitchFamily="50" charset="-128"/>
                <a:ea typeface="AR P丸ゴシック体M" panose="020F0600000000000000" pitchFamily="50" charset="-128"/>
              </a:rPr>
              <a:t>青森県介護支援専門員協会</a:t>
            </a:r>
            <a:r>
              <a:rPr kumimoji="1" lang="en-US" altLang="zh-TW" sz="3600" b="1" dirty="0">
                <a:latin typeface="AR P丸ゴシック体M" panose="020F0600000000000000" pitchFamily="50" charset="-128"/>
                <a:ea typeface="AR P丸ゴシック体M" panose="020F0600000000000000" pitchFamily="50" charset="-128"/>
              </a:rPr>
              <a:t/>
            </a:r>
            <a:br>
              <a:rPr kumimoji="1" lang="en-US" altLang="zh-TW" sz="3600" b="1" dirty="0">
                <a:latin typeface="AR P丸ゴシック体M" panose="020F0600000000000000" pitchFamily="50" charset="-128"/>
                <a:ea typeface="AR P丸ゴシック体M" panose="020F0600000000000000" pitchFamily="50" charset="-128"/>
              </a:rPr>
            </a:br>
            <a:r>
              <a:rPr kumimoji="1" lang="ja-JP" altLang="en-US" sz="3600" b="1" dirty="0">
                <a:latin typeface="AR P丸ゴシック体M" panose="020F0600000000000000" pitchFamily="50" charset="-128"/>
                <a:ea typeface="AR P丸ゴシック体M" panose="020F0600000000000000" pitchFamily="50" charset="-128"/>
              </a:rPr>
              <a:t>西北五支部通常総会記念講演</a:t>
            </a:r>
            <a:r>
              <a:rPr kumimoji="1" lang="en-US" altLang="ja-JP" sz="3600" b="1" dirty="0">
                <a:latin typeface="AR P丸ゴシック体M" panose="020F0600000000000000" pitchFamily="50" charset="-128"/>
                <a:ea typeface="AR P丸ゴシック体M" panose="020F0600000000000000" pitchFamily="50" charset="-128"/>
              </a:rPr>
              <a:t/>
            </a:r>
            <a:br>
              <a:rPr kumimoji="1" lang="en-US" altLang="ja-JP" sz="3600" b="1" dirty="0">
                <a:latin typeface="AR P丸ゴシック体M" panose="020F0600000000000000" pitchFamily="50" charset="-128"/>
                <a:ea typeface="AR P丸ゴシック体M" panose="020F0600000000000000" pitchFamily="50" charset="-128"/>
              </a:rPr>
            </a:br>
            <a:r>
              <a:rPr kumimoji="1" lang="en-US" altLang="ja-JP" sz="3600" b="1" dirty="0">
                <a:latin typeface="AR P丸ゴシック体M" panose="020F0600000000000000" pitchFamily="50" charset="-128"/>
                <a:ea typeface="AR P丸ゴシック体M" panose="020F0600000000000000" pitchFamily="50" charset="-128"/>
              </a:rPr>
              <a:t/>
            </a:r>
            <a:br>
              <a:rPr kumimoji="1" lang="en-US" altLang="ja-JP" sz="3600" b="1" dirty="0">
                <a:latin typeface="AR P丸ゴシック体M" panose="020F0600000000000000" pitchFamily="50" charset="-128"/>
                <a:ea typeface="AR P丸ゴシック体M" panose="020F0600000000000000" pitchFamily="50" charset="-128"/>
              </a:rPr>
            </a:br>
            <a:r>
              <a:rPr kumimoji="1" lang="ja-JP" altLang="en-US" sz="3600" b="1" dirty="0">
                <a:latin typeface="AR P丸ゴシック体M" panose="020F0600000000000000" pitchFamily="50" charset="-128"/>
                <a:ea typeface="AR P丸ゴシック体M" panose="020F0600000000000000" pitchFamily="50" charset="-128"/>
              </a:rPr>
              <a:t/>
            </a:r>
            <a:br>
              <a:rPr kumimoji="1" lang="ja-JP" altLang="en-US" sz="3600" b="1" dirty="0">
                <a:latin typeface="AR P丸ゴシック体M" panose="020F0600000000000000" pitchFamily="50" charset="-128"/>
                <a:ea typeface="AR P丸ゴシック体M" panose="020F0600000000000000" pitchFamily="50" charset="-128"/>
              </a:rPr>
            </a:br>
            <a:r>
              <a:rPr kumimoji="1" lang="en-US" altLang="ja-JP" sz="3600" b="1" dirty="0">
                <a:latin typeface="AR P丸ゴシック体M" panose="020F0600000000000000" pitchFamily="50" charset="-128"/>
                <a:ea typeface="AR P丸ゴシック体M" panose="020F0600000000000000" pitchFamily="50" charset="-128"/>
              </a:rPr>
              <a:t>『</a:t>
            </a:r>
            <a:r>
              <a:rPr kumimoji="1" lang="ja-JP" altLang="en-US" sz="3600" b="1" dirty="0">
                <a:latin typeface="AR P丸ゴシック体M" panose="020F0600000000000000" pitchFamily="50" charset="-128"/>
                <a:ea typeface="AR P丸ゴシック体M" panose="020F0600000000000000" pitchFamily="50" charset="-128"/>
              </a:rPr>
              <a:t>今後３年間を取り戻すためにも専門職としての介護支援専門員の協力が大切</a:t>
            </a:r>
            <a:r>
              <a:rPr kumimoji="1" lang="en-US" altLang="ja-JP" sz="3600" b="1" dirty="0">
                <a:latin typeface="AR P丸ゴシック体M" panose="020F0600000000000000" pitchFamily="50" charset="-128"/>
                <a:ea typeface="AR P丸ゴシック体M" panose="020F0600000000000000" pitchFamily="50" charset="-128"/>
              </a:rPr>
              <a:t>』</a:t>
            </a:r>
            <a:r>
              <a:rPr kumimoji="1" lang="ja-JP" altLang="en-US" sz="3600" b="1" dirty="0">
                <a:latin typeface="AR P丸ゴシック体M" panose="020F0600000000000000" pitchFamily="50" charset="-128"/>
                <a:ea typeface="AR P丸ゴシック体M" panose="020F0600000000000000" pitchFamily="50" charset="-128"/>
              </a:rPr>
              <a:t>　　　　　　　　</a:t>
            </a:r>
          </a:p>
        </p:txBody>
      </p:sp>
      <p:sp>
        <p:nvSpPr>
          <p:cNvPr id="3" name="サブタイトル 2"/>
          <p:cNvSpPr>
            <a:spLocks noGrp="1"/>
          </p:cNvSpPr>
          <p:nvPr>
            <p:ph type="subTitle" idx="1"/>
          </p:nvPr>
        </p:nvSpPr>
        <p:spPr>
          <a:xfrm>
            <a:off x="1143000" y="5158154"/>
            <a:ext cx="6858000" cy="1336430"/>
          </a:xfrm>
        </p:spPr>
        <p:txBody>
          <a:bodyPr>
            <a:normAutofit/>
          </a:bodyPr>
          <a:lstStyle/>
          <a:p>
            <a:r>
              <a:rPr kumimoji="1" lang="ja-JP" altLang="en-US" sz="2400" b="1" dirty="0" smtClean="0">
                <a:latin typeface="AR P丸ゴシック体M" panose="020F0600000000000000" pitchFamily="50" charset="-128"/>
                <a:ea typeface="AR P丸ゴシック体M" panose="020F0600000000000000" pitchFamily="50" charset="-128"/>
              </a:rPr>
              <a:t>津軽保健生協　健生</a:t>
            </a:r>
            <a:r>
              <a:rPr kumimoji="1" lang="ja-JP" altLang="en-US" sz="2400" b="1" dirty="0">
                <a:latin typeface="AR P丸ゴシック体M" panose="020F0600000000000000" pitchFamily="50" charset="-128"/>
                <a:ea typeface="AR P丸ゴシック体M" panose="020F0600000000000000" pitchFamily="50" charset="-128"/>
              </a:rPr>
              <a:t>五所川原診療所</a:t>
            </a:r>
            <a:br>
              <a:rPr kumimoji="1" lang="ja-JP" altLang="en-US" sz="2400" b="1" dirty="0">
                <a:latin typeface="AR P丸ゴシック体M" panose="020F0600000000000000" pitchFamily="50" charset="-128"/>
                <a:ea typeface="AR P丸ゴシック体M" panose="020F0600000000000000" pitchFamily="50" charset="-128"/>
              </a:rPr>
            </a:br>
            <a:r>
              <a:rPr kumimoji="1" lang="ja-JP" altLang="en-US" sz="2400" b="1" dirty="0">
                <a:latin typeface="AR P丸ゴシック体M" panose="020F0600000000000000" pitchFamily="50" charset="-128"/>
                <a:ea typeface="AR P丸ゴシック体M" panose="020F0600000000000000" pitchFamily="50" charset="-128"/>
              </a:rPr>
              <a:t>　　　　　　　　　　　　　　津川　信彦　</a:t>
            </a:r>
            <a:endParaRPr kumimoji="1" lang="ja-JP" altLang="en-US" dirty="0"/>
          </a:p>
        </p:txBody>
      </p:sp>
      <p:sp>
        <p:nvSpPr>
          <p:cNvPr id="4" name="テキスト ボックス 3">
            <a:extLst>
              <a:ext uri="{FF2B5EF4-FFF2-40B4-BE49-F238E27FC236}">
                <a16:creationId xmlns:a16="http://schemas.microsoft.com/office/drawing/2014/main" xmlns="" id="{BB3A4015-7E85-64FC-0471-80B7D0A4A7E2}"/>
              </a:ext>
            </a:extLst>
          </p:cNvPr>
          <p:cNvSpPr txBox="1"/>
          <p:nvPr/>
        </p:nvSpPr>
        <p:spPr>
          <a:xfrm>
            <a:off x="1907704" y="1849343"/>
            <a:ext cx="6858000" cy="646331"/>
          </a:xfrm>
          <a:prstGeom prst="rect">
            <a:avLst/>
          </a:prstGeom>
          <a:noFill/>
        </p:spPr>
        <p:txBody>
          <a:bodyPr wrap="square" rtlCol="0">
            <a:spAutoFit/>
          </a:bodyPr>
          <a:lstStyle/>
          <a:p>
            <a:r>
              <a:rPr kumimoji="1" lang="ja-JP" altLang="en-US" b="1" dirty="0">
                <a:latin typeface="AR P丸ゴシック体M" panose="020F0600000000000000" pitchFamily="50" charset="-128"/>
                <a:ea typeface="AR P丸ゴシック体M" panose="020F0600000000000000" pitchFamily="50" charset="-128"/>
              </a:rPr>
              <a:t>　</a:t>
            </a:r>
            <a:r>
              <a:rPr kumimoji="1" lang="zh-TW" altLang="en-US" b="1" dirty="0">
                <a:latin typeface="AR P丸ゴシック体M" panose="020F0600000000000000" pitchFamily="50" charset="-128"/>
                <a:ea typeface="AR P丸ゴシック体M" panose="020F0600000000000000" pitchFamily="50" charset="-128"/>
              </a:rPr>
              <a:t>日時： 令和５年</a:t>
            </a:r>
            <a:r>
              <a:rPr kumimoji="1" lang="en-US" altLang="zh-TW" b="1" dirty="0">
                <a:latin typeface="AR P丸ゴシック体M" panose="020F0600000000000000" pitchFamily="50" charset="-128"/>
                <a:ea typeface="AR P丸ゴシック体M" panose="020F0600000000000000" pitchFamily="50" charset="-128"/>
              </a:rPr>
              <a:t>5</a:t>
            </a:r>
            <a:r>
              <a:rPr kumimoji="1" lang="zh-TW" altLang="en-US" b="1" dirty="0">
                <a:latin typeface="AR P丸ゴシック体M" panose="020F0600000000000000" pitchFamily="50" charset="-128"/>
                <a:ea typeface="AR P丸ゴシック体M" panose="020F0600000000000000" pitchFamily="50" charset="-128"/>
              </a:rPr>
              <a:t>月１８日（木）</a:t>
            </a:r>
            <a:r>
              <a:rPr kumimoji="1" lang="en-US" altLang="zh-TW" b="1" dirty="0">
                <a:latin typeface="AR P丸ゴシック体M" panose="020F0600000000000000" pitchFamily="50" charset="-128"/>
                <a:ea typeface="AR P丸ゴシック体M" panose="020F0600000000000000" pitchFamily="50" charset="-128"/>
              </a:rPr>
              <a:t>18</a:t>
            </a:r>
            <a:r>
              <a:rPr kumimoji="1" lang="zh-TW" altLang="en-US" b="1" dirty="0">
                <a:latin typeface="AR P丸ゴシック体M" panose="020F0600000000000000" pitchFamily="50" charset="-128"/>
                <a:ea typeface="AR P丸ゴシック体M" panose="020F0600000000000000" pitchFamily="50" charset="-128"/>
              </a:rPr>
              <a:t>：</a:t>
            </a:r>
            <a:r>
              <a:rPr kumimoji="1" lang="en-US" altLang="zh-TW" b="1" dirty="0">
                <a:latin typeface="AR P丸ゴシック体M" panose="020F0600000000000000" pitchFamily="50" charset="-128"/>
                <a:ea typeface="AR P丸ゴシック体M" panose="020F0600000000000000" pitchFamily="50" charset="-128"/>
              </a:rPr>
              <a:t>30</a:t>
            </a:r>
            <a:r>
              <a:rPr kumimoji="1" lang="zh-TW" altLang="en-US" b="1" dirty="0">
                <a:latin typeface="AR P丸ゴシック体M" panose="020F0600000000000000" pitchFamily="50" charset="-128"/>
                <a:ea typeface="AR P丸ゴシック体M" panose="020F0600000000000000" pitchFamily="50" charset="-128"/>
              </a:rPr>
              <a:t>～</a:t>
            </a:r>
            <a:r>
              <a:rPr kumimoji="1" lang="en-US" altLang="zh-TW" b="1" dirty="0">
                <a:latin typeface="AR P丸ゴシック体M" panose="020F0600000000000000" pitchFamily="50" charset="-128"/>
                <a:ea typeface="AR P丸ゴシック体M" panose="020F0600000000000000" pitchFamily="50" charset="-128"/>
              </a:rPr>
              <a:t>20</a:t>
            </a:r>
            <a:r>
              <a:rPr kumimoji="1" lang="zh-TW" altLang="en-US" b="1" dirty="0">
                <a:latin typeface="AR P丸ゴシック体M" panose="020F0600000000000000" pitchFamily="50" charset="-128"/>
                <a:ea typeface="AR P丸ゴシック体M" panose="020F0600000000000000" pitchFamily="50" charset="-128"/>
              </a:rPr>
              <a:t>：</a:t>
            </a:r>
            <a:r>
              <a:rPr kumimoji="1" lang="en-US" altLang="zh-TW" b="1" dirty="0">
                <a:latin typeface="AR P丸ゴシック体M" panose="020F0600000000000000" pitchFamily="50" charset="-128"/>
                <a:ea typeface="AR P丸ゴシック体M" panose="020F0600000000000000" pitchFamily="50" charset="-128"/>
              </a:rPr>
              <a:t>00</a:t>
            </a:r>
          </a:p>
          <a:p>
            <a:endParaRPr kumimoji="1" lang="ja-JP" altLang="en-US" dirty="0"/>
          </a:p>
        </p:txBody>
      </p:sp>
      <p:sp>
        <p:nvSpPr>
          <p:cNvPr id="5" name="テキスト ボックス 4">
            <a:extLst>
              <a:ext uri="{FF2B5EF4-FFF2-40B4-BE49-F238E27FC236}">
                <a16:creationId xmlns:a16="http://schemas.microsoft.com/office/drawing/2014/main" xmlns="" id="{37C7AEAF-1D64-9A34-8E9D-F5F7D9467746}"/>
              </a:ext>
            </a:extLst>
          </p:cNvPr>
          <p:cNvSpPr txBox="1"/>
          <p:nvPr/>
        </p:nvSpPr>
        <p:spPr>
          <a:xfrm>
            <a:off x="1672492" y="2311008"/>
            <a:ext cx="5677878" cy="369332"/>
          </a:xfrm>
          <a:prstGeom prst="rect">
            <a:avLst/>
          </a:prstGeom>
          <a:noFill/>
        </p:spPr>
        <p:txBody>
          <a:bodyPr wrap="square" rtlCol="0">
            <a:spAutoFit/>
          </a:bodyPr>
          <a:lstStyle/>
          <a:p>
            <a:r>
              <a:rPr lang="ja-JP" altLang="en-US" sz="1800" b="1" i="0" u="none" strike="noStrike" dirty="0">
                <a:solidFill>
                  <a:srgbClr val="000000"/>
                </a:solidFill>
                <a:effectLst/>
                <a:latin typeface="HG丸ｺﾞｼｯｸM-PRO" panose="020F0600000000000000" pitchFamily="50" charset="-128"/>
                <a:ea typeface="HG丸ｺﾞｼｯｸM-PRO" panose="020F0600000000000000" pitchFamily="50" charset="-128"/>
              </a:rPr>
              <a:t>　　場所：五所川原市学習情報センター１階</a:t>
            </a:r>
            <a:endParaRPr kumimoji="1" lang="ja-JP" altLang="en-US" dirty="0"/>
          </a:p>
        </p:txBody>
      </p:sp>
    </p:spTree>
    <p:extLst>
      <p:ext uri="{BB962C8B-B14F-4D97-AF65-F5344CB8AC3E}">
        <p14:creationId xmlns:p14="http://schemas.microsoft.com/office/powerpoint/2010/main" xmlns="" val="2128380218"/>
      </p:ext>
    </p:extLst>
  </p:cSld>
  <p:clrMapOvr>
    <a:masterClrMapping/>
  </p:clrMapOvr>
  <p:transition>
    <p:cover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799" y="609600"/>
            <a:ext cx="7965831" cy="3539480"/>
          </a:xfrm>
        </p:spPr>
        <p:txBody>
          <a:bodyPr>
            <a:normAutofit/>
          </a:bodyPr>
          <a:lstStyle/>
          <a:p>
            <a:pPr algn="just"/>
            <a:r>
              <a:rPr kumimoji="1" lang="ja-JP" altLang="en-US" sz="3600" b="1" dirty="0">
                <a:latin typeface="AR P丸ゴシック体M" panose="020F0600000000000000" pitchFamily="50" charset="-128"/>
                <a:ea typeface="AR P丸ゴシック体M" panose="020F0600000000000000" pitchFamily="50" charset="-128"/>
              </a:rPr>
              <a:t>津軽保健生活協同組合</a:t>
            </a:r>
            <a:r>
              <a:rPr kumimoji="1" lang="en-US" altLang="zh-TW" sz="3600" b="1" dirty="0">
                <a:latin typeface="AR P丸ゴシック体M" panose="020F0600000000000000" pitchFamily="50" charset="-128"/>
                <a:ea typeface="AR P丸ゴシック体M" panose="020F0600000000000000" pitchFamily="50" charset="-128"/>
              </a:rPr>
              <a:t/>
            </a:r>
            <a:br>
              <a:rPr kumimoji="1" lang="en-US" altLang="zh-TW" sz="3600" b="1" dirty="0">
                <a:latin typeface="AR P丸ゴシック体M" panose="020F0600000000000000" pitchFamily="50" charset="-128"/>
                <a:ea typeface="AR P丸ゴシック体M" panose="020F0600000000000000" pitchFamily="50" charset="-128"/>
              </a:rPr>
            </a:br>
            <a:r>
              <a:rPr kumimoji="1" lang="ja-JP" altLang="en-US" sz="3600" b="1" dirty="0">
                <a:latin typeface="AR P丸ゴシック体M" panose="020F0600000000000000" pitchFamily="50" charset="-128"/>
                <a:ea typeface="AR P丸ゴシック体M" panose="020F0600000000000000" pitchFamily="50" charset="-128"/>
              </a:rPr>
              <a:t>五所川原支部総会講演</a:t>
            </a:r>
            <a:r>
              <a:rPr kumimoji="1" lang="en-US" altLang="ja-JP" sz="3600" b="1" dirty="0">
                <a:latin typeface="AR P丸ゴシック体M" panose="020F0600000000000000" pitchFamily="50" charset="-128"/>
                <a:ea typeface="AR P丸ゴシック体M" panose="020F0600000000000000" pitchFamily="50" charset="-128"/>
              </a:rPr>
              <a:t/>
            </a:r>
            <a:br>
              <a:rPr kumimoji="1" lang="en-US" altLang="ja-JP" sz="3600" b="1" dirty="0">
                <a:latin typeface="AR P丸ゴシック体M" panose="020F0600000000000000" pitchFamily="50" charset="-128"/>
                <a:ea typeface="AR P丸ゴシック体M" panose="020F0600000000000000" pitchFamily="50" charset="-128"/>
              </a:rPr>
            </a:br>
            <a:r>
              <a:rPr kumimoji="1" lang="en-US" altLang="ja-JP" sz="3600" b="1" dirty="0">
                <a:latin typeface="AR P丸ゴシック体M" panose="020F0600000000000000" pitchFamily="50" charset="-128"/>
                <a:ea typeface="AR P丸ゴシック体M" panose="020F0600000000000000" pitchFamily="50" charset="-128"/>
              </a:rPr>
              <a:t/>
            </a:r>
            <a:br>
              <a:rPr kumimoji="1" lang="en-US" altLang="ja-JP" sz="3600" b="1" dirty="0">
                <a:latin typeface="AR P丸ゴシック体M" panose="020F0600000000000000" pitchFamily="50" charset="-128"/>
                <a:ea typeface="AR P丸ゴシック体M" panose="020F0600000000000000" pitchFamily="50" charset="-128"/>
              </a:rPr>
            </a:br>
            <a:r>
              <a:rPr kumimoji="1" lang="ja-JP" altLang="en-US" sz="3600" b="1" dirty="0">
                <a:latin typeface="AR P丸ゴシック体M" panose="020F0600000000000000" pitchFamily="50" charset="-128"/>
                <a:ea typeface="AR P丸ゴシック体M" panose="020F0600000000000000" pitchFamily="50" charset="-128"/>
              </a:rPr>
              <a:t/>
            </a:r>
            <a:br>
              <a:rPr kumimoji="1" lang="ja-JP" altLang="en-US" sz="3600" b="1" dirty="0">
                <a:latin typeface="AR P丸ゴシック体M" panose="020F0600000000000000" pitchFamily="50" charset="-128"/>
                <a:ea typeface="AR P丸ゴシック体M" panose="020F0600000000000000" pitchFamily="50" charset="-128"/>
              </a:rPr>
            </a:br>
            <a:r>
              <a:rPr kumimoji="1" lang="en-US" altLang="ja-JP" sz="3600" b="1" dirty="0">
                <a:latin typeface="AR P丸ゴシック体M" panose="020F0600000000000000" pitchFamily="50" charset="-128"/>
                <a:ea typeface="AR P丸ゴシック体M" panose="020F0600000000000000" pitchFamily="50" charset="-128"/>
              </a:rPr>
              <a:t>『</a:t>
            </a:r>
            <a:r>
              <a:rPr kumimoji="1" lang="ja-JP" altLang="en-US" sz="3600" b="1" dirty="0">
                <a:latin typeface="AR P丸ゴシック体M" panose="020F0600000000000000" pitchFamily="50" charset="-128"/>
                <a:ea typeface="AR P丸ゴシック体M" panose="020F0600000000000000" pitchFamily="50" charset="-128"/>
              </a:rPr>
              <a:t>今後３年間を取り戻すためにも</a:t>
            </a:r>
            <a:r>
              <a:rPr kumimoji="1" lang="en-US" altLang="ja-JP" sz="3600" b="1" dirty="0">
                <a:latin typeface="AR P丸ゴシック体M" panose="020F0600000000000000" pitchFamily="50" charset="-128"/>
                <a:ea typeface="AR P丸ゴシック体M" panose="020F0600000000000000" pitchFamily="50" charset="-128"/>
              </a:rPr>
              <a:t/>
            </a:r>
            <a:br>
              <a:rPr kumimoji="1" lang="en-US" altLang="ja-JP" sz="3600" b="1" dirty="0">
                <a:latin typeface="AR P丸ゴシック体M" panose="020F0600000000000000" pitchFamily="50" charset="-128"/>
                <a:ea typeface="AR P丸ゴシック体M" panose="020F0600000000000000" pitchFamily="50" charset="-128"/>
              </a:rPr>
            </a:br>
            <a:r>
              <a:rPr kumimoji="1" lang="ja-JP" altLang="en-US" sz="3600" b="1" dirty="0">
                <a:latin typeface="AR P丸ゴシック体M" panose="020F0600000000000000" pitchFamily="50" charset="-128"/>
                <a:ea typeface="AR P丸ゴシック体M" panose="020F0600000000000000" pitchFamily="50" charset="-128"/>
              </a:rPr>
              <a:t>　　　　　生協組合員の協力が大切</a:t>
            </a:r>
            <a:r>
              <a:rPr kumimoji="1" lang="en-US" altLang="ja-JP" sz="3600" b="1" dirty="0">
                <a:latin typeface="AR P丸ゴシック体M" panose="020F0600000000000000" pitchFamily="50" charset="-128"/>
                <a:ea typeface="AR P丸ゴシック体M" panose="020F0600000000000000" pitchFamily="50" charset="-128"/>
              </a:rPr>
              <a:t>』</a:t>
            </a:r>
            <a:r>
              <a:rPr kumimoji="1" lang="ja-JP" altLang="en-US" sz="3600" b="1" dirty="0">
                <a:latin typeface="AR P丸ゴシック体M" panose="020F0600000000000000" pitchFamily="50" charset="-128"/>
                <a:ea typeface="AR P丸ゴシック体M" panose="020F0600000000000000" pitchFamily="50" charset="-128"/>
              </a:rPr>
              <a:t>　　　　　　　　</a:t>
            </a:r>
          </a:p>
        </p:txBody>
      </p:sp>
      <p:sp>
        <p:nvSpPr>
          <p:cNvPr id="3" name="サブタイトル 2"/>
          <p:cNvSpPr>
            <a:spLocks noGrp="1"/>
          </p:cNvSpPr>
          <p:nvPr>
            <p:ph type="subTitle" idx="1"/>
          </p:nvPr>
        </p:nvSpPr>
        <p:spPr>
          <a:xfrm>
            <a:off x="1143000" y="5158154"/>
            <a:ext cx="6858000" cy="1336430"/>
          </a:xfrm>
        </p:spPr>
        <p:txBody>
          <a:bodyPr>
            <a:normAutofit/>
          </a:bodyPr>
          <a:lstStyle/>
          <a:p>
            <a:r>
              <a:rPr kumimoji="1" lang="ja-JP" altLang="en-US" sz="2400" b="1" dirty="0">
                <a:latin typeface="AR P丸ゴシック体M" panose="020F0600000000000000" pitchFamily="50" charset="-128"/>
                <a:ea typeface="AR P丸ゴシック体M" panose="020F0600000000000000" pitchFamily="50" charset="-128"/>
              </a:rPr>
              <a:t>津軽保健生協　健生五所川原診療所</a:t>
            </a:r>
            <a:br>
              <a:rPr kumimoji="1" lang="ja-JP" altLang="en-US" sz="2400" b="1" dirty="0">
                <a:latin typeface="AR P丸ゴシック体M" panose="020F0600000000000000" pitchFamily="50" charset="-128"/>
                <a:ea typeface="AR P丸ゴシック体M" panose="020F0600000000000000" pitchFamily="50" charset="-128"/>
              </a:rPr>
            </a:br>
            <a:r>
              <a:rPr kumimoji="1" lang="ja-JP" altLang="en-US" sz="2400" b="1" dirty="0">
                <a:latin typeface="AR P丸ゴシック体M" panose="020F0600000000000000" pitchFamily="50" charset="-128"/>
                <a:ea typeface="AR P丸ゴシック体M" panose="020F0600000000000000" pitchFamily="50" charset="-128"/>
              </a:rPr>
              <a:t>　　　　　　　　　　　　　　津川　信彦　</a:t>
            </a:r>
            <a:endParaRPr kumimoji="1" lang="ja-JP" altLang="en-US" dirty="0"/>
          </a:p>
        </p:txBody>
      </p:sp>
      <p:sp>
        <p:nvSpPr>
          <p:cNvPr id="4" name="テキスト ボックス 3">
            <a:extLst>
              <a:ext uri="{FF2B5EF4-FFF2-40B4-BE49-F238E27FC236}">
                <a16:creationId xmlns:a16="http://schemas.microsoft.com/office/drawing/2014/main" xmlns="" id="{BB3A4015-7E85-64FC-0471-80B7D0A4A7E2}"/>
              </a:ext>
            </a:extLst>
          </p:cNvPr>
          <p:cNvSpPr txBox="1"/>
          <p:nvPr/>
        </p:nvSpPr>
        <p:spPr>
          <a:xfrm>
            <a:off x="1907704" y="1849343"/>
            <a:ext cx="6858000" cy="646331"/>
          </a:xfrm>
          <a:prstGeom prst="rect">
            <a:avLst/>
          </a:prstGeom>
          <a:noFill/>
        </p:spPr>
        <p:txBody>
          <a:bodyPr wrap="square" rtlCol="0">
            <a:spAutoFit/>
          </a:bodyPr>
          <a:lstStyle/>
          <a:p>
            <a:r>
              <a:rPr kumimoji="1" lang="ja-JP" altLang="en-US" b="1" dirty="0">
                <a:latin typeface="AR P丸ゴシック体M" panose="020F0600000000000000" pitchFamily="50" charset="-128"/>
                <a:ea typeface="AR P丸ゴシック体M" panose="020F0600000000000000" pitchFamily="50" charset="-128"/>
              </a:rPr>
              <a:t>　</a:t>
            </a:r>
            <a:r>
              <a:rPr kumimoji="1" lang="zh-TW" altLang="en-US" b="1" dirty="0">
                <a:latin typeface="AR P丸ゴシック体M" panose="020F0600000000000000" pitchFamily="50" charset="-128"/>
                <a:ea typeface="AR P丸ゴシック体M" panose="020F0600000000000000" pitchFamily="50" charset="-128"/>
              </a:rPr>
              <a:t>日時： 令和５年</a:t>
            </a:r>
            <a:r>
              <a:rPr kumimoji="1" lang="en-US" altLang="zh-TW" b="1" dirty="0">
                <a:latin typeface="AR P丸ゴシック体M" panose="020F0600000000000000" pitchFamily="50" charset="-128"/>
                <a:ea typeface="AR P丸ゴシック体M" panose="020F0600000000000000" pitchFamily="50" charset="-128"/>
              </a:rPr>
              <a:t>5</a:t>
            </a:r>
            <a:r>
              <a:rPr kumimoji="1" lang="zh-TW" altLang="en-US" b="1" dirty="0">
                <a:latin typeface="AR P丸ゴシック体M" panose="020F0600000000000000" pitchFamily="50" charset="-128"/>
                <a:ea typeface="AR P丸ゴシック体M" panose="020F0600000000000000" pitchFamily="50" charset="-128"/>
              </a:rPr>
              <a:t>月</a:t>
            </a:r>
            <a:r>
              <a:rPr kumimoji="1" lang="en-US" altLang="ja-JP" b="1" dirty="0">
                <a:latin typeface="AR P丸ゴシック体M" panose="020F0600000000000000" pitchFamily="50" charset="-128"/>
                <a:ea typeface="AR P丸ゴシック体M" panose="020F0600000000000000" pitchFamily="50" charset="-128"/>
              </a:rPr>
              <a:t>20</a:t>
            </a:r>
            <a:r>
              <a:rPr kumimoji="1" lang="zh-TW" altLang="en-US" b="1" dirty="0">
                <a:latin typeface="AR P丸ゴシック体M" panose="020F0600000000000000" pitchFamily="50" charset="-128"/>
                <a:ea typeface="AR P丸ゴシック体M" panose="020F0600000000000000" pitchFamily="50" charset="-128"/>
              </a:rPr>
              <a:t>日（木）</a:t>
            </a:r>
            <a:r>
              <a:rPr kumimoji="1" lang="en-US" altLang="ja-JP" b="1" dirty="0">
                <a:latin typeface="AR P丸ゴシック体M" panose="020F0600000000000000" pitchFamily="50" charset="-128"/>
                <a:ea typeface="AR P丸ゴシック体M" panose="020F0600000000000000" pitchFamily="50" charset="-128"/>
              </a:rPr>
              <a:t>10</a:t>
            </a:r>
            <a:r>
              <a:rPr kumimoji="1" lang="zh-TW" altLang="en-US" b="1" dirty="0">
                <a:latin typeface="AR P丸ゴシック体M" panose="020F0600000000000000" pitchFamily="50" charset="-128"/>
                <a:ea typeface="AR P丸ゴシック体M" panose="020F0600000000000000" pitchFamily="50" charset="-128"/>
              </a:rPr>
              <a:t>：</a:t>
            </a:r>
            <a:r>
              <a:rPr kumimoji="1" lang="en-US" altLang="zh-TW" b="1" dirty="0">
                <a:latin typeface="AR P丸ゴシック体M" panose="020F0600000000000000" pitchFamily="50" charset="-128"/>
                <a:ea typeface="AR P丸ゴシック体M" panose="020F0600000000000000" pitchFamily="50" charset="-128"/>
              </a:rPr>
              <a:t>30</a:t>
            </a:r>
            <a:r>
              <a:rPr kumimoji="1" lang="zh-TW" altLang="en-US" b="1" dirty="0">
                <a:latin typeface="AR P丸ゴシック体M" panose="020F0600000000000000" pitchFamily="50" charset="-128"/>
                <a:ea typeface="AR P丸ゴシック体M" panose="020F0600000000000000" pitchFamily="50" charset="-128"/>
              </a:rPr>
              <a:t>～</a:t>
            </a:r>
            <a:r>
              <a:rPr kumimoji="1" lang="en-US" altLang="ja-JP" b="1" dirty="0">
                <a:latin typeface="AR P丸ゴシック体M" panose="020F0600000000000000" pitchFamily="50" charset="-128"/>
                <a:ea typeface="AR P丸ゴシック体M" panose="020F0600000000000000" pitchFamily="50" charset="-128"/>
              </a:rPr>
              <a:t>11</a:t>
            </a:r>
            <a:r>
              <a:rPr kumimoji="1" lang="zh-TW" altLang="en-US" b="1" dirty="0">
                <a:latin typeface="AR P丸ゴシック体M" panose="020F0600000000000000" pitchFamily="50" charset="-128"/>
                <a:ea typeface="AR P丸ゴシック体M" panose="020F0600000000000000" pitchFamily="50" charset="-128"/>
              </a:rPr>
              <a:t>：</a:t>
            </a:r>
            <a:r>
              <a:rPr kumimoji="1" lang="en-US" altLang="zh-TW" b="1" dirty="0">
                <a:latin typeface="AR P丸ゴシック体M" panose="020F0600000000000000" pitchFamily="50" charset="-128"/>
                <a:ea typeface="AR P丸ゴシック体M" panose="020F0600000000000000" pitchFamily="50" charset="-128"/>
              </a:rPr>
              <a:t>00</a:t>
            </a:r>
          </a:p>
          <a:p>
            <a:endParaRPr kumimoji="1" lang="ja-JP" altLang="en-US" dirty="0"/>
          </a:p>
        </p:txBody>
      </p:sp>
      <p:sp>
        <p:nvSpPr>
          <p:cNvPr id="5" name="テキスト ボックス 4">
            <a:extLst>
              <a:ext uri="{FF2B5EF4-FFF2-40B4-BE49-F238E27FC236}">
                <a16:creationId xmlns:a16="http://schemas.microsoft.com/office/drawing/2014/main" xmlns="" id="{37C7AEAF-1D64-9A34-8E9D-F5F7D9467746}"/>
              </a:ext>
            </a:extLst>
          </p:cNvPr>
          <p:cNvSpPr txBox="1"/>
          <p:nvPr/>
        </p:nvSpPr>
        <p:spPr>
          <a:xfrm>
            <a:off x="1672492" y="2311008"/>
            <a:ext cx="5677878" cy="369332"/>
          </a:xfrm>
          <a:prstGeom prst="rect">
            <a:avLst/>
          </a:prstGeom>
          <a:noFill/>
        </p:spPr>
        <p:txBody>
          <a:bodyPr wrap="square" rtlCol="0">
            <a:spAutoFit/>
          </a:bodyPr>
          <a:lstStyle/>
          <a:p>
            <a:r>
              <a:rPr lang="ja-JP" altLang="en-US" sz="1800" b="1" i="0" u="none" strike="noStrike" dirty="0">
                <a:solidFill>
                  <a:srgbClr val="000000"/>
                </a:solidFill>
                <a:effectLst/>
                <a:latin typeface="HG丸ｺﾞｼｯｸM-PRO" panose="020F0600000000000000" pitchFamily="50" charset="-128"/>
                <a:ea typeface="HG丸ｺﾞｼｯｸM-PRO" panose="020F0600000000000000" pitchFamily="50" charset="-128"/>
              </a:rPr>
              <a:t>　　場所：五所川原市学習情報センター１階</a:t>
            </a:r>
            <a:endParaRPr kumimoji="1" lang="ja-JP" altLang="en-US" dirty="0"/>
          </a:p>
        </p:txBody>
      </p:sp>
    </p:spTree>
    <p:extLst>
      <p:ext uri="{BB962C8B-B14F-4D97-AF65-F5344CB8AC3E}">
        <p14:creationId xmlns:p14="http://schemas.microsoft.com/office/powerpoint/2010/main" xmlns="" val="2128380218"/>
      </p:ext>
    </p:extLst>
  </p:cSld>
  <p:clrMapOvr>
    <a:masterClrMapping/>
  </p:clrMapOvr>
  <p:transition>
    <p:cover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81FFC6ED-485D-4E9E-8BA4-D702574DC5C6}"/>
              </a:ext>
            </a:extLst>
          </p:cNvPr>
          <p:cNvSpPr>
            <a:spLocks noGrp="1"/>
          </p:cNvSpPr>
          <p:nvPr>
            <p:ph type="title"/>
          </p:nvPr>
        </p:nvSpPr>
        <p:spPr/>
        <p:txBody>
          <a:bodyPr/>
          <a:lstStyle/>
          <a:p>
            <a:r>
              <a:rPr kumimoji="1" lang="ja-JP" altLang="en-US" b="1" dirty="0">
                <a:latin typeface="AR丸ゴシック体M" pitchFamily="49" charset="-128"/>
                <a:ea typeface="AR丸ゴシック体M" pitchFamily="49" charset="-128"/>
              </a:rPr>
              <a:t>健診件数</a:t>
            </a:r>
          </a:p>
        </p:txBody>
      </p:sp>
      <p:graphicFrame>
        <p:nvGraphicFramePr>
          <p:cNvPr id="6" name="コンテンツ プレースホルダー 5">
            <a:extLst>
              <a:ext uri="{FF2B5EF4-FFF2-40B4-BE49-F238E27FC236}">
                <a16:creationId xmlns:a16="http://schemas.microsoft.com/office/drawing/2014/main" xmlns="" id="{6B7E7AD4-7ABD-85DD-3707-590761EB4A72}"/>
              </a:ext>
            </a:extLst>
          </p:cNvPr>
          <p:cNvGraphicFramePr>
            <a:graphicFrameLocks noGrp="1"/>
          </p:cNvGraphicFramePr>
          <p:nvPr>
            <p:ph idx="1"/>
            <p:extLst>
              <p:ext uri="{D42A27DB-BD31-4B8C-83A1-F6EECF244321}">
                <p14:modId xmlns:p14="http://schemas.microsoft.com/office/powerpoint/2010/main" xmlns="" val="95810271"/>
              </p:ext>
            </p:extLst>
          </p:nvPr>
        </p:nvGraphicFramePr>
        <p:xfrm>
          <a:off x="0" y="1828800"/>
          <a:ext cx="9144000" cy="5029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3877376623"/>
      </p:ext>
    </p:extLst>
  </p:cSld>
  <p:clrMapOvr>
    <a:masterClrMapping/>
  </p:clrMapOvr>
  <p:transition>
    <p:cover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C3FCC5A0-F836-FC31-E314-A7860C6FC40F}"/>
              </a:ext>
            </a:extLst>
          </p:cNvPr>
          <p:cNvSpPr>
            <a:spLocks noGrp="1"/>
          </p:cNvSpPr>
          <p:nvPr>
            <p:ph type="title"/>
          </p:nvPr>
        </p:nvSpPr>
        <p:spPr/>
        <p:txBody>
          <a:bodyPr/>
          <a:lstStyle/>
          <a:p>
            <a:r>
              <a:rPr kumimoji="1" lang="ja-JP" altLang="en-US" b="1" dirty="0">
                <a:latin typeface="AR P丸ゴシック体M" pitchFamily="50" charset="-128"/>
                <a:ea typeface="AR P丸ゴシック体M" pitchFamily="50" charset="-128"/>
              </a:rPr>
              <a:t>外来　一日平均患者数</a:t>
            </a:r>
          </a:p>
        </p:txBody>
      </p:sp>
      <p:graphicFrame>
        <p:nvGraphicFramePr>
          <p:cNvPr id="6" name="コンテンツ プレースホルダー 5">
            <a:extLst>
              <a:ext uri="{FF2B5EF4-FFF2-40B4-BE49-F238E27FC236}">
                <a16:creationId xmlns:a16="http://schemas.microsoft.com/office/drawing/2014/main" xmlns="" id="{B6B38D83-7FA0-B6C9-3057-639A51A323DC}"/>
              </a:ext>
            </a:extLst>
          </p:cNvPr>
          <p:cNvGraphicFramePr>
            <a:graphicFrameLocks noGrp="1"/>
          </p:cNvGraphicFramePr>
          <p:nvPr>
            <p:ph idx="1"/>
            <p:extLst>
              <p:ext uri="{D42A27DB-BD31-4B8C-83A1-F6EECF244321}">
                <p14:modId xmlns:p14="http://schemas.microsoft.com/office/powerpoint/2010/main" xmlns="" val="267902439"/>
              </p:ext>
            </p:extLst>
          </p:nvPr>
        </p:nvGraphicFramePr>
        <p:xfrm>
          <a:off x="0" y="1770743"/>
          <a:ext cx="9144000" cy="508725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1425349788"/>
      </p:ext>
    </p:extLst>
  </p:cSld>
  <p:clrMapOvr>
    <a:masterClrMapping/>
  </p:clrMapOvr>
  <p:transition>
    <p:cover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C3FCC5A0-F836-FC31-E314-A7860C6FC40F}"/>
              </a:ext>
            </a:extLst>
          </p:cNvPr>
          <p:cNvSpPr>
            <a:spLocks noGrp="1"/>
          </p:cNvSpPr>
          <p:nvPr>
            <p:ph type="title"/>
          </p:nvPr>
        </p:nvSpPr>
        <p:spPr/>
        <p:txBody>
          <a:bodyPr/>
          <a:lstStyle/>
          <a:p>
            <a:r>
              <a:rPr kumimoji="1" lang="ja-JP" altLang="en-US" b="1" dirty="0">
                <a:latin typeface="AR丸ゴシック体M" pitchFamily="49" charset="-128"/>
                <a:ea typeface="AR丸ゴシック体M" pitchFamily="49" charset="-128"/>
              </a:rPr>
              <a:t>外来　延べ患者数</a:t>
            </a:r>
          </a:p>
        </p:txBody>
      </p:sp>
      <p:graphicFrame>
        <p:nvGraphicFramePr>
          <p:cNvPr id="6" name="コンテンツ プレースホルダー 5">
            <a:extLst>
              <a:ext uri="{FF2B5EF4-FFF2-40B4-BE49-F238E27FC236}">
                <a16:creationId xmlns:a16="http://schemas.microsoft.com/office/drawing/2014/main" xmlns="" id="{B6B38D83-7FA0-B6C9-3057-639A51A323DC}"/>
              </a:ext>
            </a:extLst>
          </p:cNvPr>
          <p:cNvGraphicFramePr>
            <a:graphicFrameLocks noGrp="1"/>
          </p:cNvGraphicFramePr>
          <p:nvPr>
            <p:ph idx="1"/>
            <p:extLst>
              <p:ext uri="{D42A27DB-BD31-4B8C-83A1-F6EECF244321}">
                <p14:modId xmlns:p14="http://schemas.microsoft.com/office/powerpoint/2010/main" xmlns="" val="3067700024"/>
              </p:ext>
            </p:extLst>
          </p:nvPr>
        </p:nvGraphicFramePr>
        <p:xfrm>
          <a:off x="0" y="1741714"/>
          <a:ext cx="9144000" cy="511628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1184635469"/>
      </p:ext>
    </p:extLst>
  </p:cSld>
  <p:clrMapOvr>
    <a:masterClrMapping/>
  </p:clrMapOvr>
  <p:transition>
    <p:cover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19EE9109-0712-A8E6-797C-FCCEA4CDD59D}"/>
              </a:ext>
            </a:extLst>
          </p:cNvPr>
          <p:cNvSpPr>
            <a:spLocks noGrp="1"/>
          </p:cNvSpPr>
          <p:nvPr>
            <p:ph type="title"/>
          </p:nvPr>
        </p:nvSpPr>
        <p:spPr>
          <a:xfrm>
            <a:off x="628650" y="551543"/>
            <a:ext cx="7886700" cy="1173980"/>
          </a:xfrm>
        </p:spPr>
        <p:txBody>
          <a:bodyPr/>
          <a:lstStyle/>
          <a:p>
            <a:r>
              <a:rPr kumimoji="1" lang="ja-JP" altLang="en-US" b="1" dirty="0">
                <a:latin typeface="AR P丸ゴシック体M" pitchFamily="50" charset="-128"/>
                <a:ea typeface="AR P丸ゴシック体M" pitchFamily="50" charset="-128"/>
              </a:rPr>
              <a:t>訪問</a:t>
            </a:r>
            <a:r>
              <a:rPr kumimoji="1" lang="ja-JP" altLang="en-US" b="1" dirty="0" smtClean="0">
                <a:latin typeface="AR P丸ゴシック体M" pitchFamily="50" charset="-128"/>
                <a:ea typeface="AR P丸ゴシック体M" pitchFamily="50" charset="-128"/>
              </a:rPr>
              <a:t>リハビリ一日</a:t>
            </a:r>
            <a:r>
              <a:rPr kumimoji="1" lang="ja-JP" altLang="en-US" b="1" dirty="0">
                <a:latin typeface="AR P丸ゴシック体M" pitchFamily="50" charset="-128"/>
                <a:ea typeface="AR P丸ゴシック体M" pitchFamily="50" charset="-128"/>
              </a:rPr>
              <a:t>平均利用者数</a:t>
            </a:r>
          </a:p>
        </p:txBody>
      </p:sp>
      <p:graphicFrame>
        <p:nvGraphicFramePr>
          <p:cNvPr id="6" name="コンテンツ プレースホルダー 5">
            <a:extLst>
              <a:ext uri="{FF2B5EF4-FFF2-40B4-BE49-F238E27FC236}">
                <a16:creationId xmlns:a16="http://schemas.microsoft.com/office/drawing/2014/main" xmlns="" id="{B4A7D8EE-8240-3F63-70E0-9E210C6F8490}"/>
              </a:ext>
            </a:extLst>
          </p:cNvPr>
          <p:cNvGraphicFramePr>
            <a:graphicFrameLocks noGrp="1"/>
          </p:cNvGraphicFramePr>
          <p:nvPr>
            <p:ph idx="1"/>
            <p:extLst>
              <p:ext uri="{D42A27DB-BD31-4B8C-83A1-F6EECF244321}">
                <p14:modId xmlns:p14="http://schemas.microsoft.com/office/powerpoint/2010/main" xmlns="" val="1550284479"/>
              </p:ext>
            </p:extLst>
          </p:nvPr>
        </p:nvGraphicFramePr>
        <p:xfrm>
          <a:off x="0" y="1553029"/>
          <a:ext cx="9144000" cy="530497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647067818"/>
      </p:ext>
    </p:extLst>
  </p:cSld>
  <p:clrMapOvr>
    <a:masterClrMapping/>
  </p:clrMapOvr>
  <p:transition>
    <p:cover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EB76611D-6896-EE12-78C6-0FC6C703D749}"/>
              </a:ext>
            </a:extLst>
          </p:cNvPr>
          <p:cNvSpPr>
            <a:spLocks noGrp="1"/>
          </p:cNvSpPr>
          <p:nvPr>
            <p:ph type="title"/>
          </p:nvPr>
        </p:nvSpPr>
        <p:spPr/>
        <p:txBody>
          <a:bodyPr/>
          <a:lstStyle/>
          <a:p>
            <a:r>
              <a:rPr kumimoji="1" lang="ja-JP" altLang="en-US" b="1" dirty="0">
                <a:latin typeface="AR P丸ゴシック体M" pitchFamily="50" charset="-128"/>
                <a:ea typeface="AR P丸ゴシック体M" pitchFamily="50" charset="-128"/>
              </a:rPr>
              <a:t>訪問リハビリ延べ利用者数</a:t>
            </a:r>
          </a:p>
        </p:txBody>
      </p:sp>
      <p:graphicFrame>
        <p:nvGraphicFramePr>
          <p:cNvPr id="6" name="コンテンツ プレースホルダー 5">
            <a:extLst>
              <a:ext uri="{FF2B5EF4-FFF2-40B4-BE49-F238E27FC236}">
                <a16:creationId xmlns:a16="http://schemas.microsoft.com/office/drawing/2014/main" xmlns="" id="{A44AB09D-3A44-AA33-F40C-068EEA0588B3}"/>
              </a:ext>
            </a:extLst>
          </p:cNvPr>
          <p:cNvGraphicFramePr>
            <a:graphicFrameLocks noGrp="1"/>
          </p:cNvGraphicFramePr>
          <p:nvPr>
            <p:ph idx="1"/>
            <p:extLst>
              <p:ext uri="{D42A27DB-BD31-4B8C-83A1-F6EECF244321}">
                <p14:modId xmlns:p14="http://schemas.microsoft.com/office/powerpoint/2010/main" xmlns="" val="4067940330"/>
              </p:ext>
            </p:extLst>
          </p:nvPr>
        </p:nvGraphicFramePr>
        <p:xfrm>
          <a:off x="0" y="1756229"/>
          <a:ext cx="9144000" cy="510177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141692965"/>
      </p:ext>
    </p:extLst>
  </p:cSld>
  <p:clrMapOvr>
    <a:masterClrMapping/>
  </p:clrMapOvr>
  <p:transition>
    <p:cover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374BAB31-3611-75C8-9E72-B77D8E05D659}"/>
              </a:ext>
            </a:extLst>
          </p:cNvPr>
          <p:cNvSpPr>
            <a:spLocks noGrp="1"/>
          </p:cNvSpPr>
          <p:nvPr>
            <p:ph type="title"/>
          </p:nvPr>
        </p:nvSpPr>
        <p:spPr/>
        <p:txBody>
          <a:bodyPr/>
          <a:lstStyle/>
          <a:p>
            <a:r>
              <a:rPr kumimoji="1" lang="ja-JP" altLang="en-US" b="1" dirty="0">
                <a:latin typeface="AR丸ゴシック体M" panose="020F0609000000000000" pitchFamily="49" charset="-128"/>
                <a:ea typeface="AR丸ゴシック体M" panose="020F0609000000000000" pitchFamily="49" charset="-128"/>
              </a:rPr>
              <a:t>健生五所川原診療所では</a:t>
            </a:r>
          </a:p>
        </p:txBody>
      </p:sp>
      <p:sp>
        <p:nvSpPr>
          <p:cNvPr id="3" name="コンテンツ プレースホルダー 2">
            <a:extLst>
              <a:ext uri="{FF2B5EF4-FFF2-40B4-BE49-F238E27FC236}">
                <a16:creationId xmlns:a16="http://schemas.microsoft.com/office/drawing/2014/main" xmlns="" id="{F44DEDB3-9E97-5DE3-854F-5A7D8A353978}"/>
              </a:ext>
            </a:extLst>
          </p:cNvPr>
          <p:cNvSpPr>
            <a:spLocks noGrp="1"/>
          </p:cNvSpPr>
          <p:nvPr>
            <p:ph idx="1"/>
          </p:nvPr>
        </p:nvSpPr>
        <p:spPr>
          <a:xfrm>
            <a:off x="0" y="1981200"/>
            <a:ext cx="9180512" cy="4114800"/>
          </a:xfrm>
        </p:spPr>
        <p:txBody>
          <a:bodyPr/>
          <a:lstStyle/>
          <a:p>
            <a:pPr marL="0" indent="0">
              <a:buNone/>
            </a:pPr>
            <a:r>
              <a:rPr kumimoji="1" lang="ja-JP" altLang="en-US" b="1" dirty="0" smtClean="0">
                <a:latin typeface="AR P丸ゴシック体M" pitchFamily="50" charset="-128"/>
                <a:ea typeface="AR P丸ゴシック体M" pitchFamily="50" charset="-128"/>
              </a:rPr>
              <a:t>　この</a:t>
            </a:r>
            <a:r>
              <a:rPr kumimoji="1" lang="en-US" altLang="ja-JP" b="1" dirty="0">
                <a:latin typeface="AR P丸ゴシック体M" pitchFamily="50" charset="-128"/>
                <a:ea typeface="AR P丸ゴシック体M" pitchFamily="50" charset="-128"/>
              </a:rPr>
              <a:t>3</a:t>
            </a:r>
            <a:r>
              <a:rPr kumimoji="1" lang="ja-JP" altLang="en-US" b="1" dirty="0">
                <a:latin typeface="AR P丸ゴシック体M" pitchFamily="50" charset="-128"/>
                <a:ea typeface="AR P丸ゴシック体M" pitchFamily="50" charset="-128"/>
              </a:rPr>
              <a:t>年間、新型コロナウイルス感染症のため</a:t>
            </a:r>
            <a:endParaRPr lang="en-US" altLang="ja-JP" b="1" dirty="0">
              <a:latin typeface="AR P丸ゴシック体M" pitchFamily="50" charset="-128"/>
              <a:ea typeface="AR P丸ゴシック体M" pitchFamily="50" charset="-128"/>
            </a:endParaRPr>
          </a:p>
          <a:p>
            <a:r>
              <a:rPr kumimoji="1" lang="ja-JP" altLang="en-US" b="1" dirty="0">
                <a:latin typeface="AR P丸ゴシック体M" pitchFamily="50" charset="-128"/>
                <a:ea typeface="AR P丸ゴシック体M" pitchFamily="50" charset="-128"/>
              </a:rPr>
              <a:t>診療所受診者数、通所リハビリ利用者数は</a:t>
            </a:r>
            <a:endParaRPr kumimoji="1" lang="en-US" altLang="ja-JP" b="1" dirty="0">
              <a:latin typeface="AR P丸ゴシック体M" pitchFamily="50" charset="-128"/>
              <a:ea typeface="AR P丸ゴシック体M" pitchFamily="50" charset="-128"/>
            </a:endParaRPr>
          </a:p>
          <a:p>
            <a:pPr>
              <a:buNone/>
            </a:pPr>
            <a:r>
              <a:rPr lang="ja-JP" altLang="en-US" b="1" dirty="0">
                <a:latin typeface="AR P丸ゴシック体M" pitchFamily="50" charset="-128"/>
                <a:ea typeface="AR P丸ゴシック体M" pitchFamily="50" charset="-128"/>
              </a:rPr>
              <a:t>　</a:t>
            </a:r>
            <a:r>
              <a:rPr kumimoji="1" lang="ja-JP" altLang="en-US" b="1" dirty="0">
                <a:latin typeface="AR P丸ゴシック体M" pitchFamily="50" charset="-128"/>
                <a:ea typeface="AR P丸ゴシック体M" pitchFamily="50" charset="-128"/>
              </a:rPr>
              <a:t>減少した</a:t>
            </a:r>
            <a:endParaRPr kumimoji="1" lang="en-US" altLang="ja-JP" b="1" dirty="0">
              <a:latin typeface="AR P丸ゴシック体M" pitchFamily="50" charset="-128"/>
              <a:ea typeface="AR P丸ゴシック体M" pitchFamily="50" charset="-128"/>
            </a:endParaRPr>
          </a:p>
          <a:p>
            <a:r>
              <a:rPr lang="ja-JP" altLang="en-US" b="1" dirty="0">
                <a:latin typeface="AR P丸ゴシック体M" pitchFamily="50" charset="-128"/>
                <a:ea typeface="AR P丸ゴシック体M" pitchFamily="50" charset="-128"/>
              </a:rPr>
              <a:t>利用者・ご家族の感染により、リハビリ利用をお断りしなければならなかった</a:t>
            </a:r>
            <a:endParaRPr lang="en-US" altLang="ja-JP" b="1" dirty="0">
              <a:latin typeface="AR P丸ゴシック体M" pitchFamily="50" charset="-128"/>
              <a:ea typeface="AR P丸ゴシック体M" pitchFamily="50" charset="-128"/>
            </a:endParaRPr>
          </a:p>
          <a:p>
            <a:r>
              <a:rPr kumimoji="1" lang="ja-JP" altLang="en-US" b="1" dirty="0">
                <a:latin typeface="AR P丸ゴシック体M" pitchFamily="50" charset="-128"/>
                <a:ea typeface="AR P丸ゴシック体M" pitchFamily="50" charset="-128"/>
              </a:rPr>
              <a:t>複数の職員の感染により、リハビリを中止した</a:t>
            </a:r>
            <a:endParaRPr kumimoji="1" lang="en-US" altLang="ja-JP" b="1" dirty="0">
              <a:latin typeface="AR P丸ゴシック体M" pitchFamily="50" charset="-128"/>
              <a:ea typeface="AR P丸ゴシック体M" pitchFamily="50" charset="-128"/>
            </a:endParaRPr>
          </a:p>
          <a:p>
            <a:pPr marL="0" indent="0">
              <a:buNone/>
            </a:pPr>
            <a:r>
              <a:rPr lang="ja-JP" altLang="en-US" b="1" dirty="0">
                <a:solidFill>
                  <a:srgbClr val="FF0000"/>
                </a:solidFill>
                <a:latin typeface="AR P丸ゴシック体M" pitchFamily="50" charset="-128"/>
                <a:ea typeface="AR P丸ゴシック体M" pitchFamily="50" charset="-128"/>
              </a:rPr>
              <a:t>　⇒利用者減で経常収支の悪化</a:t>
            </a:r>
            <a:endParaRPr kumimoji="1" lang="ja-JP" altLang="en-US" b="1" dirty="0">
              <a:solidFill>
                <a:srgbClr val="FF0000"/>
              </a:solidFill>
              <a:latin typeface="AR P丸ゴシック体M" pitchFamily="50" charset="-128"/>
              <a:ea typeface="AR P丸ゴシック体M" pitchFamily="50" charset="-128"/>
            </a:endParaRPr>
          </a:p>
        </p:txBody>
      </p:sp>
    </p:spTree>
    <p:extLst>
      <p:ext uri="{BB962C8B-B14F-4D97-AF65-F5344CB8AC3E}">
        <p14:creationId xmlns:p14="http://schemas.microsoft.com/office/powerpoint/2010/main" xmlns="" val="611136629"/>
      </p:ext>
    </p:extLst>
  </p:cSld>
  <p:clrMapOvr>
    <a:masterClrMapping/>
  </p:clrMapOvr>
  <p:transition>
    <p:cover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xmlns="" id="{20AB4504-EA85-E413-FFC9-65B8EA92F15C}"/>
              </a:ext>
            </a:extLst>
          </p:cNvPr>
          <p:cNvSpPr txBox="1"/>
          <p:nvPr/>
        </p:nvSpPr>
        <p:spPr>
          <a:xfrm>
            <a:off x="361764" y="2568997"/>
            <a:ext cx="648072" cy="261610"/>
          </a:xfrm>
          <a:prstGeom prst="rect">
            <a:avLst/>
          </a:prstGeom>
          <a:noFill/>
        </p:spPr>
        <p:txBody>
          <a:bodyPr wrap="square" rtlCol="0">
            <a:spAutoFit/>
          </a:bodyPr>
          <a:lstStyle/>
          <a:p>
            <a:r>
              <a:rPr lang="ja-JP" altLang="en-US" sz="1100" dirty="0">
                <a:latin typeface="メイリオ" panose="020B0604030504040204" pitchFamily="50" charset="-128"/>
                <a:ea typeface="メイリオ" panose="020B0604030504040204" pitchFamily="50" charset="-128"/>
              </a:rPr>
              <a:t>（人）</a:t>
            </a:r>
            <a:endParaRPr kumimoji="1" lang="en-US" altLang="ja-JP" sz="1100" dirty="0">
              <a:latin typeface="メイリオ" panose="020B0604030504040204" pitchFamily="50" charset="-128"/>
              <a:ea typeface="メイリオ" panose="020B0604030504040204" pitchFamily="50" charset="-128"/>
            </a:endParaRPr>
          </a:p>
        </p:txBody>
      </p:sp>
      <p:graphicFrame>
        <p:nvGraphicFramePr>
          <p:cNvPr id="12" name="グラフ 11">
            <a:extLst>
              <a:ext uri="{FF2B5EF4-FFF2-40B4-BE49-F238E27FC236}">
                <a16:creationId xmlns:a16="http://schemas.microsoft.com/office/drawing/2014/main" xmlns="" id="{9F21E815-E4C8-5B2A-3400-B7B0531CC039}"/>
              </a:ext>
            </a:extLst>
          </p:cNvPr>
          <p:cNvGraphicFramePr/>
          <p:nvPr/>
        </p:nvGraphicFramePr>
        <p:xfrm>
          <a:off x="107504" y="2538801"/>
          <a:ext cx="9001000" cy="4012645"/>
        </p:xfrm>
        <a:graphic>
          <a:graphicData uri="http://schemas.openxmlformats.org/drawingml/2006/chart">
            <c:chart xmlns:c="http://schemas.openxmlformats.org/drawingml/2006/chart" xmlns:r="http://schemas.openxmlformats.org/officeDocument/2006/relationships" r:id="rId3"/>
          </a:graphicData>
        </a:graphic>
      </p:graphicFrame>
      <p:sp>
        <p:nvSpPr>
          <p:cNvPr id="14" name="テキスト ボックス 13">
            <a:extLst>
              <a:ext uri="{FF2B5EF4-FFF2-40B4-BE49-F238E27FC236}">
                <a16:creationId xmlns:a16="http://schemas.microsoft.com/office/drawing/2014/main" xmlns="" id="{A0687B8B-CB7D-2B99-50F7-39299D6F8E10}"/>
              </a:ext>
            </a:extLst>
          </p:cNvPr>
          <p:cNvSpPr txBox="1"/>
          <p:nvPr/>
        </p:nvSpPr>
        <p:spPr>
          <a:xfrm>
            <a:off x="685800" y="1819131"/>
            <a:ext cx="7990656" cy="584775"/>
          </a:xfrm>
          <a:prstGeom prst="rect">
            <a:avLst/>
          </a:prstGeom>
          <a:noFill/>
        </p:spPr>
        <p:txBody>
          <a:bodyPr wrap="square" rtlCol="0">
            <a:spAutoFit/>
          </a:bodyPr>
          <a:lstStyle/>
          <a:p>
            <a:r>
              <a:rPr kumimoji="1" lang="ja-JP" altLang="en-US" sz="3200" b="1" dirty="0">
                <a:latin typeface="AR P丸ゴシック体M" pitchFamily="50" charset="-128"/>
                <a:ea typeface="AR P丸ゴシック体M" pitchFamily="50" charset="-128"/>
                <a:cs typeface="Arial" panose="020B0604020202020204" pitchFamily="34" charset="0"/>
              </a:rPr>
              <a:t>コロナ禍前と比較して約</a:t>
            </a:r>
            <a:r>
              <a:rPr lang="en-US" altLang="ja-JP" sz="3200" b="1" dirty="0">
                <a:latin typeface="AR P丸ゴシック体M" pitchFamily="50" charset="-128"/>
                <a:ea typeface="AR P丸ゴシック体M" pitchFamily="50" charset="-128"/>
                <a:cs typeface="Arial" panose="020B0604020202020204" pitchFamily="34" charset="0"/>
              </a:rPr>
              <a:t>8</a:t>
            </a:r>
            <a:r>
              <a:rPr lang="ja-JP" altLang="en-US" sz="3200" b="1" dirty="0">
                <a:latin typeface="AR P丸ゴシック体M" pitchFamily="50" charset="-128"/>
                <a:ea typeface="AR P丸ゴシック体M" pitchFamily="50" charset="-128"/>
                <a:cs typeface="Arial" panose="020B0604020202020204" pitchFamily="34" charset="0"/>
              </a:rPr>
              <a:t>割</a:t>
            </a:r>
            <a:r>
              <a:rPr kumimoji="1" lang="ja-JP" altLang="en-US" sz="3200" b="1" dirty="0">
                <a:latin typeface="AR P丸ゴシック体M" pitchFamily="50" charset="-128"/>
                <a:ea typeface="AR P丸ゴシック体M" pitchFamily="50" charset="-128"/>
                <a:cs typeface="Arial" panose="020B0604020202020204" pitchFamily="34" charset="0"/>
              </a:rPr>
              <a:t>に減少した。</a:t>
            </a:r>
          </a:p>
        </p:txBody>
      </p:sp>
      <p:sp>
        <p:nvSpPr>
          <p:cNvPr id="15" name="タイトル 1">
            <a:extLst>
              <a:ext uri="{FF2B5EF4-FFF2-40B4-BE49-F238E27FC236}">
                <a16:creationId xmlns:a16="http://schemas.microsoft.com/office/drawing/2014/main" xmlns="" id="{0AE0B6F6-9031-B435-D844-FC4125C06E93}"/>
              </a:ext>
            </a:extLst>
          </p:cNvPr>
          <p:cNvSpPr txBox="1">
            <a:spLocks/>
          </p:cNvSpPr>
          <p:nvPr/>
        </p:nvSpPr>
        <p:spPr>
          <a:xfrm>
            <a:off x="685800" y="908928"/>
            <a:ext cx="7772400" cy="854551"/>
          </a:xfrm>
          <a:prstGeom prst="rect">
            <a:avLst/>
          </a:prstGeom>
        </p:spPr>
        <p:txBody>
          <a:bodyPr/>
          <a:lstStyle>
            <a:lvl1pPr algn="ctr" rtl="0" eaLnBrk="1" fontAlgn="base" hangingPunct="1">
              <a:spcBef>
                <a:spcPct val="0"/>
              </a:spcBef>
              <a:spcAft>
                <a:spcPct val="0"/>
              </a:spcAft>
              <a:defRPr kumimoji="1" sz="4400">
                <a:solidFill>
                  <a:schemeClr val="tx2"/>
                </a:solidFill>
                <a:latin typeface="Arial" charset="0"/>
                <a:ea typeface="ＭＳ Ｐゴシック" charset="0"/>
                <a:cs typeface="ＭＳ Ｐゴシック" charset="0"/>
              </a:defRPr>
            </a:lvl1pPr>
            <a:lvl2pPr algn="ctr" rtl="0" eaLnBrk="1" fontAlgn="base" hangingPunct="1">
              <a:spcBef>
                <a:spcPct val="0"/>
              </a:spcBef>
              <a:spcAft>
                <a:spcPct val="0"/>
              </a:spcAft>
              <a:defRPr kumimoji="1" sz="4400">
                <a:solidFill>
                  <a:schemeClr val="tx2"/>
                </a:solidFill>
                <a:latin typeface="Arial" charset="0"/>
                <a:ea typeface="ＭＳ Ｐゴシック" pitchFamily="50" charset="-128"/>
                <a:cs typeface="ＭＳ Ｐゴシック" charset="0"/>
              </a:defRPr>
            </a:lvl2pPr>
            <a:lvl3pPr algn="ctr" rtl="0" eaLnBrk="1" fontAlgn="base" hangingPunct="1">
              <a:spcBef>
                <a:spcPct val="0"/>
              </a:spcBef>
              <a:spcAft>
                <a:spcPct val="0"/>
              </a:spcAft>
              <a:defRPr kumimoji="1" sz="4400">
                <a:solidFill>
                  <a:schemeClr val="tx2"/>
                </a:solidFill>
                <a:latin typeface="Arial" charset="0"/>
                <a:ea typeface="ＭＳ Ｐゴシック" pitchFamily="50" charset="-128"/>
                <a:cs typeface="ＭＳ Ｐゴシック" charset="0"/>
              </a:defRPr>
            </a:lvl3pPr>
            <a:lvl4pPr algn="ctr" rtl="0" eaLnBrk="1" fontAlgn="base" hangingPunct="1">
              <a:spcBef>
                <a:spcPct val="0"/>
              </a:spcBef>
              <a:spcAft>
                <a:spcPct val="0"/>
              </a:spcAft>
              <a:defRPr kumimoji="1" sz="4400">
                <a:solidFill>
                  <a:schemeClr val="tx2"/>
                </a:solidFill>
                <a:latin typeface="Arial" charset="0"/>
                <a:ea typeface="ＭＳ Ｐゴシック" pitchFamily="50" charset="-128"/>
                <a:cs typeface="ＭＳ Ｐゴシック" charset="0"/>
              </a:defRPr>
            </a:lvl4pPr>
            <a:lvl5pPr algn="ctr" rtl="0" eaLnBrk="1" fontAlgn="base" hangingPunct="1">
              <a:spcBef>
                <a:spcPct val="0"/>
              </a:spcBef>
              <a:spcAft>
                <a:spcPct val="0"/>
              </a:spcAft>
              <a:defRPr kumimoji="1" sz="4400">
                <a:solidFill>
                  <a:schemeClr val="tx2"/>
                </a:solidFill>
                <a:latin typeface="Arial" charset="0"/>
                <a:ea typeface="ＭＳ Ｐゴシック" pitchFamily="50" charset="-128"/>
                <a:cs typeface="ＭＳ Ｐゴシック" charset="0"/>
              </a:defRPr>
            </a:lvl5pPr>
            <a:lvl6pPr marL="457200" algn="ctr" rtl="0" eaLnBrk="1" fontAlgn="base" hangingPunct="1">
              <a:spcBef>
                <a:spcPct val="0"/>
              </a:spcBef>
              <a:spcAft>
                <a:spcPct val="0"/>
              </a:spcAft>
              <a:defRPr kumimoji="1" sz="4400">
                <a:solidFill>
                  <a:schemeClr val="tx2"/>
                </a:solidFill>
                <a:latin typeface="Times New Roman" pitchFamily="18" charset="0"/>
                <a:ea typeface="ＭＳ Ｐゴシック" pitchFamily="50" charset="-128"/>
              </a:defRPr>
            </a:lvl6pPr>
            <a:lvl7pPr marL="914400" algn="ctr" rtl="0" eaLnBrk="1" fontAlgn="base" hangingPunct="1">
              <a:spcBef>
                <a:spcPct val="0"/>
              </a:spcBef>
              <a:spcAft>
                <a:spcPct val="0"/>
              </a:spcAft>
              <a:defRPr kumimoji="1" sz="4400">
                <a:solidFill>
                  <a:schemeClr val="tx2"/>
                </a:solidFill>
                <a:latin typeface="Times New Roman" pitchFamily="18" charset="0"/>
                <a:ea typeface="ＭＳ Ｐゴシック" pitchFamily="50" charset="-128"/>
              </a:defRPr>
            </a:lvl7pPr>
            <a:lvl8pPr marL="1371600" algn="ctr" rtl="0" eaLnBrk="1" fontAlgn="base" hangingPunct="1">
              <a:spcBef>
                <a:spcPct val="0"/>
              </a:spcBef>
              <a:spcAft>
                <a:spcPct val="0"/>
              </a:spcAft>
              <a:defRPr kumimoji="1" sz="4400">
                <a:solidFill>
                  <a:schemeClr val="tx2"/>
                </a:solidFill>
                <a:latin typeface="Times New Roman" pitchFamily="18" charset="0"/>
                <a:ea typeface="ＭＳ Ｐゴシック" pitchFamily="50" charset="-128"/>
              </a:defRPr>
            </a:lvl8pPr>
            <a:lvl9pPr marL="1828800" algn="ctr" rtl="0" eaLnBrk="1" fontAlgn="base" hangingPunct="1">
              <a:spcBef>
                <a:spcPct val="0"/>
              </a:spcBef>
              <a:spcAft>
                <a:spcPct val="0"/>
              </a:spcAft>
              <a:defRPr kumimoji="1" sz="4400">
                <a:solidFill>
                  <a:schemeClr val="tx2"/>
                </a:solidFill>
                <a:latin typeface="Times New Roman" pitchFamily="18" charset="0"/>
                <a:ea typeface="ＭＳ Ｐゴシック" pitchFamily="50" charset="-128"/>
              </a:defRPr>
            </a:lvl9pPr>
          </a:lstStyle>
          <a:p>
            <a:r>
              <a:rPr lang="ja-JP" altLang="en-US" b="1" kern="0" dirty="0">
                <a:latin typeface="AR丸ゴシック体M" panose="020F0609000000000000" pitchFamily="49" charset="-128"/>
                <a:ea typeface="AR丸ゴシック体M" panose="020F0609000000000000" pitchFamily="49" charset="-128"/>
              </a:rPr>
              <a:t>外来延べ患者数の減少</a:t>
            </a:r>
          </a:p>
        </p:txBody>
      </p:sp>
      <p:cxnSp>
        <p:nvCxnSpPr>
          <p:cNvPr id="22" name="直線矢印コネクタ 21">
            <a:extLst>
              <a:ext uri="{FF2B5EF4-FFF2-40B4-BE49-F238E27FC236}">
                <a16:creationId xmlns:a16="http://schemas.microsoft.com/office/drawing/2014/main" xmlns="" id="{23038C8D-F1C1-3A6F-D7A3-1527CA401E98}"/>
              </a:ext>
            </a:extLst>
          </p:cNvPr>
          <p:cNvCxnSpPr>
            <a:cxnSpLocks/>
          </p:cNvCxnSpPr>
          <p:nvPr/>
        </p:nvCxnSpPr>
        <p:spPr bwMode="auto">
          <a:xfrm>
            <a:off x="827584" y="3429000"/>
            <a:ext cx="360040" cy="1512168"/>
          </a:xfrm>
          <a:prstGeom prst="straightConnector1">
            <a:avLst/>
          </a:prstGeom>
          <a:ln w="38100">
            <a:headEnd type="none" w="med" len="med"/>
            <a:tailEnd type="triangle"/>
          </a:ln>
        </p:spPr>
        <p:style>
          <a:lnRef idx="1">
            <a:schemeClr val="accent4"/>
          </a:lnRef>
          <a:fillRef idx="0">
            <a:schemeClr val="accent4"/>
          </a:fillRef>
          <a:effectRef idx="0">
            <a:schemeClr val="accent4"/>
          </a:effectRef>
          <a:fontRef idx="minor">
            <a:schemeClr val="tx1"/>
          </a:fontRef>
        </p:style>
      </p:cxnSp>
      <p:cxnSp>
        <p:nvCxnSpPr>
          <p:cNvPr id="3" name="直線矢印コネクタ 2">
            <a:extLst>
              <a:ext uri="{FF2B5EF4-FFF2-40B4-BE49-F238E27FC236}">
                <a16:creationId xmlns:a16="http://schemas.microsoft.com/office/drawing/2014/main" xmlns="" id="{39FA97E0-355D-734A-972E-E895A9DE9609}"/>
              </a:ext>
            </a:extLst>
          </p:cNvPr>
          <p:cNvCxnSpPr>
            <a:cxnSpLocks/>
          </p:cNvCxnSpPr>
          <p:nvPr/>
        </p:nvCxnSpPr>
        <p:spPr bwMode="auto">
          <a:xfrm>
            <a:off x="5004048" y="3933056"/>
            <a:ext cx="288032" cy="1368152"/>
          </a:xfrm>
          <a:prstGeom prst="straightConnector1">
            <a:avLst/>
          </a:prstGeom>
          <a:ln w="38100">
            <a:solidFill>
              <a:schemeClr val="tx1"/>
            </a:solidFill>
            <a:headEnd type="none" w="med" len="med"/>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xmlns="" val="3308523261"/>
      </p:ext>
    </p:extLst>
  </p:cSld>
  <p:clrMapOvr>
    <a:masterClrMapping/>
  </p:clrMapOvr>
  <p:transition>
    <p:cover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487EB450-F3B5-B4D9-4F9A-044D54BD90F4}"/>
              </a:ext>
            </a:extLst>
          </p:cNvPr>
          <p:cNvSpPr>
            <a:spLocks noGrp="1"/>
          </p:cNvSpPr>
          <p:nvPr>
            <p:ph type="title"/>
          </p:nvPr>
        </p:nvSpPr>
        <p:spPr/>
        <p:txBody>
          <a:bodyPr/>
          <a:lstStyle/>
          <a:p>
            <a:r>
              <a:rPr kumimoji="1" lang="ja-JP" altLang="en-US" b="1" dirty="0">
                <a:latin typeface="AR丸ゴシック体M" panose="020F0609000000000000" pitchFamily="49" charset="-128"/>
                <a:ea typeface="AR丸ゴシック体M" panose="020F0609000000000000" pitchFamily="49" charset="-128"/>
              </a:rPr>
              <a:t>診療所受診者数減の要因</a:t>
            </a:r>
          </a:p>
        </p:txBody>
      </p:sp>
      <p:sp>
        <p:nvSpPr>
          <p:cNvPr id="3" name="コンテンツ プレースホルダー 2">
            <a:extLst>
              <a:ext uri="{FF2B5EF4-FFF2-40B4-BE49-F238E27FC236}">
                <a16:creationId xmlns:a16="http://schemas.microsoft.com/office/drawing/2014/main" xmlns="" id="{8685C99F-8D92-6843-649E-6ED317266987}"/>
              </a:ext>
            </a:extLst>
          </p:cNvPr>
          <p:cNvSpPr>
            <a:spLocks noGrp="1"/>
          </p:cNvSpPr>
          <p:nvPr>
            <p:ph idx="1"/>
          </p:nvPr>
        </p:nvSpPr>
        <p:spPr>
          <a:xfrm>
            <a:off x="-2232" y="1772816"/>
            <a:ext cx="9144000" cy="4752528"/>
          </a:xfrm>
        </p:spPr>
        <p:txBody>
          <a:bodyPr/>
          <a:lstStyle/>
          <a:p>
            <a:r>
              <a:rPr kumimoji="1" lang="ja-JP" altLang="en-US" b="1" dirty="0">
                <a:latin typeface="AR P丸ゴシック体M" pitchFamily="50" charset="-128"/>
                <a:ea typeface="AR P丸ゴシック体M" pitchFamily="50" charset="-128"/>
              </a:rPr>
              <a:t>多くの理由は感染予防のため受診をひかえる</a:t>
            </a:r>
            <a:endParaRPr kumimoji="1" lang="en-US" altLang="ja-JP" b="1" dirty="0">
              <a:latin typeface="AR P丸ゴシック体M" pitchFamily="50" charset="-128"/>
              <a:ea typeface="AR P丸ゴシック体M" pitchFamily="50" charset="-128"/>
            </a:endParaRPr>
          </a:p>
          <a:p>
            <a:r>
              <a:rPr lang="ja-JP" altLang="en-US" b="1" dirty="0">
                <a:latin typeface="AR P丸ゴシック体M" pitchFamily="50" charset="-128"/>
                <a:ea typeface="AR P丸ゴシック体M" pitchFamily="50" charset="-128"/>
              </a:rPr>
              <a:t>処方期間の延長３０日処方から６０日へ希望</a:t>
            </a:r>
            <a:endParaRPr lang="en-US" altLang="ja-JP" b="1" dirty="0">
              <a:latin typeface="AR P丸ゴシック体M" pitchFamily="50" charset="-128"/>
              <a:ea typeface="AR P丸ゴシック体M" pitchFamily="50" charset="-128"/>
            </a:endParaRPr>
          </a:p>
          <a:p>
            <a:r>
              <a:rPr kumimoji="1" lang="ja-JP" altLang="en-US" b="1" dirty="0">
                <a:latin typeface="AR P丸ゴシック体M" pitchFamily="50" charset="-128"/>
                <a:ea typeface="AR P丸ゴシック体M" pitchFamily="50" charset="-128"/>
              </a:rPr>
              <a:t>感染予防のため待合室の時間制限</a:t>
            </a:r>
            <a:endParaRPr kumimoji="1" lang="en-US" altLang="ja-JP" b="1" dirty="0">
              <a:latin typeface="AR P丸ゴシック体M" pitchFamily="50" charset="-128"/>
              <a:ea typeface="AR P丸ゴシック体M" pitchFamily="50" charset="-128"/>
            </a:endParaRPr>
          </a:p>
          <a:p>
            <a:r>
              <a:rPr lang="ja-JP" altLang="en-US" b="1" dirty="0">
                <a:latin typeface="AR P丸ゴシック体M" pitchFamily="50" charset="-128"/>
                <a:ea typeface="AR P丸ゴシック体M" pitchFamily="50" charset="-128"/>
              </a:rPr>
              <a:t>待合室の長椅子から一人掛け椅子へ</a:t>
            </a:r>
            <a:endParaRPr lang="en-US" altLang="ja-JP" b="1" dirty="0">
              <a:latin typeface="AR P丸ゴシック体M" pitchFamily="50" charset="-128"/>
              <a:ea typeface="AR P丸ゴシック体M" pitchFamily="50" charset="-128"/>
            </a:endParaRPr>
          </a:p>
          <a:p>
            <a:r>
              <a:rPr lang="ja-JP" altLang="en-US" b="1" dirty="0">
                <a:latin typeface="AR P丸ゴシック体M" pitchFamily="50" charset="-128"/>
                <a:ea typeface="AR P丸ゴシック体M" pitchFamily="50" charset="-128"/>
              </a:rPr>
              <a:t>これまでの希望時間には対応できず予約枠制限</a:t>
            </a:r>
            <a:endParaRPr lang="en-US" altLang="ja-JP" b="1" dirty="0">
              <a:latin typeface="AR P丸ゴシック体M" pitchFamily="50" charset="-128"/>
              <a:ea typeface="AR P丸ゴシック体M" pitchFamily="50" charset="-128"/>
            </a:endParaRPr>
          </a:p>
          <a:p>
            <a:r>
              <a:rPr lang="ja-JP" altLang="en-US" b="1" dirty="0">
                <a:latin typeface="AR P丸ゴシック体M" pitchFamily="50" charset="-128"/>
                <a:ea typeface="AR P丸ゴシック体M" pitchFamily="50" charset="-128"/>
              </a:rPr>
              <a:t>導線</a:t>
            </a:r>
            <a:r>
              <a:rPr kumimoji="1" lang="ja-JP" altLang="en-US" b="1" dirty="0">
                <a:latin typeface="AR P丸ゴシック体M" pitchFamily="50" charset="-128"/>
                <a:ea typeface="AR P丸ゴシック体M" pitchFamily="50" charset="-128"/>
              </a:rPr>
              <a:t>の分離</a:t>
            </a:r>
            <a:endParaRPr kumimoji="1" lang="en-US" altLang="ja-JP" b="1" dirty="0">
              <a:latin typeface="AR P丸ゴシック体M" pitchFamily="50" charset="-128"/>
              <a:ea typeface="AR P丸ゴシック体M" pitchFamily="50" charset="-128"/>
            </a:endParaRPr>
          </a:p>
          <a:p>
            <a:r>
              <a:rPr kumimoji="1" lang="ja-JP" altLang="en-US" b="1" dirty="0">
                <a:latin typeface="AR P丸ゴシック体M" pitchFamily="50" charset="-128"/>
                <a:ea typeface="AR P丸ゴシック体M" pitchFamily="50" charset="-128"/>
              </a:rPr>
              <a:t>症状のある方へ検査のため時間と場所の設定</a:t>
            </a:r>
            <a:endParaRPr kumimoji="1" lang="en-US" altLang="ja-JP" b="1" dirty="0">
              <a:latin typeface="AR P丸ゴシック体M" pitchFamily="50" charset="-128"/>
              <a:ea typeface="AR P丸ゴシック体M" pitchFamily="50" charset="-128"/>
            </a:endParaRPr>
          </a:p>
          <a:p>
            <a:r>
              <a:rPr lang="ja-JP" altLang="en-US" b="1" dirty="0">
                <a:latin typeface="AR P丸ゴシック体M" pitchFamily="50" charset="-128"/>
                <a:ea typeface="AR P丸ゴシック体M" pitchFamily="50" charset="-128"/>
              </a:rPr>
              <a:t>消毒・換気等の対応</a:t>
            </a:r>
            <a:endParaRPr kumimoji="1" lang="en-US" altLang="ja-JP" b="1" dirty="0">
              <a:latin typeface="AR P丸ゴシック体M" pitchFamily="50" charset="-128"/>
              <a:ea typeface="AR P丸ゴシック体M" pitchFamily="50" charset="-128"/>
            </a:endParaRPr>
          </a:p>
          <a:p>
            <a:endParaRPr kumimoji="1" lang="ja-JP" altLang="en-US" dirty="0"/>
          </a:p>
        </p:txBody>
      </p:sp>
    </p:spTree>
    <p:extLst>
      <p:ext uri="{BB962C8B-B14F-4D97-AF65-F5344CB8AC3E}">
        <p14:creationId xmlns:p14="http://schemas.microsoft.com/office/powerpoint/2010/main" xmlns="" val="1027030338"/>
      </p:ext>
    </p:extLst>
  </p:cSld>
  <p:clrMapOvr>
    <a:masterClrMapping/>
  </p:clrMapOvr>
  <p:transition>
    <p:cover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BF104AD9-CD99-90B6-0E20-4F337A3E7BA1}"/>
              </a:ext>
            </a:extLst>
          </p:cNvPr>
          <p:cNvSpPr>
            <a:spLocks noGrp="1"/>
          </p:cNvSpPr>
          <p:nvPr>
            <p:ph type="title"/>
          </p:nvPr>
        </p:nvSpPr>
        <p:spPr/>
        <p:txBody>
          <a:bodyPr/>
          <a:lstStyle/>
          <a:p>
            <a:r>
              <a:rPr kumimoji="1" lang="ja-JP" altLang="en-US" b="1" dirty="0">
                <a:latin typeface="AR丸ゴシック体M" panose="020F0609000000000000" pitchFamily="49" charset="-128"/>
                <a:ea typeface="AR丸ゴシック体M" panose="020F0609000000000000" pitchFamily="49" charset="-128"/>
              </a:rPr>
              <a:t>通所・訪問リハビリでは</a:t>
            </a:r>
          </a:p>
        </p:txBody>
      </p:sp>
      <p:sp>
        <p:nvSpPr>
          <p:cNvPr id="3" name="コンテンツ プレースホルダー 2">
            <a:extLst>
              <a:ext uri="{FF2B5EF4-FFF2-40B4-BE49-F238E27FC236}">
                <a16:creationId xmlns:a16="http://schemas.microsoft.com/office/drawing/2014/main" xmlns="" id="{44437694-5FC6-AFAC-D9B9-2715D5707C95}"/>
              </a:ext>
            </a:extLst>
          </p:cNvPr>
          <p:cNvSpPr>
            <a:spLocks noGrp="1"/>
          </p:cNvSpPr>
          <p:nvPr>
            <p:ph idx="1"/>
          </p:nvPr>
        </p:nvSpPr>
        <p:spPr>
          <a:xfrm>
            <a:off x="539552" y="1981200"/>
            <a:ext cx="8424936" cy="4114800"/>
          </a:xfrm>
        </p:spPr>
        <p:txBody>
          <a:bodyPr/>
          <a:lstStyle/>
          <a:p>
            <a:r>
              <a:rPr kumimoji="1" lang="ja-JP" altLang="en-US" b="1" dirty="0">
                <a:latin typeface="AR P丸ゴシック体M" pitchFamily="50" charset="-128"/>
                <a:ea typeface="AR P丸ゴシック体M" pitchFamily="50" charset="-128"/>
              </a:rPr>
              <a:t>利用者が通所での感染への不安</a:t>
            </a:r>
            <a:endParaRPr kumimoji="1" lang="en-US" altLang="ja-JP" b="1" dirty="0">
              <a:latin typeface="AR P丸ゴシック体M" pitchFamily="50" charset="-128"/>
              <a:ea typeface="AR P丸ゴシック体M" pitchFamily="50" charset="-128"/>
            </a:endParaRPr>
          </a:p>
          <a:p>
            <a:r>
              <a:rPr lang="ja-JP" altLang="en-US" b="1" dirty="0">
                <a:latin typeface="AR P丸ゴシック体M" pitchFamily="50" charset="-128"/>
                <a:ea typeface="AR P丸ゴシック体M" pitchFamily="50" charset="-128"/>
              </a:rPr>
              <a:t>セラピストの家族の感染で仕事に就けない</a:t>
            </a:r>
            <a:endParaRPr lang="en-US" altLang="ja-JP" b="1" dirty="0">
              <a:latin typeface="AR P丸ゴシック体M" pitchFamily="50" charset="-128"/>
              <a:ea typeface="AR P丸ゴシック体M" pitchFamily="50" charset="-128"/>
            </a:endParaRPr>
          </a:p>
          <a:p>
            <a:r>
              <a:rPr kumimoji="1" lang="ja-JP" altLang="en-US" b="1" dirty="0">
                <a:latin typeface="AR P丸ゴシック体M" pitchFamily="50" charset="-128"/>
                <a:ea typeface="AR P丸ゴシック体M" pitchFamily="50" charset="-128"/>
              </a:rPr>
              <a:t>実施予定数できない</a:t>
            </a:r>
            <a:endParaRPr kumimoji="1" lang="en-US" altLang="ja-JP" b="1" dirty="0">
              <a:latin typeface="AR P丸ゴシック体M" pitchFamily="50" charset="-128"/>
              <a:ea typeface="AR P丸ゴシック体M" pitchFamily="50" charset="-128"/>
            </a:endParaRPr>
          </a:p>
          <a:p>
            <a:r>
              <a:rPr lang="ja-JP" altLang="en-US" b="1" dirty="0">
                <a:latin typeface="AR P丸ゴシック体M" pitchFamily="50" charset="-128"/>
                <a:ea typeface="AR P丸ゴシック体M" pitchFamily="50" charset="-128"/>
              </a:rPr>
              <a:t>自宅でのリハビリ指導の機会が減る</a:t>
            </a:r>
            <a:endParaRPr lang="en-US" altLang="ja-JP" b="1" dirty="0">
              <a:latin typeface="AR P丸ゴシック体M" pitchFamily="50" charset="-128"/>
              <a:ea typeface="AR P丸ゴシック体M" pitchFamily="50" charset="-128"/>
            </a:endParaRPr>
          </a:p>
          <a:p>
            <a:r>
              <a:rPr kumimoji="1" lang="ja-JP" altLang="en-US" b="1" dirty="0">
                <a:latin typeface="AR P丸ゴシック体M" pitchFamily="50" charset="-128"/>
                <a:ea typeface="AR P丸ゴシック体M" pitchFamily="50" charset="-128"/>
              </a:rPr>
              <a:t>西北五地域での地域リハビリの弱体化</a:t>
            </a:r>
          </a:p>
        </p:txBody>
      </p:sp>
    </p:spTree>
    <p:extLst>
      <p:ext uri="{BB962C8B-B14F-4D97-AF65-F5344CB8AC3E}">
        <p14:creationId xmlns:p14="http://schemas.microsoft.com/office/powerpoint/2010/main" xmlns="" val="3214702045"/>
      </p:ext>
    </p:extLst>
  </p:cSld>
  <p:clrMapOvr>
    <a:masterClrMapping/>
  </p:clrMapOvr>
  <p:transition>
    <p:cover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DD7D9714-2E92-262A-C546-46DA9E42E933}"/>
              </a:ext>
            </a:extLst>
          </p:cNvPr>
          <p:cNvSpPr>
            <a:spLocks noGrp="1"/>
          </p:cNvSpPr>
          <p:nvPr>
            <p:ph type="title"/>
          </p:nvPr>
        </p:nvSpPr>
        <p:spPr/>
        <p:txBody>
          <a:bodyPr>
            <a:normAutofit fontScale="90000"/>
          </a:bodyPr>
          <a:lstStyle/>
          <a:p>
            <a:r>
              <a:rPr lang="zh-TW" altLang="en-US" sz="3600" b="1" dirty="0">
                <a:latin typeface="AR P丸ゴシック体M" panose="020F0600000000000000" pitchFamily="50" charset="-128"/>
                <a:ea typeface="AR P丸ゴシック体M" panose="020F0600000000000000" pitchFamily="50" charset="-128"/>
              </a:rPr>
              <a:t>令和４年 労働災害</a:t>
            </a:r>
            <a:r>
              <a:rPr lang="ja-JP" altLang="en-US" sz="3600" b="1" dirty="0">
                <a:latin typeface="AR P丸ゴシック体M" panose="020F0600000000000000" pitchFamily="50" charset="-128"/>
                <a:ea typeface="AR P丸ゴシック体M" panose="020F0600000000000000" pitchFamily="50" charset="-128"/>
              </a:rPr>
              <a:t>休業</a:t>
            </a:r>
            <a:r>
              <a:rPr lang="en-US" altLang="ja-JP" sz="3600" b="1" dirty="0">
                <a:latin typeface="AR P丸ゴシック体M" panose="020F0600000000000000" pitchFamily="50" charset="-128"/>
                <a:ea typeface="AR P丸ゴシック体M" panose="020F0600000000000000" pitchFamily="50" charset="-128"/>
              </a:rPr>
              <a:t>4</a:t>
            </a:r>
            <a:r>
              <a:rPr lang="ja-JP" altLang="en-US" sz="3600" b="1" dirty="0">
                <a:latin typeface="AR P丸ゴシック体M" panose="020F0600000000000000" pitchFamily="50" charset="-128"/>
                <a:ea typeface="AR P丸ゴシック体M" panose="020F0600000000000000" pitchFamily="50" charset="-128"/>
              </a:rPr>
              <a:t>日以上</a:t>
            </a:r>
            <a:r>
              <a:rPr lang="zh-TW" altLang="en-US" sz="3600" b="1" dirty="0">
                <a:latin typeface="AR P丸ゴシック体M" panose="020F0600000000000000" pitchFamily="50" charset="-128"/>
                <a:ea typeface="AR P丸ゴシック体M" panose="020F0600000000000000" pitchFamily="50" charset="-128"/>
              </a:rPr>
              <a:t>発生</a:t>
            </a:r>
            <a:r>
              <a:rPr lang="ja-JP" altLang="en-US" sz="3600" b="1" dirty="0">
                <a:latin typeface="AR P丸ゴシック体M" panose="020F0600000000000000" pitchFamily="50" charset="-128"/>
                <a:ea typeface="AR P丸ゴシック体M" panose="020F0600000000000000" pitchFamily="50" charset="-128"/>
              </a:rPr>
              <a:t>件数</a:t>
            </a:r>
            <a:r>
              <a:rPr lang="en-US" altLang="zh-TW" sz="3600" b="1" dirty="0">
                <a:latin typeface="AR P丸ゴシック体M" panose="020F0600000000000000" pitchFamily="50" charset="-128"/>
                <a:ea typeface="AR P丸ゴシック体M" panose="020F0600000000000000" pitchFamily="50" charset="-128"/>
              </a:rPr>
              <a:t/>
            </a:r>
            <a:br>
              <a:rPr lang="en-US" altLang="zh-TW" sz="3600" b="1" dirty="0">
                <a:latin typeface="AR P丸ゴシック体M" panose="020F0600000000000000" pitchFamily="50" charset="-128"/>
                <a:ea typeface="AR P丸ゴシック体M" panose="020F0600000000000000" pitchFamily="50" charset="-128"/>
              </a:rPr>
            </a:br>
            <a:r>
              <a:rPr kumimoji="1" lang="ja-JP" altLang="en-US" sz="3600" b="1" dirty="0">
                <a:latin typeface="AR P丸ゴシック体M" panose="020F0600000000000000" pitchFamily="50" charset="-128"/>
                <a:ea typeface="AR P丸ゴシック体M" panose="020F0600000000000000" pitchFamily="50" charset="-128"/>
              </a:rPr>
              <a:t>青森労働局</a:t>
            </a:r>
          </a:p>
        </p:txBody>
      </p:sp>
      <p:graphicFrame>
        <p:nvGraphicFramePr>
          <p:cNvPr id="7" name="表 7">
            <a:extLst>
              <a:ext uri="{FF2B5EF4-FFF2-40B4-BE49-F238E27FC236}">
                <a16:creationId xmlns:a16="http://schemas.microsoft.com/office/drawing/2014/main" xmlns="" id="{C2E1BFDE-D37C-0E01-41BD-16C7AF8FBB04}"/>
              </a:ext>
            </a:extLst>
          </p:cNvPr>
          <p:cNvGraphicFramePr>
            <a:graphicFrameLocks noGrp="1"/>
          </p:cNvGraphicFramePr>
          <p:nvPr>
            <p:ph idx="1"/>
          </p:nvPr>
        </p:nvGraphicFramePr>
        <p:xfrm>
          <a:off x="609600" y="1825625"/>
          <a:ext cx="7905750" cy="3942080"/>
        </p:xfrm>
        <a:graphic>
          <a:graphicData uri="http://schemas.openxmlformats.org/drawingml/2006/table">
            <a:tbl>
              <a:tblPr firstRow="1" bandRow="1">
                <a:tableStyleId>{5C22544A-7EE6-4342-B048-85BDC9FD1C3A}</a:tableStyleId>
              </a:tblPr>
              <a:tblGrid>
                <a:gridCol w="1596390">
                  <a:extLst>
                    <a:ext uri="{9D8B030D-6E8A-4147-A177-3AD203B41FA5}">
                      <a16:colId xmlns:a16="http://schemas.microsoft.com/office/drawing/2014/main" xmlns="" val="3181484358"/>
                    </a:ext>
                  </a:extLst>
                </a:gridCol>
                <a:gridCol w="1577340">
                  <a:extLst>
                    <a:ext uri="{9D8B030D-6E8A-4147-A177-3AD203B41FA5}">
                      <a16:colId xmlns:a16="http://schemas.microsoft.com/office/drawing/2014/main" xmlns="" val="2672845899"/>
                    </a:ext>
                  </a:extLst>
                </a:gridCol>
                <a:gridCol w="1577340">
                  <a:extLst>
                    <a:ext uri="{9D8B030D-6E8A-4147-A177-3AD203B41FA5}">
                      <a16:colId xmlns:a16="http://schemas.microsoft.com/office/drawing/2014/main" xmlns="" val="3229308481"/>
                    </a:ext>
                  </a:extLst>
                </a:gridCol>
                <a:gridCol w="1577340">
                  <a:extLst>
                    <a:ext uri="{9D8B030D-6E8A-4147-A177-3AD203B41FA5}">
                      <a16:colId xmlns:a16="http://schemas.microsoft.com/office/drawing/2014/main" xmlns="" val="4168396381"/>
                    </a:ext>
                  </a:extLst>
                </a:gridCol>
                <a:gridCol w="1577340">
                  <a:extLst>
                    <a:ext uri="{9D8B030D-6E8A-4147-A177-3AD203B41FA5}">
                      <a16:colId xmlns:a16="http://schemas.microsoft.com/office/drawing/2014/main" xmlns="" val="4208111614"/>
                    </a:ext>
                  </a:extLst>
                </a:gridCol>
              </a:tblGrid>
              <a:tr h="370840">
                <a:tc>
                  <a:txBody>
                    <a:bodyPr/>
                    <a:lstStyle/>
                    <a:p>
                      <a:endParaRPr kumimoji="1" lang="ja-JP" altLang="en-US"/>
                    </a:p>
                  </a:txBody>
                  <a:tcPr/>
                </a:tc>
                <a:tc>
                  <a:txBody>
                    <a:bodyPr/>
                    <a:lstStyle/>
                    <a:p>
                      <a:r>
                        <a:rPr kumimoji="1" lang="ja-JP" altLang="en-US" dirty="0"/>
                        <a:t>令和元</a:t>
                      </a:r>
                    </a:p>
                  </a:txBody>
                  <a:tcPr/>
                </a:tc>
                <a:tc>
                  <a:txBody>
                    <a:bodyPr/>
                    <a:lstStyle/>
                    <a:p>
                      <a:r>
                        <a:rPr kumimoji="1" lang="ja-JP" altLang="en-US" dirty="0"/>
                        <a:t>令和２</a:t>
                      </a:r>
                    </a:p>
                  </a:txBody>
                  <a:tcPr/>
                </a:tc>
                <a:tc>
                  <a:txBody>
                    <a:bodyPr/>
                    <a:lstStyle/>
                    <a:p>
                      <a:r>
                        <a:rPr kumimoji="1" lang="ja-JP" altLang="en-US" dirty="0"/>
                        <a:t>令和３</a:t>
                      </a:r>
                    </a:p>
                  </a:txBody>
                  <a:tcPr/>
                </a:tc>
                <a:tc>
                  <a:txBody>
                    <a:bodyPr/>
                    <a:lstStyle/>
                    <a:p>
                      <a:r>
                        <a:rPr kumimoji="1" lang="ja-JP" altLang="en-US" dirty="0"/>
                        <a:t>令和４</a:t>
                      </a:r>
                    </a:p>
                  </a:txBody>
                  <a:tcPr/>
                </a:tc>
                <a:extLst>
                  <a:ext uri="{0D108BD9-81ED-4DB2-BD59-A6C34878D82A}">
                    <a16:rowId xmlns:a16="http://schemas.microsoft.com/office/drawing/2014/main" xmlns="" val="4212333532"/>
                  </a:ext>
                </a:extLst>
              </a:tr>
              <a:tr h="370840">
                <a:tc>
                  <a:txBody>
                    <a:bodyPr/>
                    <a:lstStyle/>
                    <a:p>
                      <a:r>
                        <a:rPr kumimoji="1" lang="ja-JP" altLang="en-US" dirty="0"/>
                        <a:t>青森県労災全産業</a:t>
                      </a:r>
                    </a:p>
                  </a:txBody>
                  <a:tcPr/>
                </a:tc>
                <a:tc>
                  <a:txBody>
                    <a:bodyPr/>
                    <a:lstStyle/>
                    <a:p>
                      <a:r>
                        <a:rPr kumimoji="1" lang="en-US" altLang="ja-JP" dirty="0"/>
                        <a:t>1254</a:t>
                      </a:r>
                      <a:endParaRPr kumimoji="1" lang="ja-JP" altLang="en-US" dirty="0"/>
                    </a:p>
                  </a:txBody>
                  <a:tcPr/>
                </a:tc>
                <a:tc>
                  <a:txBody>
                    <a:bodyPr/>
                    <a:lstStyle/>
                    <a:p>
                      <a:r>
                        <a:rPr kumimoji="1" lang="en-US" altLang="ja-JP" dirty="0"/>
                        <a:t>1279</a:t>
                      </a:r>
                      <a:endParaRPr kumimoji="1" lang="ja-JP" altLang="en-US" dirty="0"/>
                    </a:p>
                  </a:txBody>
                  <a:tcPr/>
                </a:tc>
                <a:tc>
                  <a:txBody>
                    <a:bodyPr/>
                    <a:lstStyle/>
                    <a:p>
                      <a:r>
                        <a:rPr lang="en-US" altLang="ja-JP" dirty="0"/>
                        <a:t>1,628</a:t>
                      </a:r>
                      <a:endParaRPr kumimoji="1" lang="ja-JP" altLang="en-US" dirty="0"/>
                    </a:p>
                  </a:txBody>
                  <a:tcPr/>
                </a:tc>
                <a:tc>
                  <a:txBody>
                    <a:bodyPr/>
                    <a:lstStyle/>
                    <a:p>
                      <a:r>
                        <a:rPr lang="en-US" altLang="ja-JP" dirty="0"/>
                        <a:t>3,368</a:t>
                      </a:r>
                      <a:endParaRPr kumimoji="1" lang="ja-JP" altLang="en-US" dirty="0"/>
                    </a:p>
                  </a:txBody>
                  <a:tcPr/>
                </a:tc>
                <a:extLst>
                  <a:ext uri="{0D108BD9-81ED-4DB2-BD59-A6C34878D82A}">
                    <a16:rowId xmlns:a16="http://schemas.microsoft.com/office/drawing/2014/main" xmlns="" val="2199043654"/>
                  </a:ext>
                </a:extLst>
              </a:tr>
              <a:tr h="370840">
                <a:tc>
                  <a:txBody>
                    <a:bodyPr/>
                    <a:lstStyle/>
                    <a:p>
                      <a:r>
                        <a:rPr kumimoji="1" lang="ja-JP" altLang="en-US" dirty="0"/>
                        <a:t>そのうち保健衛生業</a:t>
                      </a:r>
                    </a:p>
                  </a:txBody>
                  <a:tcPr/>
                </a:tc>
                <a:tc>
                  <a:txBody>
                    <a:bodyPr/>
                    <a:lstStyle/>
                    <a:p>
                      <a:r>
                        <a:rPr kumimoji="1" lang="en-US" altLang="ja-JP" dirty="0"/>
                        <a:t>155</a:t>
                      </a:r>
                      <a:endParaRPr kumimoji="1" lang="ja-JP" altLang="en-US" dirty="0"/>
                    </a:p>
                  </a:txBody>
                  <a:tcPr/>
                </a:tc>
                <a:tc>
                  <a:txBody>
                    <a:bodyPr/>
                    <a:lstStyle/>
                    <a:p>
                      <a:r>
                        <a:rPr kumimoji="1" lang="en-US" altLang="ja-JP" dirty="0"/>
                        <a:t>157</a:t>
                      </a:r>
                      <a:endParaRPr kumimoji="1" lang="ja-JP" altLang="en-US" dirty="0"/>
                    </a:p>
                  </a:txBody>
                  <a:tcPr/>
                </a:tc>
                <a:tc>
                  <a:txBody>
                    <a:bodyPr/>
                    <a:lstStyle/>
                    <a:p>
                      <a:r>
                        <a:rPr kumimoji="1" lang="en-US" altLang="ja-JP" dirty="0"/>
                        <a:t>334</a:t>
                      </a:r>
                      <a:endParaRPr kumimoji="1" lang="ja-JP" altLang="en-US" dirty="0"/>
                    </a:p>
                  </a:txBody>
                  <a:tcPr/>
                </a:tc>
                <a:tc>
                  <a:txBody>
                    <a:bodyPr/>
                    <a:lstStyle/>
                    <a:p>
                      <a:r>
                        <a:rPr lang="en-US" altLang="ja-JP" dirty="0"/>
                        <a:t>1,820</a:t>
                      </a:r>
                      <a:endParaRPr kumimoji="1" lang="ja-JP" altLang="en-US" dirty="0"/>
                    </a:p>
                  </a:txBody>
                  <a:tcPr/>
                </a:tc>
                <a:extLst>
                  <a:ext uri="{0D108BD9-81ED-4DB2-BD59-A6C34878D82A}">
                    <a16:rowId xmlns:a16="http://schemas.microsoft.com/office/drawing/2014/main" xmlns="" val="1873410744"/>
                  </a:ext>
                </a:extLst>
              </a:tr>
              <a:tr h="370840">
                <a:tc>
                  <a:txBody>
                    <a:bodyPr/>
                    <a:lstStyle/>
                    <a:p>
                      <a:r>
                        <a:rPr kumimoji="1" lang="ja-JP" altLang="en-US" dirty="0"/>
                        <a:t>そのうち社会福祉施設</a:t>
                      </a:r>
                    </a:p>
                  </a:txBody>
                  <a:tcPr/>
                </a:tc>
                <a:tc>
                  <a:txBody>
                    <a:bodyPr/>
                    <a:lstStyle/>
                    <a:p>
                      <a:r>
                        <a:rPr kumimoji="1" lang="en-US" altLang="ja-JP" dirty="0"/>
                        <a:t>118</a:t>
                      </a:r>
                      <a:endParaRPr kumimoji="1" lang="ja-JP" altLang="en-US" dirty="0"/>
                    </a:p>
                  </a:txBody>
                  <a:tcPr/>
                </a:tc>
                <a:tc>
                  <a:txBody>
                    <a:bodyPr/>
                    <a:lstStyle/>
                    <a:p>
                      <a:r>
                        <a:rPr kumimoji="1" lang="en-US" altLang="ja-JP" dirty="0"/>
                        <a:t>138</a:t>
                      </a:r>
                      <a:endParaRPr kumimoji="1" lang="ja-JP" altLang="en-US" dirty="0"/>
                    </a:p>
                  </a:txBody>
                  <a:tcPr/>
                </a:tc>
                <a:tc>
                  <a:txBody>
                    <a:bodyPr/>
                    <a:lstStyle/>
                    <a:p>
                      <a:r>
                        <a:rPr kumimoji="1" lang="en-US" altLang="ja-JP" dirty="0"/>
                        <a:t>256</a:t>
                      </a:r>
                      <a:endParaRPr kumimoji="1" lang="ja-JP" altLang="en-US" dirty="0"/>
                    </a:p>
                  </a:txBody>
                  <a:tcPr/>
                </a:tc>
                <a:tc>
                  <a:txBody>
                    <a:bodyPr/>
                    <a:lstStyle/>
                    <a:p>
                      <a:r>
                        <a:rPr lang="en-US" altLang="ja-JP" dirty="0"/>
                        <a:t>1,202</a:t>
                      </a:r>
                      <a:endParaRPr kumimoji="1" lang="ja-JP" altLang="en-US" dirty="0"/>
                    </a:p>
                  </a:txBody>
                  <a:tcPr/>
                </a:tc>
                <a:extLst>
                  <a:ext uri="{0D108BD9-81ED-4DB2-BD59-A6C34878D82A}">
                    <a16:rowId xmlns:a16="http://schemas.microsoft.com/office/drawing/2014/main" xmlns="" val="148957923"/>
                  </a:ext>
                </a:extLst>
              </a:tr>
              <a:tr h="370840">
                <a:tc>
                  <a:txBody>
                    <a:bodyPr/>
                    <a:lstStyle/>
                    <a:p>
                      <a:r>
                        <a:rPr kumimoji="1" lang="ja-JP" altLang="en-US" dirty="0"/>
                        <a:t>圏域の保健衛生業</a:t>
                      </a:r>
                    </a:p>
                  </a:txBody>
                  <a:tcPr/>
                </a:tc>
                <a:tc>
                  <a:txBody>
                    <a:bodyPr/>
                    <a:lstStyle/>
                    <a:p>
                      <a:r>
                        <a:rPr kumimoji="1" lang="en-US" altLang="ja-JP" dirty="0"/>
                        <a:t>12</a:t>
                      </a:r>
                      <a:endParaRPr kumimoji="1" lang="ja-JP" altLang="en-US" dirty="0"/>
                    </a:p>
                  </a:txBody>
                  <a:tcPr/>
                </a:tc>
                <a:tc>
                  <a:txBody>
                    <a:bodyPr/>
                    <a:lstStyle/>
                    <a:p>
                      <a:r>
                        <a:rPr kumimoji="1" lang="en-US" altLang="ja-JP" dirty="0"/>
                        <a:t>16</a:t>
                      </a:r>
                      <a:endParaRPr kumimoji="1" lang="ja-JP" altLang="en-US" dirty="0"/>
                    </a:p>
                  </a:txBody>
                  <a:tcPr/>
                </a:tc>
                <a:tc>
                  <a:txBody>
                    <a:bodyPr/>
                    <a:lstStyle/>
                    <a:p>
                      <a:r>
                        <a:rPr kumimoji="1" lang="en-US" altLang="ja-JP" dirty="0"/>
                        <a:t>28</a:t>
                      </a:r>
                      <a:endParaRPr kumimoji="1" lang="ja-JP" altLang="en-US" dirty="0"/>
                    </a:p>
                  </a:txBody>
                  <a:tcPr/>
                </a:tc>
                <a:tc>
                  <a:txBody>
                    <a:bodyPr/>
                    <a:lstStyle/>
                    <a:p>
                      <a:r>
                        <a:rPr kumimoji="1" lang="en-US" altLang="ja-JP" dirty="0"/>
                        <a:t>90</a:t>
                      </a:r>
                      <a:endParaRPr kumimoji="1" lang="ja-JP" altLang="en-US" dirty="0"/>
                    </a:p>
                  </a:txBody>
                  <a:tcPr/>
                </a:tc>
                <a:extLst>
                  <a:ext uri="{0D108BD9-81ED-4DB2-BD59-A6C34878D82A}">
                    <a16:rowId xmlns:a16="http://schemas.microsoft.com/office/drawing/2014/main" xmlns="" val="28356097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圏域の社会福祉施設</a:t>
                      </a:r>
                    </a:p>
                  </a:txBody>
                  <a:tcPr/>
                </a:tc>
                <a:tc>
                  <a:txBody>
                    <a:bodyPr/>
                    <a:lstStyle/>
                    <a:p>
                      <a:r>
                        <a:rPr kumimoji="1" lang="en-US" altLang="ja-JP" dirty="0"/>
                        <a:t>11</a:t>
                      </a:r>
                      <a:endParaRPr kumimoji="1" lang="ja-JP" altLang="en-US" dirty="0"/>
                    </a:p>
                  </a:txBody>
                  <a:tcPr/>
                </a:tc>
                <a:tc>
                  <a:txBody>
                    <a:bodyPr/>
                    <a:lstStyle/>
                    <a:p>
                      <a:r>
                        <a:rPr kumimoji="1" lang="en-US" altLang="ja-JP" dirty="0"/>
                        <a:t>15</a:t>
                      </a:r>
                      <a:endParaRPr kumimoji="1" lang="ja-JP" altLang="en-US" dirty="0"/>
                    </a:p>
                  </a:txBody>
                  <a:tcPr/>
                </a:tc>
                <a:tc>
                  <a:txBody>
                    <a:bodyPr/>
                    <a:lstStyle/>
                    <a:p>
                      <a:r>
                        <a:rPr kumimoji="1" lang="en-US" altLang="ja-JP" dirty="0"/>
                        <a:t>25</a:t>
                      </a:r>
                      <a:endParaRPr kumimoji="1" lang="ja-JP" altLang="en-US" dirty="0"/>
                    </a:p>
                  </a:txBody>
                  <a:tcPr/>
                </a:tc>
                <a:tc>
                  <a:txBody>
                    <a:bodyPr/>
                    <a:lstStyle/>
                    <a:p>
                      <a:r>
                        <a:rPr kumimoji="1" lang="en-US" altLang="ja-JP" dirty="0"/>
                        <a:t>85</a:t>
                      </a:r>
                      <a:endParaRPr kumimoji="1" lang="ja-JP" altLang="en-US" dirty="0"/>
                    </a:p>
                  </a:txBody>
                  <a:tcPr/>
                </a:tc>
                <a:extLst>
                  <a:ext uri="{0D108BD9-81ED-4DB2-BD59-A6C34878D82A}">
                    <a16:rowId xmlns:a16="http://schemas.microsoft.com/office/drawing/2014/main" xmlns="" val="837680652"/>
                  </a:ext>
                </a:extLst>
              </a:tr>
              <a:tr h="370840">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dirty="0"/>
                    </a:p>
                  </a:txBody>
                  <a:tcPr/>
                </a:tc>
                <a:extLst>
                  <a:ext uri="{0D108BD9-81ED-4DB2-BD59-A6C34878D82A}">
                    <a16:rowId xmlns:a16="http://schemas.microsoft.com/office/drawing/2014/main" xmlns="" val="1110099809"/>
                  </a:ext>
                </a:extLst>
              </a:tr>
            </a:tbl>
          </a:graphicData>
        </a:graphic>
      </p:graphicFrame>
      <p:sp>
        <p:nvSpPr>
          <p:cNvPr id="8" name="テキスト ボックス 7">
            <a:extLst>
              <a:ext uri="{FF2B5EF4-FFF2-40B4-BE49-F238E27FC236}">
                <a16:creationId xmlns:a16="http://schemas.microsoft.com/office/drawing/2014/main" xmlns="" id="{9F571FFB-D664-0FD3-73FC-12E2BDA7183E}"/>
              </a:ext>
            </a:extLst>
          </p:cNvPr>
          <p:cNvSpPr txBox="1"/>
          <p:nvPr/>
        </p:nvSpPr>
        <p:spPr>
          <a:xfrm>
            <a:off x="296985" y="5830277"/>
            <a:ext cx="8456246" cy="646331"/>
          </a:xfrm>
          <a:prstGeom prst="rect">
            <a:avLst/>
          </a:prstGeom>
          <a:noFill/>
        </p:spPr>
        <p:txBody>
          <a:bodyPr wrap="square" rtlCol="0">
            <a:spAutoFit/>
          </a:bodyPr>
          <a:lstStyle/>
          <a:p>
            <a:r>
              <a:rPr kumimoji="1" lang="ja-JP" altLang="en-US" dirty="0"/>
              <a:t>コロナで保健衛生業とりわけ社会福祉施設で家族感染以外で</a:t>
            </a:r>
            <a:r>
              <a:rPr kumimoji="1" lang="en-US" altLang="ja-JP" dirty="0"/>
              <a:t>4</a:t>
            </a:r>
            <a:r>
              <a:rPr kumimoji="1" lang="ja-JP" altLang="en-US" dirty="0"/>
              <a:t>日以上の休業を余儀なくされた。</a:t>
            </a:r>
          </a:p>
        </p:txBody>
      </p:sp>
    </p:spTree>
    <p:extLst>
      <p:ext uri="{BB962C8B-B14F-4D97-AF65-F5344CB8AC3E}">
        <p14:creationId xmlns:p14="http://schemas.microsoft.com/office/powerpoint/2010/main" xmlns="" val="3479536461"/>
      </p:ext>
    </p:extLst>
  </p:cSld>
  <p:clrMapOvr>
    <a:masterClrMapping/>
  </p:clrMapOvr>
  <p:transition>
    <p:cover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9ED76B44-6FF0-77CB-BDA7-34A428D4B6ED}"/>
              </a:ext>
            </a:extLst>
          </p:cNvPr>
          <p:cNvSpPr>
            <a:spLocks noGrp="1"/>
          </p:cNvSpPr>
          <p:nvPr>
            <p:ph type="title"/>
          </p:nvPr>
        </p:nvSpPr>
        <p:spPr/>
        <p:txBody>
          <a:bodyPr/>
          <a:lstStyle/>
          <a:p>
            <a:r>
              <a:rPr kumimoji="1" lang="ja-JP" altLang="en-US" b="1" dirty="0">
                <a:latin typeface="AR丸ゴシック体M" panose="020F0609000000000000" pitchFamily="49" charset="-128"/>
                <a:ea typeface="AR丸ゴシック体M" panose="020F0609000000000000" pitchFamily="49" charset="-128"/>
              </a:rPr>
              <a:t>労災休業以上に家庭内感染により就労できない状態化</a:t>
            </a:r>
          </a:p>
        </p:txBody>
      </p:sp>
      <p:sp>
        <p:nvSpPr>
          <p:cNvPr id="3" name="コンテンツ プレースホルダー 2">
            <a:extLst>
              <a:ext uri="{FF2B5EF4-FFF2-40B4-BE49-F238E27FC236}">
                <a16:creationId xmlns:a16="http://schemas.microsoft.com/office/drawing/2014/main" xmlns="" id="{5377F1A2-403C-7956-2609-0561217BE149}"/>
              </a:ext>
            </a:extLst>
          </p:cNvPr>
          <p:cNvSpPr>
            <a:spLocks noGrp="1"/>
          </p:cNvSpPr>
          <p:nvPr>
            <p:ph idx="1"/>
          </p:nvPr>
        </p:nvSpPr>
        <p:spPr>
          <a:xfrm>
            <a:off x="0" y="2461845"/>
            <a:ext cx="8892480" cy="3715117"/>
          </a:xfrm>
        </p:spPr>
        <p:txBody>
          <a:bodyPr/>
          <a:lstStyle/>
          <a:p>
            <a:r>
              <a:rPr kumimoji="1" lang="ja-JP" altLang="en-US" b="1" dirty="0">
                <a:latin typeface="AR P丸ゴシック体M" pitchFamily="50" charset="-128"/>
                <a:ea typeface="AR P丸ゴシック体M" pitchFamily="50" charset="-128"/>
              </a:rPr>
              <a:t>医療事業の縮小</a:t>
            </a:r>
            <a:endParaRPr kumimoji="1" lang="en-US" altLang="ja-JP" b="1" dirty="0">
              <a:latin typeface="AR P丸ゴシック体M" pitchFamily="50" charset="-128"/>
              <a:ea typeface="AR P丸ゴシック体M" pitchFamily="50" charset="-128"/>
            </a:endParaRPr>
          </a:p>
          <a:p>
            <a:r>
              <a:rPr lang="ja-JP" altLang="en-US" b="1" dirty="0">
                <a:latin typeface="AR P丸ゴシック体M" pitchFamily="50" charset="-128"/>
                <a:ea typeface="AR P丸ゴシック体M" pitchFamily="50" charset="-128"/>
              </a:rPr>
              <a:t>介護事業の縮小</a:t>
            </a:r>
            <a:endParaRPr lang="en-US" altLang="ja-JP" b="1" dirty="0">
              <a:latin typeface="AR P丸ゴシック体M" pitchFamily="50" charset="-128"/>
              <a:ea typeface="AR P丸ゴシック体M" pitchFamily="50" charset="-128"/>
            </a:endParaRPr>
          </a:p>
          <a:p>
            <a:r>
              <a:rPr kumimoji="1" lang="ja-JP" altLang="en-US" b="1" dirty="0">
                <a:latin typeface="AR P丸ゴシック体M" pitchFamily="50" charset="-128"/>
                <a:ea typeface="AR P丸ゴシック体M" pitchFamily="50" charset="-128"/>
              </a:rPr>
              <a:t>利用者が本来受けるべきサービスがいきわたらない</a:t>
            </a:r>
            <a:endParaRPr kumimoji="1" lang="en-US" altLang="ja-JP" b="1" dirty="0">
              <a:latin typeface="AR P丸ゴシック体M" pitchFamily="50" charset="-128"/>
              <a:ea typeface="AR P丸ゴシック体M" pitchFamily="50" charset="-128"/>
            </a:endParaRPr>
          </a:p>
          <a:p>
            <a:r>
              <a:rPr lang="ja-JP" altLang="en-US" b="1" dirty="0">
                <a:latin typeface="AR P丸ゴシック体M" pitchFamily="50" charset="-128"/>
                <a:ea typeface="AR P丸ゴシック体M" pitchFamily="50" charset="-128"/>
              </a:rPr>
              <a:t>結果自治体の介護事業費は予算を大きく下まわる</a:t>
            </a:r>
            <a:endParaRPr lang="en-US" altLang="ja-JP" b="1" dirty="0">
              <a:latin typeface="AR P丸ゴシック体M" pitchFamily="50" charset="-128"/>
              <a:ea typeface="AR P丸ゴシック体M" pitchFamily="50" charset="-128"/>
            </a:endParaRPr>
          </a:p>
          <a:p>
            <a:r>
              <a:rPr kumimoji="1" lang="ja-JP" altLang="en-US" b="1" dirty="0">
                <a:latin typeface="AR P丸ゴシック体M" pitchFamily="50" charset="-128"/>
                <a:ea typeface="AR P丸ゴシック体M" pitchFamily="50" charset="-128"/>
              </a:rPr>
              <a:t>地域リハビリは大きな後れをとることになる</a:t>
            </a:r>
          </a:p>
        </p:txBody>
      </p:sp>
    </p:spTree>
    <p:extLst>
      <p:ext uri="{BB962C8B-B14F-4D97-AF65-F5344CB8AC3E}">
        <p14:creationId xmlns:p14="http://schemas.microsoft.com/office/powerpoint/2010/main" xmlns="" val="2059500253"/>
      </p:ext>
    </p:extLst>
  </p:cSld>
  <p:clrMapOvr>
    <a:masterClrMapping/>
  </p:clrMapOvr>
  <p:transition>
    <p:cover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6EB5650F-BAE2-6FD3-8153-495E03948DC6}"/>
              </a:ext>
            </a:extLst>
          </p:cNvPr>
          <p:cNvSpPr>
            <a:spLocks noGrp="1"/>
          </p:cNvSpPr>
          <p:nvPr>
            <p:ph type="title"/>
          </p:nvPr>
        </p:nvSpPr>
        <p:spPr>
          <a:xfrm>
            <a:off x="0" y="764704"/>
            <a:ext cx="9144000" cy="1143000"/>
          </a:xfrm>
        </p:spPr>
        <p:txBody>
          <a:bodyPr/>
          <a:lstStyle/>
          <a:p>
            <a:r>
              <a:rPr lang="ja-JP" altLang="en-US" b="1" dirty="0">
                <a:latin typeface="AR P丸ゴシック体M" pitchFamily="50" charset="-128"/>
                <a:ea typeface="AR P丸ゴシック体M" pitchFamily="50" charset="-128"/>
              </a:rPr>
              <a:t>健生五所川原診療所の訪問リハビリ</a:t>
            </a:r>
            <a:endParaRPr kumimoji="1" lang="ja-JP" altLang="en-US" b="1" dirty="0">
              <a:latin typeface="AR P丸ゴシック体M" pitchFamily="50" charset="-128"/>
              <a:ea typeface="AR P丸ゴシック体M" pitchFamily="50" charset="-128"/>
            </a:endParaRPr>
          </a:p>
        </p:txBody>
      </p:sp>
      <p:graphicFrame>
        <p:nvGraphicFramePr>
          <p:cNvPr id="4" name="コンテンツ プレースホルダ 4"/>
          <p:cNvGraphicFramePr>
            <a:graphicFrameLocks noGrp="1"/>
          </p:cNvGraphicFramePr>
          <p:nvPr>
            <p:ph sz="half" idx="1"/>
          </p:nvPr>
        </p:nvGraphicFramePr>
        <p:xfrm>
          <a:off x="467544" y="1844824"/>
          <a:ext cx="4038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5" name="コンテンツ プレースホルダ 3"/>
          <p:cNvSpPr txBox="1">
            <a:spLocks/>
          </p:cNvSpPr>
          <p:nvPr/>
        </p:nvSpPr>
        <p:spPr>
          <a:xfrm>
            <a:off x="4716016" y="1916832"/>
            <a:ext cx="4038600" cy="4525963"/>
          </a:xfrm>
          <a:prstGeom prst="rect">
            <a:avLst/>
          </a:prstGeom>
        </p:spPr>
        <p:txBody>
          <a:bodyPr>
            <a:normAutofit/>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1" lang="en-US" altLang="ja-JP" sz="3200" b="0" i="0" u="none" strike="noStrike" kern="0" cap="none" spc="0" normalizeH="0" baseline="0" noProof="0">
                <a:ln>
                  <a:noFill/>
                </a:ln>
                <a:solidFill>
                  <a:schemeClr val="tx1"/>
                </a:solidFill>
                <a:effectLst/>
                <a:uLnTx/>
                <a:uFillTx/>
                <a:latin typeface="Arial" charset="0"/>
                <a:ea typeface="ＭＳ Ｐゴシック" charset="0"/>
                <a:cs typeface="ＭＳ Ｐゴシック" charset="0"/>
              </a:rPr>
              <a:t>2015.9</a:t>
            </a:r>
            <a:r>
              <a:rPr kumimoji="1" lang="ja-JP" altLang="en-US" sz="3200" b="0" i="0" u="none" strike="noStrike" kern="0" cap="none" spc="0" normalizeH="0" baseline="0" noProof="0">
                <a:ln>
                  <a:noFill/>
                </a:ln>
                <a:solidFill>
                  <a:schemeClr val="tx1"/>
                </a:solidFill>
                <a:effectLst/>
                <a:uLnTx/>
                <a:uFillTx/>
                <a:latin typeface="Arial" charset="0"/>
                <a:ea typeface="ＭＳ Ｐゴシック" charset="0"/>
                <a:cs typeface="ＭＳ Ｐゴシック" charset="0"/>
              </a:rPr>
              <a:t>からはじめて地域での生活リハビリ要求が多いことがよくわかった。</a:t>
            </a:r>
            <a:endParaRPr kumimoji="1" lang="en-US" altLang="ja-JP" sz="3200" b="0" i="0" u="none" strike="noStrike" kern="0" cap="none" spc="0" normalizeH="0" baseline="0" noProof="0">
              <a:ln>
                <a:noFill/>
              </a:ln>
              <a:solidFill>
                <a:schemeClr val="tx1"/>
              </a:solidFill>
              <a:effectLst/>
              <a:uLnTx/>
              <a:uFillTx/>
              <a:latin typeface="Arial" charset="0"/>
              <a:ea typeface="ＭＳ Ｐゴシック" charset="0"/>
              <a:cs typeface="ＭＳ Ｐゴシック" charset="0"/>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1" lang="ja-JP" altLang="en-US" sz="3200" b="0" i="0" u="none" strike="noStrike" kern="0" cap="none" spc="0" normalizeH="0" baseline="0" noProof="0">
                <a:ln>
                  <a:noFill/>
                </a:ln>
                <a:solidFill>
                  <a:schemeClr val="tx1"/>
                </a:solidFill>
                <a:effectLst/>
                <a:uLnTx/>
                <a:uFillTx/>
                <a:latin typeface="Arial" charset="0"/>
                <a:ea typeface="ＭＳ Ｐゴシック" charset="0"/>
                <a:cs typeface="ＭＳ Ｐゴシック" charset="0"/>
              </a:rPr>
              <a:t>冬季間自宅にこもることで</a:t>
            </a:r>
            <a:r>
              <a:rPr kumimoji="1" lang="en-US" altLang="ja-JP" sz="3200" b="0" i="0" u="none" strike="noStrike" kern="0" cap="none" spc="0" normalizeH="0" baseline="0" noProof="0">
                <a:ln>
                  <a:noFill/>
                </a:ln>
                <a:solidFill>
                  <a:schemeClr val="tx1"/>
                </a:solidFill>
                <a:effectLst/>
                <a:uLnTx/>
                <a:uFillTx/>
                <a:latin typeface="Arial" charset="0"/>
                <a:ea typeface="ＭＳ Ｐゴシック" charset="0"/>
                <a:cs typeface="ＭＳ Ｐゴシック" charset="0"/>
              </a:rPr>
              <a:t>ADL</a:t>
            </a:r>
            <a:r>
              <a:rPr kumimoji="1" lang="ja-JP" altLang="en-US" sz="3200" b="0" i="0" u="none" strike="noStrike" kern="0" cap="none" spc="0" normalizeH="0" baseline="0" noProof="0">
                <a:ln>
                  <a:noFill/>
                </a:ln>
                <a:solidFill>
                  <a:schemeClr val="tx1"/>
                </a:solidFill>
                <a:effectLst/>
                <a:uLnTx/>
                <a:uFillTx/>
                <a:latin typeface="Arial" charset="0"/>
                <a:ea typeface="ＭＳ Ｐゴシック" charset="0"/>
                <a:cs typeface="ＭＳ Ｐゴシック" charset="0"/>
              </a:rPr>
              <a:t>の低下</a:t>
            </a:r>
            <a:endParaRPr kumimoji="1" lang="en-US" altLang="ja-JP" sz="3200" b="0" i="0" u="none" strike="noStrike" kern="0" cap="none" spc="0" normalizeH="0" baseline="0" noProof="0">
              <a:ln>
                <a:noFill/>
              </a:ln>
              <a:solidFill>
                <a:schemeClr val="tx1"/>
              </a:solidFill>
              <a:effectLst/>
              <a:uLnTx/>
              <a:uFillTx/>
              <a:latin typeface="Arial" charset="0"/>
              <a:ea typeface="ＭＳ Ｐゴシック" charset="0"/>
              <a:cs typeface="ＭＳ Ｐゴシック" charset="0"/>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1" lang="ja-JP" altLang="en-US" sz="3200" b="0" i="0" u="none" strike="noStrike" kern="0" cap="none" spc="0" normalizeH="0" baseline="0" noProof="0">
                <a:ln>
                  <a:noFill/>
                </a:ln>
                <a:solidFill>
                  <a:schemeClr val="tx1"/>
                </a:solidFill>
                <a:effectLst/>
                <a:uLnTx/>
                <a:uFillTx/>
                <a:latin typeface="Arial" charset="0"/>
                <a:ea typeface="ＭＳ Ｐゴシック" charset="0"/>
                <a:cs typeface="ＭＳ Ｐゴシック" charset="0"/>
              </a:rPr>
              <a:t>地域からのご理解・ご協力に感謝</a:t>
            </a:r>
            <a:endParaRPr kumimoji="1" lang="en-US" altLang="ja-JP" sz="3200" b="0" i="0" u="none" strike="noStrike" kern="0" cap="none" spc="0" normalizeH="0" baseline="0" noProof="0">
              <a:ln>
                <a:noFill/>
              </a:ln>
              <a:solidFill>
                <a:schemeClr val="tx1"/>
              </a:solidFill>
              <a:effectLst/>
              <a:uLnTx/>
              <a:uFillTx/>
              <a:latin typeface="Arial" charset="0"/>
              <a:ea typeface="ＭＳ Ｐゴシック" charset="0"/>
              <a:cs typeface="ＭＳ Ｐゴシック" charset="0"/>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1" lang="ja-JP" altLang="en-US" sz="3200" b="0" i="0" u="none" strike="noStrike" kern="0" cap="none" spc="0" normalizeH="0" baseline="0" noProof="0" dirty="0">
              <a:ln>
                <a:noFill/>
              </a:ln>
              <a:solidFill>
                <a:schemeClr val="tx1"/>
              </a:solidFill>
              <a:effectLst/>
              <a:uLnTx/>
              <a:uFillTx/>
              <a:latin typeface="Arial" charset="0"/>
              <a:ea typeface="ＭＳ Ｐゴシック" charset="0"/>
              <a:cs typeface="ＭＳ Ｐゴシック" charset="0"/>
            </a:endParaRPr>
          </a:p>
        </p:txBody>
      </p:sp>
    </p:spTree>
    <p:extLst>
      <p:ext uri="{BB962C8B-B14F-4D97-AF65-F5344CB8AC3E}">
        <p14:creationId xmlns:p14="http://schemas.microsoft.com/office/powerpoint/2010/main" xmlns="" val="3157535496"/>
      </p:ext>
    </p:extLst>
  </p:cSld>
  <p:clrMapOvr>
    <a:masterClrMapping/>
  </p:clrMapOvr>
  <p:transition>
    <p:cover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6EB5650F-BAE2-6FD3-8153-495E03948DC6}"/>
              </a:ext>
            </a:extLst>
          </p:cNvPr>
          <p:cNvSpPr>
            <a:spLocks noGrp="1"/>
          </p:cNvSpPr>
          <p:nvPr>
            <p:ph type="title"/>
          </p:nvPr>
        </p:nvSpPr>
        <p:spPr>
          <a:xfrm>
            <a:off x="29005" y="836712"/>
            <a:ext cx="4824536" cy="1143000"/>
          </a:xfrm>
        </p:spPr>
        <p:txBody>
          <a:bodyPr/>
          <a:lstStyle/>
          <a:p>
            <a:r>
              <a:rPr kumimoji="1" lang="ja-JP" altLang="en-US" sz="4000" b="1" dirty="0">
                <a:latin typeface="AR丸ゴシック体M" panose="020F0609000000000000" pitchFamily="49" charset="-128"/>
                <a:ea typeface="AR丸ゴシック体M" panose="020F0609000000000000" pitchFamily="49" charset="-128"/>
              </a:rPr>
              <a:t>診療所の</a:t>
            </a:r>
            <a:r>
              <a:rPr kumimoji="1" lang="en-US" altLang="ja-JP" sz="4000" b="1" dirty="0">
                <a:latin typeface="AR丸ゴシック体M" panose="020F0609000000000000" pitchFamily="49" charset="-128"/>
                <a:ea typeface="AR丸ゴシック体M" panose="020F0609000000000000" pitchFamily="49" charset="-128"/>
              </a:rPr>
              <a:t/>
            </a:r>
            <a:br>
              <a:rPr kumimoji="1" lang="en-US" altLang="ja-JP" sz="4000" b="1" dirty="0">
                <a:latin typeface="AR丸ゴシック体M" panose="020F0609000000000000" pitchFamily="49" charset="-128"/>
                <a:ea typeface="AR丸ゴシック体M" panose="020F0609000000000000" pitchFamily="49" charset="-128"/>
              </a:rPr>
            </a:br>
            <a:r>
              <a:rPr kumimoji="1" lang="en-US" altLang="ja-JP" sz="4000" b="1" dirty="0">
                <a:latin typeface="AR丸ゴシック体M" panose="020F0609000000000000" pitchFamily="49" charset="-128"/>
                <a:ea typeface="AR丸ゴシック体M" panose="020F0609000000000000" pitchFamily="49" charset="-128"/>
              </a:rPr>
              <a:t>V</a:t>
            </a:r>
            <a:r>
              <a:rPr kumimoji="1" lang="ja-JP" altLang="en-US" sz="4000" b="1" dirty="0">
                <a:latin typeface="AR丸ゴシック体M" panose="020F0609000000000000" pitchFamily="49" charset="-128"/>
                <a:ea typeface="AR丸ゴシック体M" panose="020F0609000000000000" pitchFamily="49" charset="-128"/>
              </a:rPr>
              <a:t>字回復をめざして</a:t>
            </a:r>
          </a:p>
        </p:txBody>
      </p:sp>
      <p:sp>
        <p:nvSpPr>
          <p:cNvPr id="3" name="コンテンツ プレースホルダー 2">
            <a:extLst>
              <a:ext uri="{FF2B5EF4-FFF2-40B4-BE49-F238E27FC236}">
                <a16:creationId xmlns:a16="http://schemas.microsoft.com/office/drawing/2014/main" xmlns="" id="{2E541AFD-F8E0-A339-180E-B79F1E7FB0E5}"/>
              </a:ext>
            </a:extLst>
          </p:cNvPr>
          <p:cNvSpPr>
            <a:spLocks noGrp="1"/>
          </p:cNvSpPr>
          <p:nvPr>
            <p:ph idx="1"/>
          </p:nvPr>
        </p:nvSpPr>
        <p:spPr>
          <a:xfrm>
            <a:off x="539552" y="2348880"/>
            <a:ext cx="4536504" cy="4176464"/>
          </a:xfrm>
        </p:spPr>
        <p:txBody>
          <a:bodyPr/>
          <a:lstStyle/>
          <a:p>
            <a:r>
              <a:rPr kumimoji="1" lang="ja-JP" altLang="en-US" b="1" dirty="0">
                <a:latin typeface="AR P丸ゴシック体M" pitchFamily="50" charset="-128"/>
                <a:ea typeface="AR P丸ゴシック体M" pitchFamily="50" charset="-128"/>
              </a:rPr>
              <a:t>診療体制を増強</a:t>
            </a:r>
            <a:endParaRPr kumimoji="1" lang="en-US" altLang="ja-JP" b="1" dirty="0">
              <a:latin typeface="AR P丸ゴシック体M" pitchFamily="50" charset="-128"/>
              <a:ea typeface="AR P丸ゴシック体M" pitchFamily="50" charset="-128"/>
            </a:endParaRPr>
          </a:p>
          <a:p>
            <a:pPr marL="0" indent="0">
              <a:buNone/>
            </a:pPr>
            <a:r>
              <a:rPr lang="ja-JP" altLang="en-US" b="1" dirty="0">
                <a:latin typeface="AR P丸ゴシック体M" pitchFamily="50" charset="-128"/>
                <a:ea typeface="AR P丸ゴシック体M" pitchFamily="50" charset="-128"/>
              </a:rPr>
              <a:t>　</a:t>
            </a:r>
            <a:r>
              <a:rPr lang="ja-JP" altLang="en-US" b="1" dirty="0">
                <a:solidFill>
                  <a:srgbClr val="FF0000"/>
                </a:solidFill>
                <a:latin typeface="AR P丸ゴシック体M" pitchFamily="50" charset="-128"/>
                <a:ea typeface="AR P丸ゴシック体M" pitchFamily="50" charset="-128"/>
              </a:rPr>
              <a:t>⇒</a:t>
            </a:r>
            <a:r>
              <a:rPr kumimoji="1" lang="ja-JP" altLang="en-US" b="1" dirty="0">
                <a:solidFill>
                  <a:srgbClr val="FF0000"/>
                </a:solidFill>
                <a:latin typeface="AR P丸ゴシック体M" pitchFamily="50" charset="-128"/>
                <a:ea typeface="AR P丸ゴシック体M" pitchFamily="50" charset="-128"/>
              </a:rPr>
              <a:t>月</a:t>
            </a:r>
            <a:r>
              <a:rPr lang="ja-JP" altLang="en-US" b="1" dirty="0">
                <a:solidFill>
                  <a:srgbClr val="FF0000"/>
                </a:solidFill>
                <a:latin typeface="AR P丸ゴシック体M" pitchFamily="50" charset="-128"/>
                <a:ea typeface="AR P丸ゴシック体M" pitchFamily="50" charset="-128"/>
              </a:rPr>
              <a:t>曜</a:t>
            </a:r>
            <a:r>
              <a:rPr kumimoji="1" lang="ja-JP" altLang="en-US" b="1" dirty="0">
                <a:solidFill>
                  <a:srgbClr val="FF0000"/>
                </a:solidFill>
                <a:latin typeface="AR P丸ゴシック体M" pitchFamily="50" charset="-128"/>
                <a:ea typeface="AR P丸ゴシック体M" pitchFamily="50" charset="-128"/>
              </a:rPr>
              <a:t>と木曜日</a:t>
            </a:r>
            <a:endParaRPr kumimoji="1" lang="en-US" altLang="ja-JP" b="1" dirty="0">
              <a:solidFill>
                <a:srgbClr val="FF0000"/>
              </a:solidFill>
              <a:latin typeface="AR P丸ゴシック体M" pitchFamily="50" charset="-128"/>
              <a:ea typeface="AR P丸ゴシック体M" pitchFamily="50" charset="-128"/>
            </a:endParaRPr>
          </a:p>
          <a:p>
            <a:pPr marL="0" indent="0">
              <a:buNone/>
            </a:pPr>
            <a:r>
              <a:rPr lang="ja-JP" altLang="en-US" b="1" dirty="0">
                <a:solidFill>
                  <a:srgbClr val="FF0000"/>
                </a:solidFill>
                <a:latin typeface="AR P丸ゴシック体M" pitchFamily="50" charset="-128"/>
                <a:ea typeface="AR P丸ゴシック体M" pitchFamily="50" charset="-128"/>
              </a:rPr>
              <a:t>　　</a:t>
            </a:r>
            <a:r>
              <a:rPr kumimoji="1" lang="ja-JP" altLang="en-US" b="1" dirty="0">
                <a:solidFill>
                  <a:srgbClr val="FF0000"/>
                </a:solidFill>
                <a:latin typeface="AR P丸ゴシック体M" pitchFamily="50" charset="-128"/>
                <a:ea typeface="AR P丸ゴシック体M" pitchFamily="50" charset="-128"/>
              </a:rPr>
              <a:t>医師</a:t>
            </a:r>
            <a:r>
              <a:rPr kumimoji="1" lang="en-US" altLang="ja-JP" b="1" dirty="0">
                <a:solidFill>
                  <a:srgbClr val="FF0000"/>
                </a:solidFill>
                <a:latin typeface="AR P丸ゴシック体M" pitchFamily="50" charset="-128"/>
                <a:ea typeface="AR P丸ゴシック体M" pitchFamily="50" charset="-128"/>
              </a:rPr>
              <a:t>2</a:t>
            </a:r>
            <a:r>
              <a:rPr kumimoji="1" lang="ja-JP" altLang="en-US" b="1" dirty="0">
                <a:solidFill>
                  <a:srgbClr val="FF0000"/>
                </a:solidFill>
                <a:latin typeface="AR P丸ゴシック体M" pitchFamily="50" charset="-128"/>
                <a:ea typeface="AR P丸ゴシック体M" pitchFamily="50" charset="-128"/>
              </a:rPr>
              <a:t>名体制へ</a:t>
            </a:r>
            <a:endParaRPr kumimoji="1" lang="en-US" altLang="ja-JP" b="1" dirty="0">
              <a:solidFill>
                <a:srgbClr val="FF0000"/>
              </a:solidFill>
              <a:latin typeface="AR P丸ゴシック体M" pitchFamily="50" charset="-128"/>
              <a:ea typeface="AR P丸ゴシック体M" pitchFamily="50" charset="-128"/>
            </a:endParaRPr>
          </a:p>
          <a:p>
            <a:pPr marL="0" indent="0">
              <a:buNone/>
            </a:pPr>
            <a:endParaRPr kumimoji="1" lang="en-US" altLang="ja-JP" b="1" dirty="0">
              <a:solidFill>
                <a:srgbClr val="FF0000"/>
              </a:solidFill>
              <a:latin typeface="AR P丸ゴシック体M" pitchFamily="50" charset="-128"/>
              <a:ea typeface="AR P丸ゴシック体M" pitchFamily="50" charset="-128"/>
            </a:endParaRPr>
          </a:p>
          <a:p>
            <a:r>
              <a:rPr lang="ja-JP" altLang="en-US" b="1" dirty="0">
                <a:latin typeface="AR P丸ゴシック体M" pitchFamily="50" charset="-128"/>
                <a:ea typeface="AR P丸ゴシック体M" pitchFamily="50" charset="-128"/>
              </a:rPr>
              <a:t>健診受入を強化</a:t>
            </a:r>
            <a:endParaRPr lang="en-US" altLang="ja-JP" b="1" dirty="0">
              <a:latin typeface="AR P丸ゴシック体M" pitchFamily="50" charset="-128"/>
              <a:ea typeface="AR P丸ゴシック体M" pitchFamily="50" charset="-128"/>
            </a:endParaRPr>
          </a:p>
          <a:p>
            <a:pPr marL="0" indent="0">
              <a:buNone/>
            </a:pPr>
            <a:r>
              <a:rPr kumimoji="1" lang="ja-JP" altLang="en-US" b="1" dirty="0">
                <a:latin typeface="AR P丸ゴシック体M" pitchFamily="50" charset="-128"/>
                <a:ea typeface="AR P丸ゴシック体M" pitchFamily="50" charset="-128"/>
              </a:rPr>
              <a:t>　</a:t>
            </a:r>
            <a:r>
              <a:rPr kumimoji="1" lang="ja-JP" altLang="en-US" b="1" dirty="0">
                <a:solidFill>
                  <a:srgbClr val="FF0000"/>
                </a:solidFill>
                <a:latin typeface="AR P丸ゴシック体M" pitchFamily="50" charset="-128"/>
                <a:ea typeface="AR P丸ゴシック体M" pitchFamily="50" charset="-128"/>
              </a:rPr>
              <a:t>⇒事業所健診の</a:t>
            </a:r>
            <a:endParaRPr kumimoji="1" lang="en-US" altLang="ja-JP" b="1" dirty="0">
              <a:solidFill>
                <a:srgbClr val="FF0000"/>
              </a:solidFill>
              <a:latin typeface="AR P丸ゴシック体M" pitchFamily="50" charset="-128"/>
              <a:ea typeface="AR P丸ゴシック体M" pitchFamily="50" charset="-128"/>
            </a:endParaRPr>
          </a:p>
          <a:p>
            <a:pPr marL="0" indent="0">
              <a:buNone/>
            </a:pPr>
            <a:r>
              <a:rPr lang="ja-JP" altLang="en-US" b="1" dirty="0">
                <a:solidFill>
                  <a:srgbClr val="FF0000"/>
                </a:solidFill>
                <a:latin typeface="AR P丸ゴシック体M" pitchFamily="50" charset="-128"/>
                <a:ea typeface="AR P丸ゴシック体M" pitchFamily="50" charset="-128"/>
              </a:rPr>
              <a:t>　　</a:t>
            </a:r>
            <a:r>
              <a:rPr kumimoji="1" lang="ja-JP" altLang="en-US" b="1" dirty="0">
                <a:solidFill>
                  <a:srgbClr val="FF0000"/>
                </a:solidFill>
                <a:latin typeface="AR P丸ゴシック体M" pitchFamily="50" charset="-128"/>
                <a:ea typeface="AR P丸ゴシック体M" pitchFamily="50" charset="-128"/>
              </a:rPr>
              <a:t>新規獲得を目指す</a:t>
            </a:r>
          </a:p>
        </p:txBody>
      </p:sp>
      <p:pic>
        <p:nvPicPr>
          <p:cNvPr id="7" name="図 6">
            <a:extLst>
              <a:ext uri="{FF2B5EF4-FFF2-40B4-BE49-F238E27FC236}">
                <a16:creationId xmlns:a16="http://schemas.microsoft.com/office/drawing/2014/main" xmlns="" id="{3DF60717-607A-0938-7CA8-9C9B89B01BC9}"/>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l="36613" t="15756" r="36613" b="12177"/>
          <a:stretch/>
        </p:blipFill>
        <p:spPr>
          <a:xfrm>
            <a:off x="4716016" y="692695"/>
            <a:ext cx="4151298" cy="6048673"/>
          </a:xfrm>
          <a:prstGeom prst="rect">
            <a:avLst/>
          </a:prstGeom>
        </p:spPr>
      </p:pic>
    </p:spTree>
    <p:extLst>
      <p:ext uri="{BB962C8B-B14F-4D97-AF65-F5344CB8AC3E}">
        <p14:creationId xmlns:p14="http://schemas.microsoft.com/office/powerpoint/2010/main" xmlns="" val="1851854791"/>
      </p:ext>
    </p:extLst>
  </p:cSld>
  <p:clrMapOvr>
    <a:masterClrMapping/>
  </p:clrMapOvr>
  <p:transition>
    <p:cover dir="u"/>
  </p:transition>
</p:sld>
</file>

<file path=ppt/theme/theme1.xml><?xml version="1.0" encoding="utf-8"?>
<a:theme xmlns:a="http://schemas.openxmlformats.org/drawingml/2006/main" name="テーマ2">
  <a:themeElements>
    <a:clrScheme name="DＩＣＡ太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4_DＩＣＡ太 ">
      <a:majorFont>
        <a:latin typeface=""/>
        <a:ea typeface=""/>
        <a:cs typeface=""/>
      </a:majorFont>
      <a:minorFont>
        <a:latin typeface=""/>
        <a:ea typeface=""/>
        <a:cs typeface=""/>
      </a:minorFont>
    </a:fontScheme>
    <a:fmtScheme name="クール">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miter lim="800000"/>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2000" b="0" i="0" u="none" strike="noStrike" cap="none" normalizeH="0" baseline="0" smtClean="0">
            <a:ln>
              <a:noFill/>
            </a:ln>
            <a:solidFill>
              <a:schemeClr val="tx1"/>
            </a:solidFill>
            <a:effectLst/>
            <a:latin typeface="Times New Roman" pitchFamily="18" charset="0"/>
            <a:ea typeface="ＭＳ Ｐゴシック" pitchFamily="50" charset="-128"/>
          </a:defRPr>
        </a:defPPr>
      </a:lstStyle>
    </a:spDef>
    <a:lnDef>
      <a:spPr bwMode="auto">
        <a:xfrm>
          <a:off x="0" y="0"/>
          <a:ext cx="1" cy="1"/>
        </a:xfrm>
        <a:custGeom>
          <a:avLst/>
          <a:gdLst/>
          <a:ahLst/>
          <a:cxnLst/>
          <a:rect l="0" t="0" r="0" b="0"/>
          <a:pathLst/>
        </a:custGeom>
        <a:noFill/>
        <a:ln w="9525" cap="flat" cmpd="sng" algn="ctr">
          <a:solidFill>
            <a:schemeClr val="tx1"/>
          </a:solidFill>
          <a:prstDash val="solid"/>
          <a:miter lim="800000"/>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2000" b="0" i="0" u="none" strike="noStrike" cap="none" normalizeH="0" baseline="0" smtClean="0">
            <a:ln>
              <a:noFill/>
            </a:ln>
            <a:solidFill>
              <a:schemeClr val="tx1"/>
            </a:solidFill>
            <a:effectLst/>
            <a:latin typeface="Times New Roman" pitchFamily="18" charset="0"/>
            <a:ea typeface="ＭＳ Ｐゴシック" pitchFamily="50" charset="-128"/>
          </a:defRPr>
        </a:defPPr>
      </a:lstStyle>
    </a:lnDef>
  </a:objectDefaults>
  <a:extraClrSchemeLst>
    <a:extraClrScheme>
      <a:clrScheme name="DＩＣＡ太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ＩＣＡ太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ＩＣＡ太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ＩＣＡ太  4">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ＩＣＡ太  5">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ＩＣＡ太  6">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164</TotalTime>
  <Words>651</Words>
  <Application>Microsoft Office PowerPoint</Application>
  <PresentationFormat>画面に合わせる (4:3)</PresentationFormat>
  <Paragraphs>143</Paragraphs>
  <Slides>19</Slides>
  <Notes>8</Notes>
  <HiddenSlides>0</HiddenSlides>
  <MMClips>0</MMClips>
  <ScaleCrop>false</ScaleCrop>
  <HeadingPairs>
    <vt:vector size="4" baseType="variant">
      <vt:variant>
        <vt:lpstr>テーマ</vt:lpstr>
      </vt:variant>
      <vt:variant>
        <vt:i4>1</vt:i4>
      </vt:variant>
      <vt:variant>
        <vt:lpstr>スライド タイトル</vt:lpstr>
      </vt:variant>
      <vt:variant>
        <vt:i4>19</vt:i4>
      </vt:variant>
    </vt:vector>
  </HeadingPairs>
  <TitlesOfParts>
    <vt:vector size="20" baseType="lpstr">
      <vt:lpstr>テーマ2</vt:lpstr>
      <vt:lpstr>今後３年間を取り戻すためにも介護支援専門員と生協組合員の協力が大切</vt:lpstr>
      <vt:lpstr>健生五所川原診療所では</vt:lpstr>
      <vt:lpstr>スライド 3</vt:lpstr>
      <vt:lpstr>診療所受診者数減の要因</vt:lpstr>
      <vt:lpstr>通所・訪問リハビリでは</vt:lpstr>
      <vt:lpstr>令和４年 労働災害休業4日以上発生件数 青森労働局</vt:lpstr>
      <vt:lpstr>労災休業以上に家庭内感染により就労できない状態化</vt:lpstr>
      <vt:lpstr>健生五所川原診療所の訪問リハビリ</vt:lpstr>
      <vt:lpstr>診療所の V字回復をめざして</vt:lpstr>
      <vt:lpstr>通所リハ訪問リハのV字回復をめざして①</vt:lpstr>
      <vt:lpstr>通所リハ訪問リハの V字回復をめざして②</vt:lpstr>
      <vt:lpstr>スライド 12</vt:lpstr>
      <vt:lpstr>令和5年度青森県介護支援専門員協会 西北五支部通常総会記念講演   『今後３年間を取り戻すためにも専門職としての介護支援専門員の協力が大切』　　　　　　　　</vt:lpstr>
      <vt:lpstr>津軽保健生活協同組合 五所川原支部総会講演   『今後３年間を取り戻すためにも 　　　　　生協組合員の協力が大切』　　　　　　　　</vt:lpstr>
      <vt:lpstr>健診件数</vt:lpstr>
      <vt:lpstr>外来　一日平均患者数</vt:lpstr>
      <vt:lpstr>外来　延べ患者数</vt:lpstr>
      <vt:lpstr>訪問リハビリ一日平均利用者数</vt:lpstr>
      <vt:lpstr>訪問リハビリ延べ利用者数</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どうする、インフルエンザと新型コロナの同時流行</dc:title>
  <dc:creator>tugawa</dc:creator>
  <cp:lastModifiedBy>tugawa</cp:lastModifiedBy>
  <cp:revision>6</cp:revision>
  <dcterms:created xsi:type="dcterms:W3CDTF">2022-11-08T04:32:39Z</dcterms:created>
  <dcterms:modified xsi:type="dcterms:W3CDTF">2023-09-15T06:33:10Z</dcterms:modified>
</cp:coreProperties>
</file>