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4" d="100"/>
          <a:sy n="74" d="100"/>
        </p:scale>
        <p:origin x="352"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9" name="Google Shape;9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5" name="Google Shape;16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4" name="Google Shape;17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0" name="Google Shape;18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6" name="Google Shape;186;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4" name="Google Shape;194;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1" name="Google Shape;20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8" name="Google Shape;208;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6" name="Google Shape;21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3" name="Google Shape;11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9" name="Google Shape;11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5" name="Google Shape;12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4" name="Google Shape;13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0" name="Google Shape;14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6" name="Google Shape;14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2" name="Google Shape;15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タイトル スライド" type="title">
  <p:cSld name="TITLE">
    <p:spTree>
      <p:nvGrpSpPr>
        <p:cNvPr id="1" name="Shape 14"/>
        <p:cNvGrpSpPr/>
        <p:nvPr/>
      </p:nvGrpSpPr>
      <p:grpSpPr>
        <a:xfrm>
          <a:off x="0" y="0"/>
          <a:ext cx="0" cy="0"/>
          <a:chOff x="0" y="0"/>
          <a:chExt cx="0" cy="0"/>
        </a:xfrm>
      </p:grpSpPr>
      <p:sp>
        <p:nvSpPr>
          <p:cNvPr id="15" name="Google Shape;15;p2"/>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2"/>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2"/>
          <p:cNvSpPr txBox="1">
            <a:spLocks noGrp="1"/>
          </p:cNvSpPr>
          <p:nvPr>
            <p:ph type="ctr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262626"/>
              </a:buClr>
              <a:buSzPts val="8000"/>
              <a:buFont typeface="Calibri"/>
              <a:buNone/>
              <a:defRPr sz="800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
          <p:cNvSpPr txBox="1">
            <a:spLocks noGrp="1"/>
          </p:cNvSpPr>
          <p:nvPr>
            <p:ph type="subTitle" idx="1"/>
          </p:nvPr>
        </p:nvSpPr>
        <p:spPr>
          <a:xfrm>
            <a:off x="1100051" y="4455620"/>
            <a:ext cx="10058400" cy="1143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lvl="1" algn="ctr">
              <a:lnSpc>
                <a:spcPct val="90000"/>
              </a:lnSpc>
              <a:spcBef>
                <a:spcPts val="200"/>
              </a:spcBef>
              <a:spcAft>
                <a:spcPts val="0"/>
              </a:spcAft>
              <a:buSzPts val="2400"/>
              <a:buNone/>
              <a:defRPr sz="2400"/>
            </a:lvl2pPr>
            <a:lvl3pPr lvl="2" algn="ctr">
              <a:lnSpc>
                <a:spcPct val="90000"/>
              </a:lnSpc>
              <a:spcBef>
                <a:spcPts val="400"/>
              </a:spcBef>
              <a:spcAft>
                <a:spcPts val="0"/>
              </a:spcAft>
              <a:buSzPts val="2400"/>
              <a:buNone/>
              <a:defRPr sz="24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19" name="Google Shape;19;p2"/>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cxnSp>
        <p:nvCxnSpPr>
          <p:cNvPr id="22" name="Google Shape;22;p2"/>
          <p:cNvCxnSpPr/>
          <p:nvPr/>
        </p:nvCxnSpPr>
        <p:spPr>
          <a:xfrm>
            <a:off x="1207658" y="4343400"/>
            <a:ext cx="987552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タイトルと縦書きテキスト" type="vertTx">
  <p:cSld name="VERTICAL_TEXT">
    <p:spTree>
      <p:nvGrpSpPr>
        <p:cNvPr id="1" name="Shape 83"/>
        <p:cNvGrpSpPr/>
        <p:nvPr/>
      </p:nvGrpSpPr>
      <p:grpSpPr>
        <a:xfrm>
          <a:off x="0" y="0"/>
          <a:ext cx="0" cy="0"/>
          <a:chOff x="0" y="0"/>
          <a:chExt cx="0" cy="0"/>
        </a:xfrm>
      </p:grpSpPr>
      <p:sp>
        <p:nvSpPr>
          <p:cNvPr id="84" name="Google Shape;84;p11"/>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1"/>
          <p:cNvSpPr txBox="1">
            <a:spLocks noGrp="1"/>
          </p:cNvSpPr>
          <p:nvPr>
            <p:ph type="body" idx="1"/>
          </p:nvPr>
        </p:nvSpPr>
        <p:spPr>
          <a:xfrm rot="5400000">
            <a:off x="4114800" y="-1171786"/>
            <a:ext cx="4023360" cy="10058400"/>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6" name="Google Shape;86;p11"/>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1"/>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11"/>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縦書きタイトルと&#10;縦書きテキスト" type="vertTitleAndTx">
  <p:cSld name="VERTICAL_TITLE_AND_VERTICAL_TEXT">
    <p:spTree>
      <p:nvGrpSpPr>
        <p:cNvPr id="1" name="Shape 89"/>
        <p:cNvGrpSpPr/>
        <p:nvPr/>
      </p:nvGrpSpPr>
      <p:grpSpPr>
        <a:xfrm>
          <a:off x="0" y="0"/>
          <a:ext cx="0" cy="0"/>
          <a:chOff x="0" y="0"/>
          <a:chExt cx="0" cy="0"/>
        </a:xfrm>
      </p:grpSpPr>
      <p:sp>
        <p:nvSpPr>
          <p:cNvPr id="90" name="Google Shape;90;p12"/>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2"/>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12"/>
          <p:cNvSpPr txBox="1">
            <a:spLocks noGrp="1"/>
          </p:cNvSpPr>
          <p:nvPr>
            <p:ph type="title"/>
          </p:nvPr>
        </p:nvSpPr>
        <p:spPr>
          <a:xfrm rot="5400000">
            <a:off x="7160640" y="1979039"/>
            <a:ext cx="5757421" cy="26289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12"/>
          <p:cNvSpPr txBox="1">
            <a:spLocks noGrp="1"/>
          </p:cNvSpPr>
          <p:nvPr>
            <p:ph type="body" idx="1"/>
          </p:nvPr>
        </p:nvSpPr>
        <p:spPr>
          <a:xfrm rot="5400000">
            <a:off x="1826639" y="-573661"/>
            <a:ext cx="5757422" cy="7734300"/>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94" name="Google Shape;94;p12"/>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12"/>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12"/>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タイトルのみ" type="titleOnly">
  <p:cSld name="TITLE_ONLY">
    <p:spTree>
      <p:nvGrpSpPr>
        <p:cNvPr id="1" name="Shape 23"/>
        <p:cNvGrpSpPr/>
        <p:nvPr/>
      </p:nvGrpSpPr>
      <p:grpSpPr>
        <a:xfrm>
          <a:off x="0" y="0"/>
          <a:ext cx="0" cy="0"/>
          <a:chOff x="0" y="0"/>
          <a:chExt cx="0" cy="0"/>
        </a:xfrm>
      </p:grpSpPr>
      <p:sp>
        <p:nvSpPr>
          <p:cNvPr id="24" name="Google Shape;24;p3"/>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タイトルとコンテンツ" type="obj">
  <p:cSld name="OBJECT">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4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1" name="Google Shape;31;p4"/>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4"/>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4"/>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白紙" type="blank">
  <p:cSld name="BLANK">
    <p:spTree>
      <p:nvGrpSpPr>
        <p:cNvPr id="1" name="Shape 34"/>
        <p:cNvGrpSpPr/>
        <p:nvPr/>
      </p:nvGrpSpPr>
      <p:grpSpPr>
        <a:xfrm>
          <a:off x="0" y="0"/>
          <a:ext cx="0" cy="0"/>
          <a:chOff x="0" y="0"/>
          <a:chExt cx="0" cy="0"/>
        </a:xfrm>
      </p:grpSpPr>
      <p:sp>
        <p:nvSpPr>
          <p:cNvPr id="35" name="Google Shape;35;p5"/>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5"/>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5"/>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セクション見出し" type="secHead">
  <p:cSld name="SECTION_HEADER">
    <p:bg>
      <p:bgPr>
        <a:solidFill>
          <a:schemeClr val="lt1"/>
        </a:solidFill>
        <a:effectLst/>
      </p:bgPr>
    </p:bg>
    <p:spTree>
      <p:nvGrpSpPr>
        <p:cNvPr id="1" name="Shape 40"/>
        <p:cNvGrpSpPr/>
        <p:nvPr/>
      </p:nvGrpSpPr>
      <p:grpSpPr>
        <a:xfrm>
          <a:off x="0" y="0"/>
          <a:ext cx="0" cy="0"/>
          <a:chOff x="0" y="0"/>
          <a:chExt cx="0" cy="0"/>
        </a:xfrm>
      </p:grpSpPr>
      <p:sp>
        <p:nvSpPr>
          <p:cNvPr id="41" name="Google Shape;41;p6"/>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6"/>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6"/>
          <p:cNvSpPr txBox="1">
            <a:spLocks noGrp="1"/>
          </p:cNvSpPr>
          <p:nvPr>
            <p:ph type="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262626"/>
              </a:buClr>
              <a:buSzPts val="8000"/>
              <a:buFont typeface="Calibri"/>
              <a:buNone/>
              <a:defRPr sz="8000" b="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
          <p:cNvSpPr txBox="1">
            <a:spLocks noGrp="1"/>
          </p:cNvSpPr>
          <p:nvPr>
            <p:ph type="body" idx="1"/>
          </p:nvPr>
        </p:nvSpPr>
        <p:spPr>
          <a:xfrm>
            <a:off x="1097280" y="4453128"/>
            <a:ext cx="10058400" cy="1143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marL="914400" lvl="1" indent="-228600" algn="l">
              <a:lnSpc>
                <a:spcPct val="90000"/>
              </a:lnSpc>
              <a:spcBef>
                <a:spcPts val="200"/>
              </a:spcBef>
              <a:spcAft>
                <a:spcPts val="0"/>
              </a:spcAft>
              <a:buSzPts val="1800"/>
              <a:buNone/>
              <a:defRPr sz="1800">
                <a:solidFill>
                  <a:srgbClr val="888888"/>
                </a:solidFill>
              </a:defRPr>
            </a:lvl2pPr>
            <a:lvl3pPr marL="1371600" lvl="2" indent="-228600" algn="l">
              <a:lnSpc>
                <a:spcPct val="90000"/>
              </a:lnSpc>
              <a:spcBef>
                <a:spcPts val="400"/>
              </a:spcBef>
              <a:spcAft>
                <a:spcPts val="0"/>
              </a:spcAft>
              <a:buSzPts val="1600"/>
              <a:buNone/>
              <a:defRPr sz="1600">
                <a:solidFill>
                  <a:srgbClr val="888888"/>
                </a:solidFill>
              </a:defRPr>
            </a:lvl3pPr>
            <a:lvl4pPr marL="1828800" lvl="3" indent="-228600" algn="l">
              <a:lnSpc>
                <a:spcPct val="90000"/>
              </a:lnSpc>
              <a:spcBef>
                <a:spcPts val="400"/>
              </a:spcBef>
              <a:spcAft>
                <a:spcPts val="0"/>
              </a:spcAft>
              <a:buSzPts val="1400"/>
              <a:buNone/>
              <a:defRPr sz="1400">
                <a:solidFill>
                  <a:srgbClr val="888888"/>
                </a:solidFill>
              </a:defRPr>
            </a:lvl4pPr>
            <a:lvl5pPr marL="2286000" lvl="4" indent="-228600" algn="l">
              <a:lnSpc>
                <a:spcPct val="90000"/>
              </a:lnSpc>
              <a:spcBef>
                <a:spcPts val="400"/>
              </a:spcBef>
              <a:spcAft>
                <a:spcPts val="0"/>
              </a:spcAft>
              <a:buSzPts val="1400"/>
              <a:buNone/>
              <a:defRPr sz="1400">
                <a:solidFill>
                  <a:srgbClr val="888888"/>
                </a:solidFill>
              </a:defRPr>
            </a:lvl5pPr>
            <a:lvl6pPr marL="2743200" lvl="5" indent="-228600" algn="l">
              <a:lnSpc>
                <a:spcPct val="90000"/>
              </a:lnSpc>
              <a:spcBef>
                <a:spcPts val="400"/>
              </a:spcBef>
              <a:spcAft>
                <a:spcPts val="0"/>
              </a:spcAft>
              <a:buSzPts val="1400"/>
              <a:buNone/>
              <a:defRPr sz="1400">
                <a:solidFill>
                  <a:srgbClr val="888888"/>
                </a:solidFill>
              </a:defRPr>
            </a:lvl6pPr>
            <a:lvl7pPr marL="3200400" lvl="6" indent="-228600" algn="l">
              <a:lnSpc>
                <a:spcPct val="90000"/>
              </a:lnSpc>
              <a:spcBef>
                <a:spcPts val="400"/>
              </a:spcBef>
              <a:spcAft>
                <a:spcPts val="0"/>
              </a:spcAft>
              <a:buSzPts val="1400"/>
              <a:buNone/>
              <a:defRPr sz="1400">
                <a:solidFill>
                  <a:srgbClr val="888888"/>
                </a:solidFill>
              </a:defRPr>
            </a:lvl7pPr>
            <a:lvl8pPr marL="3657600" lvl="7" indent="-228600" algn="l">
              <a:lnSpc>
                <a:spcPct val="90000"/>
              </a:lnSpc>
              <a:spcBef>
                <a:spcPts val="400"/>
              </a:spcBef>
              <a:spcAft>
                <a:spcPts val="0"/>
              </a:spcAft>
              <a:buSzPts val="1400"/>
              <a:buNone/>
              <a:defRPr sz="1400">
                <a:solidFill>
                  <a:srgbClr val="888888"/>
                </a:solidFill>
              </a:defRPr>
            </a:lvl8pPr>
            <a:lvl9pPr marL="4114800" lvl="8" indent="-228600" algn="l">
              <a:lnSpc>
                <a:spcPct val="90000"/>
              </a:lnSpc>
              <a:spcBef>
                <a:spcPts val="400"/>
              </a:spcBef>
              <a:spcAft>
                <a:spcPts val="400"/>
              </a:spcAft>
              <a:buSzPts val="1400"/>
              <a:buNone/>
              <a:defRPr sz="1400">
                <a:solidFill>
                  <a:srgbClr val="888888"/>
                </a:solidFill>
              </a:defRPr>
            </a:lvl9pPr>
          </a:lstStyle>
          <a:p>
            <a:endParaRPr/>
          </a:p>
        </p:txBody>
      </p:sp>
      <p:sp>
        <p:nvSpPr>
          <p:cNvPr id="45" name="Google Shape;45;p6"/>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6"/>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cxnSp>
        <p:nvCxnSpPr>
          <p:cNvPr id="48" name="Google Shape;48;p6"/>
          <p:cNvCxnSpPr/>
          <p:nvPr/>
        </p:nvCxnSpPr>
        <p:spPr>
          <a:xfrm>
            <a:off x="1207658" y="4343400"/>
            <a:ext cx="987552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 つのコンテンツ" type="twoObj">
  <p:cSld name="TWO_OBJECTS">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
          <p:cNvSpPr txBox="1">
            <a:spLocks noGrp="1"/>
          </p:cNvSpPr>
          <p:nvPr>
            <p:ph type="body" idx="1"/>
          </p:nvPr>
        </p:nvSpPr>
        <p:spPr>
          <a:xfrm>
            <a:off x="1097279" y="1845734"/>
            <a:ext cx="4937760" cy="40233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2" name="Google Shape;52;p7"/>
          <p:cNvSpPr txBox="1">
            <a:spLocks noGrp="1"/>
          </p:cNvSpPr>
          <p:nvPr>
            <p:ph type="body" idx="2"/>
          </p:nvPr>
        </p:nvSpPr>
        <p:spPr>
          <a:xfrm>
            <a:off x="6217920" y="1845735"/>
            <a:ext cx="4937760" cy="40233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3" name="Google Shape;53;p7"/>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7"/>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7"/>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Shape 56"/>
        <p:cNvGrpSpPr/>
        <p:nvPr/>
      </p:nvGrpSpPr>
      <p:grpSpPr>
        <a:xfrm>
          <a:off x="0" y="0"/>
          <a:ext cx="0" cy="0"/>
          <a:chOff x="0" y="0"/>
          <a:chExt cx="0" cy="0"/>
        </a:xfrm>
      </p:grpSpPr>
      <p:sp>
        <p:nvSpPr>
          <p:cNvPr id="57" name="Google Shape;57;p8"/>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8"/>
          <p:cNvSpPr txBox="1">
            <a:spLocks noGrp="1"/>
          </p:cNvSpPr>
          <p:nvPr>
            <p:ph type="body" idx="1"/>
          </p:nvPr>
        </p:nvSpPr>
        <p:spPr>
          <a:xfrm>
            <a:off x="1097280" y="1846052"/>
            <a:ext cx="4937760"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2000"/>
              <a:buNone/>
              <a:defRPr sz="2000" b="0" cap="none">
                <a:solidFill>
                  <a:schemeClr val="dk2"/>
                </a:solidFil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59" name="Google Shape;59;p8"/>
          <p:cNvSpPr txBox="1">
            <a:spLocks noGrp="1"/>
          </p:cNvSpPr>
          <p:nvPr>
            <p:ph type="body" idx="2"/>
          </p:nvPr>
        </p:nvSpPr>
        <p:spPr>
          <a:xfrm>
            <a:off x="1097280" y="2582334"/>
            <a:ext cx="4937760" cy="33782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0" name="Google Shape;60;p8"/>
          <p:cNvSpPr txBox="1">
            <a:spLocks noGrp="1"/>
          </p:cNvSpPr>
          <p:nvPr>
            <p:ph type="body" idx="3"/>
          </p:nvPr>
        </p:nvSpPr>
        <p:spPr>
          <a:xfrm>
            <a:off x="6217920" y="1846052"/>
            <a:ext cx="4937760"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2000"/>
              <a:buNone/>
              <a:defRPr sz="2000" b="0" cap="none">
                <a:solidFill>
                  <a:schemeClr val="dk2"/>
                </a:solidFil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61" name="Google Shape;61;p8"/>
          <p:cNvSpPr txBox="1">
            <a:spLocks noGrp="1"/>
          </p:cNvSpPr>
          <p:nvPr>
            <p:ph type="body" idx="4"/>
          </p:nvPr>
        </p:nvSpPr>
        <p:spPr>
          <a:xfrm>
            <a:off x="6217920" y="2582334"/>
            <a:ext cx="4937760" cy="33782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2" name="Google Shape;62;p8"/>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8"/>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8"/>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タイトル付きのコンテンツ" type="objTx">
  <p:cSld name="OBJECT_WITH_CAPTION_TEXT">
    <p:spTree>
      <p:nvGrpSpPr>
        <p:cNvPr id="1" name="Shape 65"/>
        <p:cNvGrpSpPr/>
        <p:nvPr/>
      </p:nvGrpSpPr>
      <p:grpSpPr>
        <a:xfrm>
          <a:off x="0" y="0"/>
          <a:ext cx="0" cy="0"/>
          <a:chOff x="0" y="0"/>
          <a:chExt cx="0" cy="0"/>
        </a:xfrm>
      </p:grpSpPr>
      <p:sp>
        <p:nvSpPr>
          <p:cNvPr id="66" name="Google Shape;66;p9"/>
          <p:cNvSpPr/>
          <p:nvPr/>
        </p:nvSpPr>
        <p:spPr>
          <a:xfrm>
            <a:off x="16" y="0"/>
            <a:ext cx="4050791" cy="6858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9"/>
          <p:cNvSpPr/>
          <p:nvPr/>
        </p:nvSpPr>
        <p:spPr>
          <a:xfrm>
            <a:off x="4040071" y="0"/>
            <a:ext cx="64008" cy="6858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p9"/>
          <p:cNvSpPr txBox="1">
            <a:spLocks noGrp="1"/>
          </p:cNvSpPr>
          <p:nvPr>
            <p:ph type="title"/>
          </p:nvPr>
        </p:nvSpPr>
        <p:spPr>
          <a:xfrm>
            <a:off x="457200" y="594359"/>
            <a:ext cx="3200400" cy="22860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FFFFFF"/>
              </a:buClr>
              <a:buSzPts val="3600"/>
              <a:buFont typeface="Calibri"/>
              <a:buNone/>
              <a:defRPr sz="3600" b="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9"/>
          <p:cNvSpPr txBox="1">
            <a:spLocks noGrp="1"/>
          </p:cNvSpPr>
          <p:nvPr>
            <p:ph type="body" idx="1"/>
          </p:nvPr>
        </p:nvSpPr>
        <p:spPr>
          <a:xfrm>
            <a:off x="4800600" y="731520"/>
            <a:ext cx="6492240" cy="52578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70" name="Google Shape;70;p9"/>
          <p:cNvSpPr txBox="1">
            <a:spLocks noGrp="1"/>
          </p:cNvSpPr>
          <p:nvPr>
            <p:ph type="body" idx="2"/>
          </p:nvPr>
        </p:nvSpPr>
        <p:spPr>
          <a:xfrm>
            <a:off x="457200" y="2926080"/>
            <a:ext cx="3200400" cy="337912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1500"/>
              <a:buNone/>
              <a:defRPr sz="1500">
                <a:solidFill>
                  <a:srgbClr val="FFFFFF"/>
                </a:solidFill>
              </a:defRPr>
            </a:lvl1pPr>
            <a:lvl2pPr marL="914400" lvl="1" indent="-228600" algn="l">
              <a:lnSpc>
                <a:spcPct val="90000"/>
              </a:lnSpc>
              <a:spcBef>
                <a:spcPts val="2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71" name="Google Shape;71;p9"/>
          <p:cNvSpPr txBox="1">
            <a:spLocks noGrp="1"/>
          </p:cNvSpPr>
          <p:nvPr>
            <p:ph type="dt" idx="10"/>
          </p:nvPr>
        </p:nvSpPr>
        <p:spPr>
          <a:xfrm>
            <a:off x="465512" y="6459785"/>
            <a:ext cx="261851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9"/>
          <p:cNvSpPr txBox="1">
            <a:spLocks noGrp="1"/>
          </p:cNvSpPr>
          <p:nvPr>
            <p:ph type="ftr" idx="11"/>
          </p:nvPr>
        </p:nvSpPr>
        <p:spPr>
          <a:xfrm>
            <a:off x="4800600" y="6459785"/>
            <a:ext cx="4648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9"/>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タイトル付きの図" type="picTx">
  <p:cSld name="PICTURE_WITH_CAPTION_TEXT">
    <p:spTree>
      <p:nvGrpSpPr>
        <p:cNvPr id="1" name="Shape 74"/>
        <p:cNvGrpSpPr/>
        <p:nvPr/>
      </p:nvGrpSpPr>
      <p:grpSpPr>
        <a:xfrm>
          <a:off x="0" y="0"/>
          <a:ext cx="0" cy="0"/>
          <a:chOff x="0" y="0"/>
          <a:chExt cx="0" cy="0"/>
        </a:xfrm>
      </p:grpSpPr>
      <p:sp>
        <p:nvSpPr>
          <p:cNvPr id="75" name="Google Shape;75;p10"/>
          <p:cNvSpPr/>
          <p:nvPr/>
        </p:nvSpPr>
        <p:spPr>
          <a:xfrm>
            <a:off x="0" y="4953000"/>
            <a:ext cx="12188825" cy="1905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10"/>
          <p:cNvSpPr/>
          <p:nvPr/>
        </p:nvSpPr>
        <p:spPr>
          <a:xfrm>
            <a:off x="15" y="491507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10"/>
          <p:cNvSpPr txBox="1">
            <a:spLocks noGrp="1"/>
          </p:cNvSpPr>
          <p:nvPr>
            <p:ph type="title"/>
          </p:nvPr>
        </p:nvSpPr>
        <p:spPr>
          <a:xfrm>
            <a:off x="1097280" y="5074920"/>
            <a:ext cx="10113264" cy="822960"/>
          </a:xfrm>
          <a:prstGeom prst="rect">
            <a:avLst/>
          </a:prstGeom>
          <a:noFill/>
          <a:ln>
            <a:noFill/>
          </a:ln>
        </p:spPr>
        <p:txBody>
          <a:bodyPr spcFirstLastPara="1" wrap="square" lIns="91425" tIns="0" rIns="91425" bIns="0" anchor="b" anchorCtr="0">
            <a:noAutofit/>
          </a:bodyPr>
          <a:lstStyle>
            <a:lvl1pPr lvl="0" algn="l">
              <a:lnSpc>
                <a:spcPct val="85000"/>
              </a:lnSpc>
              <a:spcBef>
                <a:spcPts val="0"/>
              </a:spcBef>
              <a:spcAft>
                <a:spcPts val="0"/>
              </a:spcAft>
              <a:buClr>
                <a:srgbClr val="FFFFFF"/>
              </a:buClr>
              <a:buSzPts val="3600"/>
              <a:buFont typeface="Calibri"/>
              <a:buNone/>
              <a:defRPr sz="3600" b="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0"/>
          <p:cNvSpPr>
            <a:spLocks noGrp="1"/>
          </p:cNvSpPr>
          <p:nvPr>
            <p:ph type="pic" idx="2"/>
          </p:nvPr>
        </p:nvSpPr>
        <p:spPr>
          <a:xfrm>
            <a:off x="15" y="0"/>
            <a:ext cx="12191985" cy="4915076"/>
          </a:xfrm>
          <a:prstGeom prst="rect">
            <a:avLst/>
          </a:prstGeom>
          <a:noFill/>
          <a:ln>
            <a:noFill/>
          </a:ln>
        </p:spPr>
      </p:sp>
      <p:sp>
        <p:nvSpPr>
          <p:cNvPr id="79" name="Google Shape;79;p10"/>
          <p:cNvSpPr txBox="1">
            <a:spLocks noGrp="1"/>
          </p:cNvSpPr>
          <p:nvPr>
            <p:ph type="body" idx="1"/>
          </p:nvPr>
        </p:nvSpPr>
        <p:spPr>
          <a:xfrm>
            <a:off x="1097280" y="5907023"/>
            <a:ext cx="10113264" cy="594360"/>
          </a:xfrm>
          <a:prstGeom prst="rect">
            <a:avLst/>
          </a:prstGeom>
          <a:noFill/>
          <a:ln>
            <a:noFill/>
          </a:ln>
        </p:spPr>
        <p:txBody>
          <a:bodyPr spcFirstLastPara="1" wrap="square" lIns="91425" tIns="0" rIns="91425" bIns="0" anchor="t" anchorCtr="0">
            <a:normAutofit/>
          </a:bodyPr>
          <a:lstStyle>
            <a:lvl1pPr marL="457200" lvl="0" indent="-228600" algn="l">
              <a:lnSpc>
                <a:spcPct val="90000"/>
              </a:lnSpc>
              <a:spcBef>
                <a:spcPts val="0"/>
              </a:spcBef>
              <a:spcAft>
                <a:spcPts val="0"/>
              </a:spcAft>
              <a:buSzPts val="1500"/>
              <a:buNone/>
              <a:defRPr sz="1500">
                <a:solidFill>
                  <a:srgbClr val="FFFFFF"/>
                </a:solidFill>
              </a:defRPr>
            </a:lvl1pPr>
            <a:lvl2pPr marL="914400" lvl="1" indent="-228600" algn="l">
              <a:lnSpc>
                <a:spcPct val="90000"/>
              </a:lnSpc>
              <a:spcBef>
                <a:spcPts val="6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80" name="Google Shape;80;p10"/>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10"/>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0"/>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Google Shape;7;p1"/>
          <p:cNvSpPr/>
          <p:nvPr/>
        </p:nvSpPr>
        <p:spPr>
          <a:xfrm>
            <a:off x="0" y="6334316"/>
            <a:ext cx="12192001" cy="6599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8;p1"/>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 name="Google Shape;9;p1"/>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0" name="Google Shape;10;p1"/>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cxnSp>
        <p:nvCxnSpPr>
          <p:cNvPr id="13" name="Google Shape;13;p1"/>
          <p:cNvCxnSpPr/>
          <p:nvPr/>
        </p:nvCxnSpPr>
        <p:spPr>
          <a:xfrm>
            <a:off x="1193532" y="1737845"/>
            <a:ext cx="9966960" cy="0"/>
          </a:xfrm>
          <a:prstGeom prst="straightConnector1">
            <a:avLst/>
          </a:prstGeom>
          <a:noFill/>
          <a:ln w="9525" cap="flat" cmpd="sng">
            <a:solidFill>
              <a:srgbClr val="7F7F7F"/>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0.xml"/><Relationship Id="rId9"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xml"/><Relationship Id="rId7" Type="http://schemas.openxmlformats.org/officeDocument/2006/relationships/image" Target="../media/image16.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3"/>
          <p:cNvSpPr txBox="1">
            <a:spLocks noGrp="1"/>
          </p:cNvSpPr>
          <p:nvPr>
            <p:ph type="ctrTitle"/>
          </p:nvPr>
        </p:nvSpPr>
        <p:spPr>
          <a:xfrm>
            <a:off x="1881339" y="1085513"/>
            <a:ext cx="8429322" cy="1293578"/>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262626"/>
              </a:buClr>
              <a:buSzPts val="8000"/>
              <a:buFont typeface="Calibri"/>
              <a:buNone/>
            </a:pPr>
            <a:r>
              <a:rPr lang="ja-JP" b="1"/>
              <a:t>魚類実態調査報告</a:t>
            </a:r>
            <a:endParaRPr/>
          </a:p>
        </p:txBody>
      </p:sp>
      <p:sp>
        <p:nvSpPr>
          <p:cNvPr id="102" name="Google Shape;102;p13"/>
          <p:cNvSpPr txBox="1">
            <a:spLocks noGrp="1"/>
          </p:cNvSpPr>
          <p:nvPr>
            <p:ph type="subTitle" idx="1"/>
          </p:nvPr>
        </p:nvSpPr>
        <p:spPr>
          <a:xfrm>
            <a:off x="368967" y="3099124"/>
            <a:ext cx="11454064" cy="3232649"/>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SzPct val="100000"/>
              <a:buNone/>
            </a:pPr>
            <a:endParaRPr sz="3600"/>
          </a:p>
          <a:p>
            <a:pPr marL="0" lvl="0" indent="0" algn="l" rtl="0">
              <a:lnSpc>
                <a:spcPct val="90000"/>
              </a:lnSpc>
              <a:spcBef>
                <a:spcPts val="1400"/>
              </a:spcBef>
              <a:spcAft>
                <a:spcPts val="0"/>
              </a:spcAft>
              <a:buSzPct val="100000"/>
              <a:buNone/>
            </a:pPr>
            <a:r>
              <a:rPr lang="ja-JP" sz="4400"/>
              <a:t>　　　  神奈川県保険医協会　公害環境対策部</a:t>
            </a:r>
            <a:endParaRPr sz="4400"/>
          </a:p>
          <a:p>
            <a:pPr marL="0" lvl="0" indent="0" algn="l" rtl="0">
              <a:lnSpc>
                <a:spcPct val="90000"/>
              </a:lnSpc>
              <a:spcBef>
                <a:spcPts val="1400"/>
              </a:spcBef>
              <a:spcAft>
                <a:spcPts val="0"/>
              </a:spcAft>
              <a:buSzPct val="100000"/>
              <a:buNone/>
            </a:pPr>
            <a:r>
              <a:rPr lang="ja-JP" sz="4400"/>
              <a:t>　　</a:t>
            </a:r>
            <a:endParaRPr sz="4400"/>
          </a:p>
          <a:p>
            <a:pPr marL="0" lvl="0" indent="0" algn="l" rtl="0">
              <a:lnSpc>
                <a:spcPct val="90000"/>
              </a:lnSpc>
              <a:spcBef>
                <a:spcPts val="1400"/>
              </a:spcBef>
              <a:spcAft>
                <a:spcPts val="0"/>
              </a:spcAft>
              <a:buSzPct val="100000"/>
              <a:buNone/>
            </a:pPr>
            <a:r>
              <a:rPr lang="ja-JP" sz="3600"/>
              <a:t>　　　　　　発表者：二村哲（ふたむら歯科クリニック）</a:t>
            </a:r>
            <a:endParaRPr sz="3600"/>
          </a:p>
          <a:p>
            <a:pPr marL="0" lvl="0" indent="0" algn="l" rtl="0">
              <a:lnSpc>
                <a:spcPct val="90000"/>
              </a:lnSpc>
              <a:spcBef>
                <a:spcPts val="1400"/>
              </a:spcBef>
              <a:spcAft>
                <a:spcPts val="0"/>
              </a:spcAft>
              <a:buSzPct val="100000"/>
              <a:buNone/>
            </a:pPr>
            <a:r>
              <a:rPr lang="ja-JP" sz="3600"/>
              <a:t>　　　　共同研究者：野本哲夫・牛山元美・竹下義仁</a:t>
            </a:r>
            <a:endParaRPr sz="3600"/>
          </a:p>
          <a:p>
            <a:pPr marL="0" lvl="0" indent="0" algn="l" rtl="0">
              <a:lnSpc>
                <a:spcPct val="90000"/>
              </a:lnSpc>
              <a:spcBef>
                <a:spcPts val="1400"/>
              </a:spcBef>
              <a:spcAft>
                <a:spcPts val="0"/>
              </a:spcAft>
              <a:buSzPct val="100000"/>
              <a:buNone/>
            </a:pPr>
            <a:r>
              <a:rPr lang="ja-JP" sz="3600"/>
              <a:t>　　　　　　　　　　高橋健作・宮澤軌昭</a:t>
            </a:r>
            <a:endParaRPr sz="3600"/>
          </a:p>
        </p:txBody>
      </p:sp>
      <p:sp>
        <p:nvSpPr>
          <p:cNvPr id="103" name="Google Shape;103;p13"/>
          <p:cNvSpPr txBox="1"/>
          <p:nvPr/>
        </p:nvSpPr>
        <p:spPr>
          <a:xfrm flipH="1">
            <a:off x="3857947" y="2415942"/>
            <a:ext cx="447610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ja-JP" sz="3600" b="1" i="0" u="none" strike="noStrike" cap="none">
                <a:solidFill>
                  <a:schemeClr val="dk1"/>
                </a:solidFill>
                <a:latin typeface="Calibri"/>
                <a:ea typeface="Calibri"/>
                <a:cs typeface="Calibri"/>
                <a:sym typeface="Calibri"/>
              </a:rPr>
              <a:t>2022年11月20日実施</a:t>
            </a:r>
            <a:endParaRPr sz="3600" b="1" i="0" u="none" strike="noStrike" cap="none">
              <a:solidFill>
                <a:schemeClr val="dk1"/>
              </a:solidFill>
              <a:latin typeface="Calibri"/>
              <a:ea typeface="Calibri"/>
              <a:cs typeface="Calibri"/>
              <a:sym typeface="Calibri"/>
            </a:endParaRPr>
          </a:p>
        </p:txBody>
      </p:sp>
      <p:sp>
        <p:nvSpPr>
          <p:cNvPr id="104" name="Google Shape;104;p13"/>
          <p:cNvSpPr txBox="1"/>
          <p:nvPr/>
        </p:nvSpPr>
        <p:spPr>
          <a:xfrm flipH="1">
            <a:off x="2059789" y="3062273"/>
            <a:ext cx="804434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sz="2800" b="0" i="0" u="none" strike="noStrike" cap="none">
                <a:solidFill>
                  <a:schemeClr val="dk1"/>
                </a:solidFill>
                <a:latin typeface="Calibri"/>
                <a:ea typeface="Calibri"/>
                <a:cs typeface="Calibri"/>
                <a:sym typeface="Calibri"/>
              </a:rPr>
              <a:t>～過去の調査から経年的な変化の考察も含めて～</a:t>
            </a:r>
            <a:endParaRPr sz="1400" b="0" i="0" u="none" strike="noStrike" cap="none">
              <a:solidFill>
                <a:srgbClr val="000000"/>
              </a:solidFill>
              <a:latin typeface="Arial"/>
              <a:ea typeface="Arial"/>
              <a:cs typeface="Arial"/>
              <a:sym typeface="Arial"/>
            </a:endParaRPr>
          </a:p>
        </p:txBody>
      </p:sp>
      <p:pic>
        <p:nvPicPr>
          <p:cNvPr id="5" name="オーディオ 4">
            <a:hlinkClick r:id="" action="ppaction://media"/>
            <a:extLst>
              <a:ext uri="{FF2B5EF4-FFF2-40B4-BE49-F238E27FC236}">
                <a16:creationId xmlns:a16="http://schemas.microsoft.com/office/drawing/2014/main" id="{74C98280-6D12-9A03-E48F-C948CB56F19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25000" t="-160938" r="-325000" b="-160938"/>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200"/>
    </mc:Choice>
    <mc:Fallback xmlns="">
      <p:transition spd="slow" advTm="27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2"/>
          <p:cNvSpPr txBox="1">
            <a:spLocks noGrp="1"/>
          </p:cNvSpPr>
          <p:nvPr>
            <p:ph type="title"/>
          </p:nvPr>
        </p:nvSpPr>
        <p:spPr>
          <a:xfrm>
            <a:off x="983412" y="37389"/>
            <a:ext cx="10172268" cy="1023661"/>
          </a:xfrm>
          <a:prstGeom prst="rect">
            <a:avLst/>
          </a:prstGeom>
          <a:noFill/>
          <a:ln>
            <a:noFill/>
          </a:ln>
        </p:spPr>
        <p:txBody>
          <a:bodyPr spcFirstLastPara="1" wrap="square" lIns="91425" tIns="45700" rIns="91425" bIns="45700" anchor="b" anchorCtr="0">
            <a:normAutofit fontScale="90000"/>
          </a:bodyPr>
          <a:lstStyle/>
          <a:p>
            <a:pPr marL="0" lvl="0" indent="0" algn="l" rtl="0">
              <a:lnSpc>
                <a:spcPct val="85000"/>
              </a:lnSpc>
              <a:spcBef>
                <a:spcPts val="0"/>
              </a:spcBef>
              <a:spcAft>
                <a:spcPts val="0"/>
              </a:spcAft>
              <a:buClr>
                <a:srgbClr val="3F3F3F"/>
              </a:buClr>
              <a:buSzPct val="100000"/>
              <a:buFont typeface="Calibri"/>
              <a:buNone/>
            </a:pPr>
            <a:r>
              <a:rPr lang="ja-JP"/>
              <a:t>　　過去の外観・骨格（X線）異常の例</a:t>
            </a:r>
            <a:endParaRPr/>
          </a:p>
        </p:txBody>
      </p:sp>
      <p:pic>
        <p:nvPicPr>
          <p:cNvPr id="168" name="Google Shape;168;p22"/>
          <p:cNvPicPr preferRelativeResize="0"/>
          <p:nvPr/>
        </p:nvPicPr>
        <p:blipFill rotWithShape="1">
          <a:blip r:embed="rId5">
            <a:alphaModFix/>
          </a:blip>
          <a:srcRect/>
          <a:stretch/>
        </p:blipFill>
        <p:spPr>
          <a:xfrm>
            <a:off x="1960543" y="1061050"/>
            <a:ext cx="4598143" cy="2777706"/>
          </a:xfrm>
          <a:prstGeom prst="rect">
            <a:avLst/>
          </a:prstGeom>
          <a:noFill/>
          <a:ln>
            <a:noFill/>
          </a:ln>
        </p:spPr>
      </p:pic>
      <p:pic>
        <p:nvPicPr>
          <p:cNvPr id="169" name="Google Shape;169;p22"/>
          <p:cNvPicPr preferRelativeResize="0"/>
          <p:nvPr/>
        </p:nvPicPr>
        <p:blipFill rotWithShape="1">
          <a:blip r:embed="rId6">
            <a:alphaModFix/>
          </a:blip>
          <a:srcRect/>
          <a:stretch/>
        </p:blipFill>
        <p:spPr>
          <a:xfrm>
            <a:off x="6558686" y="1144432"/>
            <a:ext cx="4715563" cy="2910277"/>
          </a:xfrm>
          <a:prstGeom prst="rect">
            <a:avLst/>
          </a:prstGeom>
          <a:noFill/>
          <a:ln>
            <a:noFill/>
          </a:ln>
        </p:spPr>
      </p:pic>
      <p:pic>
        <p:nvPicPr>
          <p:cNvPr id="170" name="Google Shape;170;p22"/>
          <p:cNvPicPr preferRelativeResize="0"/>
          <p:nvPr/>
        </p:nvPicPr>
        <p:blipFill rotWithShape="1">
          <a:blip r:embed="rId7">
            <a:alphaModFix/>
          </a:blip>
          <a:srcRect/>
          <a:stretch/>
        </p:blipFill>
        <p:spPr>
          <a:xfrm>
            <a:off x="1198899" y="3777426"/>
            <a:ext cx="4870647" cy="2298207"/>
          </a:xfrm>
          <a:prstGeom prst="rect">
            <a:avLst/>
          </a:prstGeom>
          <a:noFill/>
          <a:ln>
            <a:noFill/>
          </a:ln>
        </p:spPr>
      </p:pic>
      <p:pic>
        <p:nvPicPr>
          <p:cNvPr id="171" name="Google Shape;171;p22"/>
          <p:cNvPicPr preferRelativeResize="0"/>
          <p:nvPr/>
        </p:nvPicPr>
        <p:blipFill rotWithShape="1">
          <a:blip r:embed="rId8">
            <a:alphaModFix/>
          </a:blip>
          <a:srcRect/>
          <a:stretch/>
        </p:blipFill>
        <p:spPr>
          <a:xfrm>
            <a:off x="5348643" y="3777426"/>
            <a:ext cx="4796287" cy="2555980"/>
          </a:xfrm>
          <a:prstGeom prst="rect">
            <a:avLst/>
          </a:prstGeom>
          <a:noFill/>
          <a:ln>
            <a:noFill/>
          </a:ln>
        </p:spPr>
      </p:pic>
      <p:pic>
        <p:nvPicPr>
          <p:cNvPr id="2" name="オーディオ 1">
            <a:hlinkClick r:id="" action="ppaction://media"/>
            <a:extLst>
              <a:ext uri="{FF2B5EF4-FFF2-40B4-BE49-F238E27FC236}">
                <a16:creationId xmlns:a16="http://schemas.microsoft.com/office/drawing/2014/main" id="{99A1434F-279B-CAC4-F610-0F70AA5FC7FF}"/>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325000" t="-160938" r="-325000" b="-160938"/>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324"/>
    </mc:Choice>
    <mc:Fallback xmlns="">
      <p:transition spd="slow" advTm="11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3"/>
          <p:cNvSpPr txBox="1">
            <a:spLocks noGrp="1"/>
          </p:cNvSpPr>
          <p:nvPr>
            <p:ph type="title"/>
          </p:nvPr>
        </p:nvSpPr>
        <p:spPr>
          <a:xfrm>
            <a:off x="1174282" y="286603"/>
            <a:ext cx="9981398" cy="1041683"/>
          </a:xfrm>
          <a:prstGeom prst="rect">
            <a:avLst/>
          </a:prstGeom>
          <a:noFill/>
          <a:ln>
            <a:noFill/>
          </a:ln>
        </p:spPr>
        <p:txBody>
          <a:bodyPr spcFirstLastPara="1" wrap="square" lIns="91425" tIns="45700" rIns="91425" bIns="45700" anchor="b" anchorCtr="0">
            <a:normAutofit fontScale="90000"/>
          </a:bodyPr>
          <a:lstStyle/>
          <a:p>
            <a:pPr marL="0" lvl="0" indent="0" algn="l" rtl="0">
              <a:lnSpc>
                <a:spcPct val="85000"/>
              </a:lnSpc>
              <a:spcBef>
                <a:spcPts val="0"/>
              </a:spcBef>
              <a:spcAft>
                <a:spcPts val="0"/>
              </a:spcAft>
              <a:buClr>
                <a:srgbClr val="3F3F3F"/>
              </a:buClr>
              <a:buSzPct val="100000"/>
              <a:buFont typeface="Calibri"/>
              <a:buNone/>
            </a:pPr>
            <a:r>
              <a:rPr lang="ja-JP"/>
              <a:t>　骨格（X線）異常の割合の経年変化</a:t>
            </a:r>
            <a:endParaRPr/>
          </a:p>
        </p:txBody>
      </p:sp>
      <p:pic>
        <p:nvPicPr>
          <p:cNvPr id="177" name="Google Shape;177;p23"/>
          <p:cNvPicPr preferRelativeResize="0">
            <a:picLocks noGrp="1"/>
          </p:cNvPicPr>
          <p:nvPr>
            <p:ph type="body" idx="1"/>
          </p:nvPr>
        </p:nvPicPr>
        <p:blipFill rotWithShape="1">
          <a:blip r:embed="rId5">
            <a:alphaModFix/>
          </a:blip>
          <a:srcRect/>
          <a:stretch/>
        </p:blipFill>
        <p:spPr>
          <a:xfrm>
            <a:off x="60385" y="1782615"/>
            <a:ext cx="12064381" cy="4524949"/>
          </a:xfrm>
          <a:prstGeom prst="rect">
            <a:avLst/>
          </a:prstGeom>
          <a:noFill/>
          <a:ln>
            <a:noFill/>
          </a:ln>
        </p:spPr>
      </p:pic>
      <p:pic>
        <p:nvPicPr>
          <p:cNvPr id="5" name="オーディオ 4">
            <a:hlinkClick r:id="" action="ppaction://media"/>
            <a:extLst>
              <a:ext uri="{FF2B5EF4-FFF2-40B4-BE49-F238E27FC236}">
                <a16:creationId xmlns:a16="http://schemas.microsoft.com/office/drawing/2014/main" id="{34827EC7-F49E-8304-6A98-2E1D748BF1B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190"/>
    </mc:Choice>
    <mc:Fallback xmlns="">
      <p:transition spd="slow" advTm="16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4"/>
          <p:cNvSpPr txBox="1"/>
          <p:nvPr/>
        </p:nvSpPr>
        <p:spPr>
          <a:xfrm>
            <a:off x="2360496" y="258793"/>
            <a:ext cx="7471008" cy="584775"/>
          </a:xfrm>
          <a:prstGeom prst="rect">
            <a:avLst/>
          </a:prstGeom>
          <a:noFill/>
          <a:ln>
            <a:noFill/>
          </a:ln>
        </p:spPr>
        <p:txBody>
          <a:bodyPr spcFirstLastPara="1" wrap="square" lIns="91425" tIns="45700" rIns="91425" bIns="45700" anchor="t" anchorCtr="0">
            <a:spAutoFit/>
          </a:bodyPr>
          <a:lstStyle/>
          <a:p>
            <a:pPr marL="342265" marR="0" lvl="0" indent="-304800" algn="just" rtl="0">
              <a:lnSpc>
                <a:spcPct val="100000"/>
              </a:lnSpc>
              <a:spcBef>
                <a:spcPts val="0"/>
              </a:spcBef>
              <a:spcAft>
                <a:spcPts val="0"/>
              </a:spcAft>
              <a:buClr>
                <a:srgbClr val="000000"/>
              </a:buClr>
              <a:buSzPts val="3200"/>
              <a:buFont typeface="Arial"/>
              <a:buNone/>
            </a:pPr>
            <a:r>
              <a:rPr lang="ja-JP" sz="3200" b="1" i="0" u="none" strike="noStrike" cap="none">
                <a:solidFill>
                  <a:srgbClr val="333333"/>
                </a:solidFill>
                <a:latin typeface="Century"/>
                <a:ea typeface="Century"/>
                <a:cs typeface="Century"/>
                <a:sym typeface="Century"/>
              </a:rPr>
              <a:t>（表2）重金属の汚染状況の調査結果</a:t>
            </a:r>
            <a:endParaRPr sz="3200" b="1" i="0" u="none" strike="noStrike" cap="none">
              <a:solidFill>
                <a:schemeClr val="dk1"/>
              </a:solidFill>
              <a:latin typeface="Century"/>
              <a:ea typeface="Century"/>
              <a:cs typeface="Century"/>
              <a:sym typeface="Century"/>
            </a:endParaRPr>
          </a:p>
        </p:txBody>
      </p:sp>
      <p:pic>
        <p:nvPicPr>
          <p:cNvPr id="183" name="Google Shape;183;p24"/>
          <p:cNvPicPr preferRelativeResize="0"/>
          <p:nvPr/>
        </p:nvPicPr>
        <p:blipFill rotWithShape="1">
          <a:blip r:embed="rId5">
            <a:alphaModFix/>
          </a:blip>
          <a:srcRect/>
          <a:stretch/>
        </p:blipFill>
        <p:spPr>
          <a:xfrm>
            <a:off x="789870" y="945168"/>
            <a:ext cx="10612259" cy="5365321"/>
          </a:xfrm>
          <a:prstGeom prst="rect">
            <a:avLst/>
          </a:prstGeom>
          <a:noFill/>
          <a:ln>
            <a:noFill/>
          </a:ln>
        </p:spPr>
      </p:pic>
      <p:pic>
        <p:nvPicPr>
          <p:cNvPr id="2" name="オーディオ 1">
            <a:hlinkClick r:id="" action="ppaction://media"/>
            <a:extLst>
              <a:ext uri="{FF2B5EF4-FFF2-40B4-BE49-F238E27FC236}">
                <a16:creationId xmlns:a16="http://schemas.microsoft.com/office/drawing/2014/main" id="{F83F0503-6A3E-CF12-CCB3-C1CEDF1FE10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330"/>
    </mc:Choice>
    <mc:Fallback xmlns="">
      <p:transition spd="slow" advTm="11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25"/>
          <p:cNvPicPr preferRelativeResize="0"/>
          <p:nvPr/>
        </p:nvPicPr>
        <p:blipFill rotWithShape="1">
          <a:blip r:embed="rId5">
            <a:alphaModFix/>
          </a:blip>
          <a:srcRect/>
          <a:stretch/>
        </p:blipFill>
        <p:spPr>
          <a:xfrm>
            <a:off x="5784992" y="28845"/>
            <a:ext cx="6407008" cy="3509705"/>
          </a:xfrm>
          <a:prstGeom prst="rect">
            <a:avLst/>
          </a:prstGeom>
          <a:noFill/>
          <a:ln>
            <a:noFill/>
          </a:ln>
        </p:spPr>
      </p:pic>
      <p:sp>
        <p:nvSpPr>
          <p:cNvPr id="189" name="Google Shape;189;p25"/>
          <p:cNvSpPr txBox="1"/>
          <p:nvPr/>
        </p:nvSpPr>
        <p:spPr>
          <a:xfrm>
            <a:off x="97104" y="28846"/>
            <a:ext cx="5373324" cy="4770537"/>
          </a:xfrm>
          <a:prstGeom prst="rect">
            <a:avLst/>
          </a:prstGeom>
          <a:noFill/>
          <a:ln>
            <a:noFill/>
          </a:ln>
        </p:spPr>
        <p:txBody>
          <a:bodyPr spcFirstLastPara="1" wrap="square" lIns="91425" tIns="45700" rIns="91425" bIns="45700" anchor="t" anchorCtr="0">
            <a:spAutoFit/>
          </a:bodyPr>
          <a:lstStyle/>
          <a:p>
            <a:pPr marL="342265" marR="0" lvl="0" indent="-304800" algn="just" rtl="0">
              <a:lnSpc>
                <a:spcPct val="100000"/>
              </a:lnSpc>
              <a:spcBef>
                <a:spcPts val="0"/>
              </a:spcBef>
              <a:spcAft>
                <a:spcPts val="0"/>
              </a:spcAft>
              <a:buClr>
                <a:srgbClr val="000000"/>
              </a:buClr>
              <a:buSzPts val="2400"/>
              <a:buFont typeface="Arial"/>
              <a:buNone/>
            </a:pPr>
            <a:r>
              <a:rPr lang="ja-JP" sz="2400" b="0" i="0" u="none" strike="noStrike" cap="none">
                <a:solidFill>
                  <a:srgbClr val="333333"/>
                </a:solidFill>
                <a:latin typeface="Century"/>
                <a:ea typeface="Century"/>
                <a:cs typeface="Century"/>
                <a:sym typeface="Century"/>
              </a:rPr>
              <a:t>＜PCB＞</a:t>
            </a:r>
            <a:endParaRPr sz="2400" b="0" i="0" u="none" strike="noStrike" cap="none">
              <a:solidFill>
                <a:srgbClr val="333333"/>
              </a:solidFill>
              <a:latin typeface="Century"/>
              <a:ea typeface="Century"/>
              <a:cs typeface="Century"/>
              <a:sym typeface="Century"/>
            </a:endParaRPr>
          </a:p>
          <a:p>
            <a:pPr marL="342265" marR="0" lvl="0" indent="152400" algn="just" rtl="0">
              <a:lnSpc>
                <a:spcPct val="100000"/>
              </a:lnSpc>
              <a:spcBef>
                <a:spcPts val="0"/>
              </a:spcBef>
              <a:spcAft>
                <a:spcPts val="0"/>
              </a:spcAft>
              <a:buClr>
                <a:srgbClr val="000000"/>
              </a:buClr>
              <a:buSzPts val="2000"/>
              <a:buFont typeface="Arial"/>
              <a:buNone/>
            </a:pPr>
            <a:endParaRPr sz="2000" b="0" i="0" u="none" strike="noStrike" cap="none">
              <a:solidFill>
                <a:srgbClr val="333333"/>
              </a:solidFill>
              <a:latin typeface="Century"/>
              <a:ea typeface="Century"/>
              <a:cs typeface="Century"/>
              <a:sym typeface="Century"/>
            </a:endParaRPr>
          </a:p>
          <a:p>
            <a:pPr marL="342265" marR="0" lvl="0" indent="152400" algn="just" rtl="0">
              <a:lnSpc>
                <a:spcPct val="100000"/>
              </a:lnSpc>
              <a:spcBef>
                <a:spcPts val="0"/>
              </a:spcBef>
              <a:spcAft>
                <a:spcPts val="0"/>
              </a:spcAft>
              <a:buClr>
                <a:srgbClr val="000000"/>
              </a:buClr>
              <a:buSzPts val="2000"/>
              <a:buFont typeface="Arial"/>
              <a:buNone/>
            </a:pPr>
            <a:r>
              <a:rPr lang="ja-JP" sz="2000" b="0" i="0" u="none" strike="noStrike" cap="none">
                <a:solidFill>
                  <a:srgbClr val="333333"/>
                </a:solidFill>
                <a:latin typeface="Century"/>
                <a:ea typeface="Century"/>
                <a:cs typeface="Century"/>
                <a:sym typeface="Century"/>
              </a:rPr>
              <a:t>ヴェルニー公園）可食部については内臓合わせて分析。PCBは0.05ppmで、過去最も低い数値となった。また内臓では1.00ppmと例年と比較しても低い数値となった。</a:t>
            </a:r>
            <a:endParaRPr sz="2000" b="0" i="0" u="none" strike="noStrike" cap="none">
              <a:solidFill>
                <a:schemeClr val="dk1"/>
              </a:solidFill>
              <a:latin typeface="Century"/>
              <a:ea typeface="Century"/>
              <a:cs typeface="Century"/>
              <a:sym typeface="Century"/>
            </a:endParaRPr>
          </a:p>
          <a:p>
            <a:pPr marL="342265" marR="0" lvl="0" indent="152400" algn="just" rtl="0">
              <a:lnSpc>
                <a:spcPct val="100000"/>
              </a:lnSpc>
              <a:spcBef>
                <a:spcPts val="0"/>
              </a:spcBef>
              <a:spcAft>
                <a:spcPts val="0"/>
              </a:spcAft>
              <a:buClr>
                <a:srgbClr val="000000"/>
              </a:buClr>
              <a:buSzPts val="2000"/>
              <a:buFont typeface="Arial"/>
              <a:buNone/>
            </a:pPr>
            <a:endParaRPr sz="2000" b="0" i="0" u="none" strike="noStrike" cap="none">
              <a:solidFill>
                <a:srgbClr val="333333"/>
              </a:solidFill>
              <a:latin typeface="Century"/>
              <a:ea typeface="Century"/>
              <a:cs typeface="Century"/>
              <a:sym typeface="Century"/>
            </a:endParaRPr>
          </a:p>
          <a:p>
            <a:pPr marL="342265" marR="0" lvl="0" indent="152400" algn="just" rtl="0">
              <a:lnSpc>
                <a:spcPct val="100000"/>
              </a:lnSpc>
              <a:spcBef>
                <a:spcPts val="0"/>
              </a:spcBef>
              <a:spcAft>
                <a:spcPts val="0"/>
              </a:spcAft>
              <a:buClr>
                <a:srgbClr val="000000"/>
              </a:buClr>
              <a:buSzPts val="2000"/>
              <a:buFont typeface="Arial"/>
              <a:buNone/>
            </a:pPr>
            <a:r>
              <a:rPr lang="ja-JP" sz="2000" b="0" i="0" u="none" strike="noStrike" cap="none">
                <a:solidFill>
                  <a:srgbClr val="333333"/>
                </a:solidFill>
                <a:latin typeface="Century"/>
                <a:ea typeface="Century"/>
                <a:cs typeface="Century"/>
                <a:sym typeface="Century"/>
              </a:rPr>
              <a:t>長浦湾）可食部では0.02ppmとなり、こちらも過去と比較すると低い数値となった。内蔵では0.67ppmとなった。</a:t>
            </a:r>
            <a:endParaRPr sz="2000" b="0" i="0" u="none" strike="noStrike" cap="none">
              <a:solidFill>
                <a:schemeClr val="dk1"/>
              </a:solidFill>
              <a:latin typeface="Century"/>
              <a:ea typeface="Century"/>
              <a:cs typeface="Century"/>
              <a:sym typeface="Century"/>
            </a:endParaRPr>
          </a:p>
          <a:p>
            <a:pPr marL="342265" marR="0" lvl="0" indent="152400" algn="just" rtl="0">
              <a:lnSpc>
                <a:spcPct val="100000"/>
              </a:lnSpc>
              <a:spcBef>
                <a:spcPts val="0"/>
              </a:spcBef>
              <a:spcAft>
                <a:spcPts val="0"/>
              </a:spcAft>
              <a:buClr>
                <a:srgbClr val="000000"/>
              </a:buClr>
              <a:buSzPts val="2000"/>
              <a:buFont typeface="Arial"/>
              <a:buNone/>
            </a:pPr>
            <a:endParaRPr sz="2000" b="0" i="0" u="none" strike="noStrike" cap="none">
              <a:solidFill>
                <a:srgbClr val="333333"/>
              </a:solidFill>
              <a:latin typeface="Century"/>
              <a:ea typeface="Century"/>
              <a:cs typeface="Century"/>
              <a:sym typeface="Century"/>
            </a:endParaRPr>
          </a:p>
          <a:p>
            <a:pPr marL="342265" marR="0" lvl="0" indent="152400" algn="just" rtl="0">
              <a:lnSpc>
                <a:spcPct val="100000"/>
              </a:lnSpc>
              <a:spcBef>
                <a:spcPts val="0"/>
              </a:spcBef>
              <a:spcAft>
                <a:spcPts val="0"/>
              </a:spcAft>
              <a:buClr>
                <a:srgbClr val="000000"/>
              </a:buClr>
              <a:buSzPts val="2000"/>
              <a:buFont typeface="Arial"/>
              <a:buNone/>
            </a:pPr>
            <a:r>
              <a:rPr lang="ja-JP" sz="2000" b="0" i="0" u="none" strike="noStrike" cap="none">
                <a:solidFill>
                  <a:srgbClr val="333333"/>
                </a:solidFill>
                <a:latin typeface="Century"/>
                <a:ea typeface="Century"/>
                <a:cs typeface="Century"/>
                <a:sym typeface="Century"/>
              </a:rPr>
              <a:t>鶴見川）可食部では検出がされず、内蔵で0.62ppmと過去最も低い数値となった。</a:t>
            </a:r>
            <a:endParaRPr sz="2000" b="0" i="0" u="none" strike="noStrike" cap="none">
              <a:solidFill>
                <a:schemeClr val="dk1"/>
              </a:solidFill>
              <a:latin typeface="Century"/>
              <a:ea typeface="Century"/>
              <a:cs typeface="Century"/>
              <a:sym typeface="Century"/>
            </a:endParaRPr>
          </a:p>
          <a:p>
            <a:pPr marL="342265" marR="0" lvl="0" indent="152400" algn="just" rtl="0">
              <a:lnSpc>
                <a:spcPct val="100000"/>
              </a:lnSpc>
              <a:spcBef>
                <a:spcPts val="0"/>
              </a:spcBef>
              <a:spcAft>
                <a:spcPts val="0"/>
              </a:spcAft>
              <a:buClr>
                <a:srgbClr val="000000"/>
              </a:buClr>
              <a:buSzPts val="2000"/>
              <a:buFont typeface="Arial"/>
              <a:buNone/>
            </a:pPr>
            <a:r>
              <a:rPr lang="ja-JP" sz="2000" b="0" i="0" u="none" strike="noStrike" cap="none">
                <a:solidFill>
                  <a:srgbClr val="333333"/>
                </a:solidFill>
                <a:latin typeface="MS Mincho"/>
                <a:ea typeface="MS Mincho"/>
                <a:cs typeface="MS Mincho"/>
                <a:sym typeface="MS Mincho"/>
              </a:rPr>
              <a:t> </a:t>
            </a:r>
            <a:endParaRPr sz="2000" b="0" i="0" u="none" strike="noStrike" cap="none">
              <a:solidFill>
                <a:schemeClr val="dk1"/>
              </a:solidFill>
              <a:latin typeface="Century"/>
              <a:ea typeface="Century"/>
              <a:cs typeface="Century"/>
              <a:sym typeface="Century"/>
            </a:endParaRPr>
          </a:p>
        </p:txBody>
      </p:sp>
      <p:pic>
        <p:nvPicPr>
          <p:cNvPr id="190" name="Google Shape;190;p25"/>
          <p:cNvPicPr preferRelativeResize="0"/>
          <p:nvPr/>
        </p:nvPicPr>
        <p:blipFill rotWithShape="1">
          <a:blip r:embed="rId6">
            <a:alphaModFix/>
          </a:blip>
          <a:srcRect/>
          <a:stretch/>
        </p:blipFill>
        <p:spPr>
          <a:xfrm>
            <a:off x="5784992" y="3538550"/>
            <a:ext cx="6425890" cy="3340175"/>
          </a:xfrm>
          <a:prstGeom prst="rect">
            <a:avLst/>
          </a:prstGeom>
          <a:noFill/>
          <a:ln>
            <a:noFill/>
          </a:ln>
        </p:spPr>
      </p:pic>
      <p:pic>
        <p:nvPicPr>
          <p:cNvPr id="191" name="Google Shape;191;p25"/>
          <p:cNvPicPr preferRelativeResize="0"/>
          <p:nvPr/>
        </p:nvPicPr>
        <p:blipFill rotWithShape="1">
          <a:blip r:embed="rId7">
            <a:alphaModFix/>
          </a:blip>
          <a:srcRect/>
          <a:stretch/>
        </p:blipFill>
        <p:spPr>
          <a:xfrm>
            <a:off x="836336" y="4580092"/>
            <a:ext cx="4083621" cy="1739786"/>
          </a:xfrm>
          <a:prstGeom prst="rect">
            <a:avLst/>
          </a:prstGeom>
          <a:noFill/>
          <a:ln>
            <a:noFill/>
          </a:ln>
        </p:spPr>
      </p:pic>
      <p:pic>
        <p:nvPicPr>
          <p:cNvPr id="3" name="オーディオ 2">
            <a:hlinkClick r:id="" action="ppaction://media"/>
            <a:extLst>
              <a:ext uri="{FF2B5EF4-FFF2-40B4-BE49-F238E27FC236}">
                <a16:creationId xmlns:a16="http://schemas.microsoft.com/office/drawing/2014/main" id="{618FDFE2-B8EA-CB1D-2CDA-06450B379516}"/>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325000" t="-160938" r="-325000" b="-160938"/>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5948"/>
    </mc:Choice>
    <mc:Fallback xmlns="">
      <p:transition spd="slow" advTm="55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6"/>
          <p:cNvSpPr txBox="1"/>
          <p:nvPr/>
        </p:nvSpPr>
        <p:spPr>
          <a:xfrm>
            <a:off x="154003" y="606392"/>
            <a:ext cx="5736657" cy="4893647"/>
          </a:xfrm>
          <a:prstGeom prst="rect">
            <a:avLst/>
          </a:prstGeom>
          <a:noFill/>
          <a:ln>
            <a:noFill/>
          </a:ln>
        </p:spPr>
        <p:txBody>
          <a:bodyPr spcFirstLastPara="1" wrap="square" lIns="91425" tIns="45700" rIns="91425" bIns="45700" anchor="t" anchorCtr="0">
            <a:spAutoFit/>
          </a:bodyPr>
          <a:lstStyle/>
          <a:p>
            <a:pPr marL="304800" marR="0" lvl="0" indent="-304800" algn="just" rtl="0">
              <a:lnSpc>
                <a:spcPct val="100000"/>
              </a:lnSpc>
              <a:spcBef>
                <a:spcPts val="0"/>
              </a:spcBef>
              <a:spcAft>
                <a:spcPts val="0"/>
              </a:spcAft>
              <a:buClr>
                <a:srgbClr val="000000"/>
              </a:buClr>
              <a:buSzPts val="3200"/>
              <a:buFont typeface="Arial"/>
              <a:buNone/>
            </a:pPr>
            <a:r>
              <a:rPr lang="ja-JP" sz="3200" b="0" i="0" u="none" strike="noStrike" cap="none">
                <a:solidFill>
                  <a:srgbClr val="333333"/>
                </a:solidFill>
                <a:latin typeface="Century"/>
                <a:ea typeface="Century"/>
                <a:cs typeface="Century"/>
                <a:sym typeface="Century"/>
              </a:rPr>
              <a:t>　</a:t>
            </a:r>
            <a:r>
              <a:rPr lang="ja-JP" sz="3600" b="0" i="0" u="none" strike="noStrike" cap="none">
                <a:solidFill>
                  <a:srgbClr val="333333"/>
                </a:solidFill>
                <a:latin typeface="Century"/>
                <a:ea typeface="Century"/>
                <a:cs typeface="Century"/>
                <a:sym typeface="Century"/>
              </a:rPr>
              <a:t>＜ヒ素＞</a:t>
            </a:r>
            <a:endParaRPr sz="3600" b="0" i="0" u="none" strike="noStrike" cap="none">
              <a:solidFill>
                <a:schemeClr val="dk1"/>
              </a:solidFill>
              <a:latin typeface="Century"/>
              <a:ea typeface="Century"/>
              <a:cs typeface="Century"/>
              <a:sym typeface="Century"/>
            </a:endParaRPr>
          </a:p>
          <a:p>
            <a:pPr marL="342265" marR="0" lvl="0" indent="152400" algn="just" rtl="0">
              <a:lnSpc>
                <a:spcPct val="100000"/>
              </a:lnSpc>
              <a:spcBef>
                <a:spcPts val="0"/>
              </a:spcBef>
              <a:spcAft>
                <a:spcPts val="0"/>
              </a:spcAft>
              <a:buClr>
                <a:srgbClr val="000000"/>
              </a:buClr>
              <a:buSzPts val="3600"/>
              <a:buFont typeface="Arial"/>
              <a:buNone/>
            </a:pPr>
            <a:r>
              <a:rPr lang="ja-JP" sz="3600" b="0" i="0" u="none" strike="noStrike" cap="none">
                <a:solidFill>
                  <a:srgbClr val="333333"/>
                </a:solidFill>
                <a:latin typeface="Century"/>
                <a:ea typeface="Century"/>
                <a:cs typeface="Century"/>
                <a:sym typeface="Century"/>
              </a:rPr>
              <a:t>ヒ素はヴェルニー公園の可食部で1.10ppm。</a:t>
            </a:r>
            <a:endParaRPr sz="3600" b="0" i="0" u="none" strike="noStrike" cap="none">
              <a:solidFill>
                <a:srgbClr val="333333"/>
              </a:solidFill>
              <a:latin typeface="Century"/>
              <a:ea typeface="Century"/>
              <a:cs typeface="Century"/>
              <a:sym typeface="Century"/>
            </a:endParaRPr>
          </a:p>
          <a:p>
            <a:pPr marL="342265" marR="0" lvl="0" indent="152400" algn="just" rtl="0">
              <a:lnSpc>
                <a:spcPct val="100000"/>
              </a:lnSpc>
              <a:spcBef>
                <a:spcPts val="0"/>
              </a:spcBef>
              <a:spcAft>
                <a:spcPts val="0"/>
              </a:spcAft>
              <a:buClr>
                <a:srgbClr val="000000"/>
              </a:buClr>
              <a:buSzPts val="3600"/>
              <a:buFont typeface="Arial"/>
              <a:buNone/>
            </a:pPr>
            <a:r>
              <a:rPr lang="ja-JP" sz="3600" b="0" i="0" u="none" strike="noStrike" cap="none">
                <a:solidFill>
                  <a:srgbClr val="333333"/>
                </a:solidFill>
                <a:latin typeface="Century"/>
                <a:ea typeface="Century"/>
                <a:cs typeface="Century"/>
                <a:sym typeface="Century"/>
              </a:rPr>
              <a:t>長浦湾の可食部で0.80ppm、鶴見川の可食部で0.30ppmで例年と大きく変わらない数値であった。</a:t>
            </a:r>
            <a:endParaRPr sz="3600" b="0" i="0" u="none" strike="noStrike" cap="none">
              <a:solidFill>
                <a:schemeClr val="dk1"/>
              </a:solidFill>
              <a:latin typeface="Century"/>
              <a:ea typeface="Century"/>
              <a:cs typeface="Century"/>
              <a:sym typeface="Century"/>
            </a:endParaRPr>
          </a:p>
          <a:p>
            <a:pPr marL="342265" marR="0" lvl="0" indent="-304800" algn="just" rtl="0">
              <a:lnSpc>
                <a:spcPct val="100000"/>
              </a:lnSpc>
              <a:spcBef>
                <a:spcPts val="0"/>
              </a:spcBef>
              <a:spcAft>
                <a:spcPts val="0"/>
              </a:spcAft>
              <a:buClr>
                <a:srgbClr val="000000"/>
              </a:buClr>
              <a:buSzPts val="1200"/>
              <a:buFont typeface="Arial"/>
              <a:buNone/>
            </a:pPr>
            <a:r>
              <a:rPr lang="ja-JP" sz="1200" b="0" i="0" u="none" strike="noStrike" cap="none">
                <a:solidFill>
                  <a:srgbClr val="333333"/>
                </a:solidFill>
                <a:latin typeface="MS Mincho"/>
                <a:ea typeface="MS Mincho"/>
                <a:cs typeface="MS Mincho"/>
                <a:sym typeface="MS Mincho"/>
              </a:rPr>
              <a:t> </a:t>
            </a:r>
            <a:endParaRPr sz="1200" b="0" i="0" u="none" strike="noStrike" cap="none">
              <a:solidFill>
                <a:schemeClr val="dk1"/>
              </a:solidFill>
              <a:latin typeface="Century"/>
              <a:ea typeface="Century"/>
              <a:cs typeface="Century"/>
              <a:sym typeface="Century"/>
            </a:endParaRPr>
          </a:p>
          <a:p>
            <a:pPr marL="304800" marR="0" lvl="0" indent="-304800" algn="just" rtl="0">
              <a:lnSpc>
                <a:spcPct val="100000"/>
              </a:lnSpc>
              <a:spcBef>
                <a:spcPts val="0"/>
              </a:spcBef>
              <a:spcAft>
                <a:spcPts val="0"/>
              </a:spcAft>
              <a:buClr>
                <a:srgbClr val="000000"/>
              </a:buClr>
              <a:buSzPts val="1200"/>
              <a:buFont typeface="Arial"/>
              <a:buNone/>
            </a:pPr>
            <a:r>
              <a:rPr lang="ja-JP" sz="1200" b="0" i="0" u="none" strike="noStrike" cap="none">
                <a:solidFill>
                  <a:srgbClr val="333333"/>
                </a:solidFill>
                <a:latin typeface="MS Mincho"/>
                <a:ea typeface="MS Mincho"/>
                <a:cs typeface="MS Mincho"/>
                <a:sym typeface="MS Mincho"/>
              </a:rPr>
              <a:t> </a:t>
            </a:r>
            <a:endParaRPr sz="1200" b="0" i="0" u="none" strike="noStrike" cap="none">
              <a:solidFill>
                <a:schemeClr val="dk1"/>
              </a:solidFill>
              <a:latin typeface="Century"/>
              <a:ea typeface="Century"/>
              <a:cs typeface="Century"/>
              <a:sym typeface="Century"/>
            </a:endParaRPr>
          </a:p>
        </p:txBody>
      </p:sp>
      <p:pic>
        <p:nvPicPr>
          <p:cNvPr id="197" name="Google Shape;197;p26"/>
          <p:cNvPicPr preferRelativeResize="0"/>
          <p:nvPr/>
        </p:nvPicPr>
        <p:blipFill rotWithShape="1">
          <a:blip r:embed="rId5">
            <a:alphaModFix/>
          </a:blip>
          <a:srcRect/>
          <a:stretch/>
        </p:blipFill>
        <p:spPr>
          <a:xfrm>
            <a:off x="6054291" y="0"/>
            <a:ext cx="6137709" cy="3494797"/>
          </a:xfrm>
          <a:prstGeom prst="rect">
            <a:avLst/>
          </a:prstGeom>
          <a:noFill/>
          <a:ln>
            <a:noFill/>
          </a:ln>
        </p:spPr>
      </p:pic>
      <p:pic>
        <p:nvPicPr>
          <p:cNvPr id="198" name="Google Shape;198;p26"/>
          <p:cNvPicPr preferRelativeResize="0"/>
          <p:nvPr/>
        </p:nvPicPr>
        <p:blipFill rotWithShape="1">
          <a:blip r:embed="rId6">
            <a:alphaModFix/>
          </a:blip>
          <a:srcRect/>
          <a:stretch/>
        </p:blipFill>
        <p:spPr>
          <a:xfrm>
            <a:off x="6054291" y="3429000"/>
            <a:ext cx="6137709" cy="3429000"/>
          </a:xfrm>
          <a:prstGeom prst="rect">
            <a:avLst/>
          </a:prstGeom>
          <a:noFill/>
          <a:ln>
            <a:noFill/>
          </a:ln>
        </p:spPr>
      </p:pic>
      <p:pic>
        <p:nvPicPr>
          <p:cNvPr id="4" name="オーディオ 3">
            <a:hlinkClick r:id="" action="ppaction://media"/>
            <a:extLst>
              <a:ext uri="{FF2B5EF4-FFF2-40B4-BE49-F238E27FC236}">
                <a16:creationId xmlns:a16="http://schemas.microsoft.com/office/drawing/2014/main" id="{61AF96A0-0B8E-DEB1-79F6-ECEB2F82B6F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25000" t="-160938" r="-325000" b="-160938"/>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936"/>
    </mc:Choice>
    <mc:Fallback xmlns="">
      <p:transition spd="slow" advTm="27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27"/>
          <p:cNvPicPr preferRelativeResize="0"/>
          <p:nvPr/>
        </p:nvPicPr>
        <p:blipFill rotWithShape="1">
          <a:blip r:embed="rId5">
            <a:alphaModFix/>
          </a:blip>
          <a:srcRect/>
          <a:stretch/>
        </p:blipFill>
        <p:spPr>
          <a:xfrm>
            <a:off x="6080853" y="10343"/>
            <a:ext cx="6111148" cy="3388259"/>
          </a:xfrm>
          <a:prstGeom prst="rect">
            <a:avLst/>
          </a:prstGeom>
          <a:noFill/>
          <a:ln>
            <a:noFill/>
          </a:ln>
        </p:spPr>
      </p:pic>
      <p:pic>
        <p:nvPicPr>
          <p:cNvPr id="204" name="Google Shape;204;p27"/>
          <p:cNvPicPr preferRelativeResize="0"/>
          <p:nvPr/>
        </p:nvPicPr>
        <p:blipFill rotWithShape="1">
          <a:blip r:embed="rId6">
            <a:alphaModFix/>
          </a:blip>
          <a:srcRect/>
          <a:stretch/>
        </p:blipFill>
        <p:spPr>
          <a:xfrm>
            <a:off x="6080852" y="3382641"/>
            <a:ext cx="6111148" cy="3379106"/>
          </a:xfrm>
          <a:prstGeom prst="rect">
            <a:avLst/>
          </a:prstGeom>
          <a:noFill/>
          <a:ln>
            <a:noFill/>
          </a:ln>
        </p:spPr>
      </p:pic>
      <p:sp>
        <p:nvSpPr>
          <p:cNvPr id="205" name="Google Shape;205;p27"/>
          <p:cNvSpPr txBox="1"/>
          <p:nvPr/>
        </p:nvSpPr>
        <p:spPr>
          <a:xfrm>
            <a:off x="67377" y="96253"/>
            <a:ext cx="6028623" cy="6001643"/>
          </a:xfrm>
          <a:prstGeom prst="rect">
            <a:avLst/>
          </a:prstGeom>
          <a:noFill/>
          <a:ln>
            <a:noFill/>
          </a:ln>
        </p:spPr>
        <p:txBody>
          <a:bodyPr spcFirstLastPara="1" wrap="square" lIns="91425" tIns="45700" rIns="91425" bIns="45700" anchor="t" anchorCtr="0">
            <a:spAutoFit/>
          </a:bodyPr>
          <a:lstStyle/>
          <a:p>
            <a:pPr marL="342265" marR="0" lvl="0" indent="-304800" algn="just" rtl="0">
              <a:lnSpc>
                <a:spcPct val="100000"/>
              </a:lnSpc>
              <a:spcBef>
                <a:spcPts val="0"/>
              </a:spcBef>
              <a:spcAft>
                <a:spcPts val="0"/>
              </a:spcAft>
              <a:buClr>
                <a:srgbClr val="000000"/>
              </a:buClr>
              <a:buSzPts val="3200"/>
              <a:buFont typeface="Arial"/>
              <a:buNone/>
            </a:pPr>
            <a:r>
              <a:rPr lang="ja-JP" sz="3200" b="0" i="0" u="none" strike="noStrike" cap="none">
                <a:solidFill>
                  <a:srgbClr val="333333"/>
                </a:solidFill>
                <a:latin typeface="Century"/>
                <a:ea typeface="Century"/>
                <a:cs typeface="Century"/>
                <a:sym typeface="Century"/>
              </a:rPr>
              <a:t>＜総水銀＞</a:t>
            </a:r>
            <a:endParaRPr sz="3200" b="0" i="0" u="none" strike="noStrike" cap="none">
              <a:solidFill>
                <a:schemeClr val="dk1"/>
              </a:solidFill>
              <a:latin typeface="Century"/>
              <a:ea typeface="Century"/>
              <a:cs typeface="Century"/>
              <a:sym typeface="Century"/>
            </a:endParaRPr>
          </a:p>
          <a:p>
            <a:pPr marL="342265" marR="0" lvl="0" indent="152400" algn="just" rtl="0">
              <a:lnSpc>
                <a:spcPct val="100000"/>
              </a:lnSpc>
              <a:spcBef>
                <a:spcPts val="0"/>
              </a:spcBef>
              <a:spcAft>
                <a:spcPts val="0"/>
              </a:spcAft>
              <a:buClr>
                <a:srgbClr val="000000"/>
              </a:buClr>
              <a:buSzPts val="3200"/>
              <a:buFont typeface="Arial"/>
              <a:buNone/>
            </a:pPr>
            <a:r>
              <a:rPr lang="ja-JP" sz="3200" b="0" i="0" u="none" strike="noStrike" cap="none">
                <a:solidFill>
                  <a:srgbClr val="333333"/>
                </a:solidFill>
                <a:latin typeface="Century"/>
                <a:ea typeface="Century"/>
                <a:cs typeface="Century"/>
                <a:sym typeface="Century"/>
              </a:rPr>
              <a:t>ヴェルニー公園）可食部で0.02ppm、内臓で0.04ppmとなった。</a:t>
            </a:r>
            <a:endParaRPr sz="3200" b="0" i="0" u="none" strike="noStrike" cap="none">
              <a:solidFill>
                <a:srgbClr val="333333"/>
              </a:solidFill>
              <a:latin typeface="Century"/>
              <a:ea typeface="Century"/>
              <a:cs typeface="Century"/>
              <a:sym typeface="Century"/>
            </a:endParaRPr>
          </a:p>
          <a:p>
            <a:pPr marL="342265" marR="0" lvl="0" indent="152400" algn="just" rtl="0">
              <a:lnSpc>
                <a:spcPct val="100000"/>
              </a:lnSpc>
              <a:spcBef>
                <a:spcPts val="0"/>
              </a:spcBef>
              <a:spcAft>
                <a:spcPts val="0"/>
              </a:spcAft>
              <a:buClr>
                <a:srgbClr val="000000"/>
              </a:buClr>
              <a:buSzPts val="3200"/>
              <a:buFont typeface="Arial"/>
              <a:buNone/>
            </a:pPr>
            <a:r>
              <a:rPr lang="ja-JP" sz="3200" b="0" i="0" u="none" strike="noStrike" cap="none">
                <a:solidFill>
                  <a:srgbClr val="333333"/>
                </a:solidFill>
                <a:latin typeface="Century"/>
                <a:ea typeface="Century"/>
                <a:cs typeface="Century"/>
                <a:sym typeface="Century"/>
              </a:rPr>
              <a:t>長浦湾）可食部0.02ppm、内蔵0.05ppmとなった。</a:t>
            </a:r>
            <a:endParaRPr sz="3200" b="0" i="0" u="none" strike="noStrike" cap="none">
              <a:solidFill>
                <a:srgbClr val="333333"/>
              </a:solidFill>
              <a:latin typeface="Century"/>
              <a:ea typeface="Century"/>
              <a:cs typeface="Century"/>
              <a:sym typeface="Century"/>
            </a:endParaRPr>
          </a:p>
          <a:p>
            <a:pPr marL="342265" marR="0" lvl="0" indent="152400" algn="just" rtl="0">
              <a:lnSpc>
                <a:spcPct val="100000"/>
              </a:lnSpc>
              <a:spcBef>
                <a:spcPts val="0"/>
              </a:spcBef>
              <a:spcAft>
                <a:spcPts val="0"/>
              </a:spcAft>
              <a:buClr>
                <a:srgbClr val="000000"/>
              </a:buClr>
              <a:buSzPts val="3200"/>
              <a:buFont typeface="Arial"/>
              <a:buNone/>
            </a:pPr>
            <a:r>
              <a:rPr lang="ja-JP" sz="3200" b="0" i="0" u="none" strike="noStrike" cap="none">
                <a:solidFill>
                  <a:srgbClr val="333333"/>
                </a:solidFill>
                <a:latin typeface="Century"/>
                <a:ea typeface="Century"/>
                <a:cs typeface="Century"/>
                <a:sym typeface="Century"/>
              </a:rPr>
              <a:t>鶴見川）可食部、内蔵とも検出されなかった。</a:t>
            </a:r>
            <a:endParaRPr sz="3200" b="0" i="0" u="none" strike="noStrike" cap="none">
              <a:solidFill>
                <a:srgbClr val="333333"/>
              </a:solidFill>
              <a:latin typeface="Century"/>
              <a:ea typeface="Century"/>
              <a:cs typeface="Century"/>
              <a:sym typeface="Century"/>
            </a:endParaRPr>
          </a:p>
          <a:p>
            <a:pPr marL="342265" marR="0" lvl="0" indent="152400" algn="just" rtl="0">
              <a:lnSpc>
                <a:spcPct val="100000"/>
              </a:lnSpc>
              <a:spcBef>
                <a:spcPts val="0"/>
              </a:spcBef>
              <a:spcAft>
                <a:spcPts val="0"/>
              </a:spcAft>
              <a:buClr>
                <a:srgbClr val="000000"/>
              </a:buClr>
              <a:buSzPts val="3200"/>
              <a:buFont typeface="Arial"/>
              <a:buNone/>
            </a:pPr>
            <a:endParaRPr sz="3200" b="0" i="0" u="none" strike="noStrike" cap="none">
              <a:solidFill>
                <a:srgbClr val="333333"/>
              </a:solidFill>
              <a:latin typeface="Century"/>
              <a:ea typeface="Century"/>
              <a:cs typeface="Century"/>
              <a:sym typeface="Century"/>
            </a:endParaRPr>
          </a:p>
          <a:p>
            <a:pPr marL="342265" marR="0" lvl="0" indent="152400" algn="just" rtl="0">
              <a:lnSpc>
                <a:spcPct val="100000"/>
              </a:lnSpc>
              <a:spcBef>
                <a:spcPts val="0"/>
              </a:spcBef>
              <a:spcAft>
                <a:spcPts val="0"/>
              </a:spcAft>
              <a:buClr>
                <a:srgbClr val="000000"/>
              </a:buClr>
              <a:buSzPts val="3200"/>
              <a:buFont typeface="Arial"/>
              <a:buNone/>
            </a:pPr>
            <a:r>
              <a:rPr lang="ja-JP" sz="3200" b="0" i="0" u="none" strike="noStrike" cap="none">
                <a:solidFill>
                  <a:srgbClr val="333333"/>
                </a:solidFill>
                <a:latin typeface="Century"/>
                <a:ea typeface="Century"/>
                <a:cs typeface="Century"/>
                <a:sym typeface="Century"/>
              </a:rPr>
              <a:t>おおむね例年通りだが、長浦湾のマハゼはやや高値で検出された。</a:t>
            </a:r>
            <a:endParaRPr sz="3200" b="0" i="0" u="none" strike="noStrike" cap="none">
              <a:solidFill>
                <a:schemeClr val="dk1"/>
              </a:solidFill>
              <a:latin typeface="Century"/>
              <a:ea typeface="Century"/>
              <a:cs typeface="Century"/>
              <a:sym typeface="Century"/>
            </a:endParaRPr>
          </a:p>
        </p:txBody>
      </p:sp>
      <p:pic>
        <p:nvPicPr>
          <p:cNvPr id="2" name="オーディオ 1">
            <a:hlinkClick r:id="" action="ppaction://media"/>
            <a:extLst>
              <a:ext uri="{FF2B5EF4-FFF2-40B4-BE49-F238E27FC236}">
                <a16:creationId xmlns:a16="http://schemas.microsoft.com/office/drawing/2014/main" id="{8500CF22-8572-AC9E-AC29-22461383AD8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25000" t="-160938" r="-325000" b="-160938"/>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794"/>
    </mc:Choice>
    <mc:Fallback xmlns="">
      <p:transition spd="slow" advTm="44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28"/>
          <p:cNvPicPr preferRelativeResize="0"/>
          <p:nvPr/>
        </p:nvPicPr>
        <p:blipFill rotWithShape="1">
          <a:blip r:embed="rId5">
            <a:alphaModFix/>
          </a:blip>
          <a:srcRect/>
          <a:stretch/>
        </p:blipFill>
        <p:spPr>
          <a:xfrm>
            <a:off x="6083745" y="3429000"/>
            <a:ext cx="6108255" cy="3389889"/>
          </a:xfrm>
          <a:prstGeom prst="rect">
            <a:avLst/>
          </a:prstGeom>
          <a:noFill/>
          <a:ln>
            <a:noFill/>
          </a:ln>
        </p:spPr>
      </p:pic>
      <p:sp>
        <p:nvSpPr>
          <p:cNvPr id="211" name="Google Shape;211;p28"/>
          <p:cNvSpPr txBox="1"/>
          <p:nvPr/>
        </p:nvSpPr>
        <p:spPr>
          <a:xfrm>
            <a:off x="-1" y="405142"/>
            <a:ext cx="6083745" cy="3970318"/>
          </a:xfrm>
          <a:prstGeom prst="rect">
            <a:avLst/>
          </a:prstGeom>
          <a:noFill/>
          <a:ln>
            <a:noFill/>
          </a:ln>
        </p:spPr>
        <p:txBody>
          <a:bodyPr spcFirstLastPara="1" wrap="square" lIns="91425" tIns="45700" rIns="91425" bIns="45700" anchor="t" anchorCtr="0">
            <a:spAutoFit/>
          </a:bodyPr>
          <a:lstStyle/>
          <a:p>
            <a:pPr marL="304800" marR="0" lvl="0" indent="-304800" algn="just" rtl="0">
              <a:lnSpc>
                <a:spcPct val="100000"/>
              </a:lnSpc>
              <a:spcBef>
                <a:spcPts val="0"/>
              </a:spcBef>
              <a:spcAft>
                <a:spcPts val="0"/>
              </a:spcAft>
              <a:buClr>
                <a:srgbClr val="000000"/>
              </a:buClr>
              <a:buSzPts val="3200"/>
              <a:buFont typeface="Arial"/>
              <a:buNone/>
            </a:pPr>
            <a:r>
              <a:rPr lang="ja-JP" sz="3200" b="0" i="0" u="none" strike="noStrike" cap="none">
                <a:solidFill>
                  <a:srgbClr val="333333"/>
                </a:solidFill>
                <a:latin typeface="Century"/>
                <a:ea typeface="Century"/>
                <a:cs typeface="Century"/>
                <a:sym typeface="Century"/>
              </a:rPr>
              <a:t>＜鉛＞</a:t>
            </a:r>
            <a:endParaRPr sz="3200" b="0" i="0" u="none" strike="noStrike" cap="none">
              <a:solidFill>
                <a:schemeClr val="dk1"/>
              </a:solidFill>
              <a:latin typeface="Century"/>
              <a:ea typeface="Century"/>
              <a:cs typeface="Century"/>
              <a:sym typeface="Century"/>
            </a:endParaRPr>
          </a:p>
          <a:p>
            <a:pPr marL="342265" marR="0" lvl="0" indent="152400" algn="just" rtl="0">
              <a:lnSpc>
                <a:spcPct val="100000"/>
              </a:lnSpc>
              <a:spcBef>
                <a:spcPts val="0"/>
              </a:spcBef>
              <a:spcAft>
                <a:spcPts val="0"/>
              </a:spcAft>
              <a:buClr>
                <a:srgbClr val="000000"/>
              </a:buClr>
              <a:buSzPts val="2800"/>
              <a:buFont typeface="Arial"/>
              <a:buNone/>
            </a:pPr>
            <a:r>
              <a:rPr lang="ja-JP" sz="2800" b="0" i="0" u="none" strike="noStrike" cap="none">
                <a:solidFill>
                  <a:srgbClr val="333333"/>
                </a:solidFill>
                <a:latin typeface="Century"/>
                <a:ea typeface="Century"/>
                <a:cs typeface="Century"/>
                <a:sym typeface="Century"/>
              </a:rPr>
              <a:t>鉛は全ての地点の可食部で不検出となった。</a:t>
            </a:r>
            <a:endParaRPr sz="2800" b="0" i="0" u="none" strike="noStrike" cap="none">
              <a:solidFill>
                <a:schemeClr val="dk1"/>
              </a:solidFill>
              <a:latin typeface="Century"/>
              <a:ea typeface="Century"/>
              <a:cs typeface="Century"/>
              <a:sym typeface="Century"/>
            </a:endParaRPr>
          </a:p>
          <a:p>
            <a:pPr marL="342265" marR="0" lvl="0" indent="152400" algn="just" rtl="0">
              <a:lnSpc>
                <a:spcPct val="100000"/>
              </a:lnSpc>
              <a:spcBef>
                <a:spcPts val="0"/>
              </a:spcBef>
              <a:spcAft>
                <a:spcPts val="0"/>
              </a:spcAft>
              <a:buClr>
                <a:srgbClr val="000000"/>
              </a:buClr>
              <a:buSzPts val="2800"/>
              <a:buFont typeface="Arial"/>
              <a:buNone/>
            </a:pPr>
            <a:r>
              <a:rPr lang="ja-JP" sz="2800" b="0" i="0" u="none" strike="noStrike" cap="none">
                <a:solidFill>
                  <a:srgbClr val="333333"/>
                </a:solidFill>
                <a:latin typeface="Century"/>
                <a:ea typeface="Century"/>
                <a:cs typeface="Century"/>
                <a:sym typeface="Century"/>
              </a:rPr>
              <a:t>今年度は内臓については測定できていないが、過去にはヴェルニー公園のハゼの内臓で7.30ppm、キスの内臓で9.00ppmを検出しており、注視が必要と考えられる。</a:t>
            </a:r>
            <a:endParaRPr sz="2800" b="0" i="0" u="none" strike="noStrike" cap="none">
              <a:solidFill>
                <a:schemeClr val="dk1"/>
              </a:solidFill>
              <a:latin typeface="Century"/>
              <a:ea typeface="Century"/>
              <a:cs typeface="Century"/>
              <a:sym typeface="Century"/>
            </a:endParaRPr>
          </a:p>
          <a:p>
            <a:pPr marL="304800" marR="0" lvl="0" indent="-304800" algn="just" rtl="0">
              <a:lnSpc>
                <a:spcPct val="100000"/>
              </a:lnSpc>
              <a:spcBef>
                <a:spcPts val="0"/>
              </a:spcBef>
              <a:spcAft>
                <a:spcPts val="0"/>
              </a:spcAft>
              <a:buClr>
                <a:srgbClr val="000000"/>
              </a:buClr>
              <a:buSzPts val="2400"/>
              <a:buFont typeface="Arial"/>
              <a:buNone/>
            </a:pPr>
            <a:r>
              <a:rPr lang="ja-JP" sz="2400" b="0" i="0" u="none" strike="noStrike" cap="none">
                <a:solidFill>
                  <a:schemeClr val="dk1"/>
                </a:solidFill>
                <a:latin typeface="MS Gothic"/>
                <a:ea typeface="MS Gothic"/>
                <a:cs typeface="MS Gothic"/>
                <a:sym typeface="MS Gothic"/>
              </a:rPr>
              <a:t> </a:t>
            </a:r>
            <a:endParaRPr sz="2400" b="0" i="0" u="none" strike="noStrike" cap="none">
              <a:solidFill>
                <a:schemeClr val="dk1"/>
              </a:solidFill>
              <a:latin typeface="Century"/>
              <a:ea typeface="Century"/>
              <a:cs typeface="Century"/>
              <a:sym typeface="Century"/>
            </a:endParaRPr>
          </a:p>
        </p:txBody>
      </p:sp>
      <p:pic>
        <p:nvPicPr>
          <p:cNvPr id="212" name="Google Shape;212;p28"/>
          <p:cNvPicPr preferRelativeResize="0"/>
          <p:nvPr/>
        </p:nvPicPr>
        <p:blipFill rotWithShape="1">
          <a:blip r:embed="rId6">
            <a:alphaModFix/>
          </a:blip>
          <a:srcRect/>
          <a:stretch/>
        </p:blipFill>
        <p:spPr>
          <a:xfrm>
            <a:off x="6083745" y="0"/>
            <a:ext cx="6102661" cy="3389890"/>
          </a:xfrm>
          <a:prstGeom prst="rect">
            <a:avLst/>
          </a:prstGeom>
          <a:noFill/>
          <a:ln>
            <a:noFill/>
          </a:ln>
        </p:spPr>
      </p:pic>
      <p:sp>
        <p:nvSpPr>
          <p:cNvPr id="213" name="Google Shape;213;p28"/>
          <p:cNvSpPr txBox="1"/>
          <p:nvPr/>
        </p:nvSpPr>
        <p:spPr>
          <a:xfrm>
            <a:off x="-226577" y="4126938"/>
            <a:ext cx="5980015" cy="292387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ja-JP" sz="3200" b="0" i="0" u="none" strike="noStrike" cap="none">
                <a:solidFill>
                  <a:srgbClr val="3F3F3F"/>
                </a:solidFill>
                <a:latin typeface="MS Mincho"/>
                <a:ea typeface="MS Mincho"/>
                <a:cs typeface="MS Mincho"/>
                <a:sym typeface="MS Mincho"/>
              </a:rPr>
              <a:t>〈PFOS・PFOA濃度〉</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ja-JP" sz="3200" b="0" i="0" u="none" strike="noStrike" cap="none">
                <a:solidFill>
                  <a:srgbClr val="3F3F3F"/>
                </a:solidFill>
                <a:latin typeface="MS Mincho"/>
                <a:ea typeface="MS Mincho"/>
                <a:cs typeface="MS Mincho"/>
                <a:sym typeface="MS Mincho"/>
              </a:rPr>
              <a:t>　　</a:t>
            </a:r>
            <a:r>
              <a:rPr lang="ja-JP" sz="2800" b="0" i="0" u="none" strike="noStrike" cap="none">
                <a:solidFill>
                  <a:srgbClr val="3F3F3F"/>
                </a:solidFill>
                <a:latin typeface="MS Mincho"/>
                <a:ea typeface="MS Mincho"/>
                <a:cs typeface="MS Mincho"/>
                <a:sym typeface="MS Mincho"/>
              </a:rPr>
              <a:t>測定結果は0.5ng/g以下と</a:t>
            </a:r>
            <a:endParaRPr sz="2800" b="0" i="0" u="none" strike="noStrike" cap="none">
              <a:solidFill>
                <a:srgbClr val="3F3F3F"/>
              </a:solidFill>
              <a:latin typeface="MS Mincho"/>
              <a:ea typeface="MS Mincho"/>
              <a:cs typeface="MS Mincho"/>
              <a:sym typeface="MS Mincho"/>
            </a:endParaRPr>
          </a:p>
          <a:p>
            <a:pPr marL="0" marR="0" lvl="0" indent="0" algn="l" rtl="0">
              <a:lnSpc>
                <a:spcPct val="100000"/>
              </a:lnSpc>
              <a:spcBef>
                <a:spcPts val="0"/>
              </a:spcBef>
              <a:spcAft>
                <a:spcPts val="0"/>
              </a:spcAft>
              <a:buClr>
                <a:srgbClr val="000000"/>
              </a:buClr>
              <a:buSzPts val="2800"/>
              <a:buFont typeface="Arial"/>
              <a:buNone/>
            </a:pPr>
            <a:r>
              <a:rPr lang="ja-JP" sz="2800" b="0" i="0" u="none" strike="noStrike" cap="none">
                <a:solidFill>
                  <a:srgbClr val="3F3F3F"/>
                </a:solidFill>
                <a:latin typeface="MS Mincho"/>
                <a:ea typeface="MS Mincho"/>
                <a:cs typeface="MS Mincho"/>
                <a:sym typeface="MS Mincho"/>
              </a:rPr>
              <a:t>　　　低い値であった。</a:t>
            </a:r>
            <a:endParaRPr sz="2800" b="0" i="0" u="none" strike="noStrike" cap="none">
              <a:solidFill>
                <a:srgbClr val="3F3F3F"/>
              </a:solidFill>
              <a:latin typeface="MS Mincho"/>
              <a:ea typeface="MS Mincho"/>
              <a:cs typeface="MS Mincho"/>
              <a:sym typeface="MS Mincho"/>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3F3F3F"/>
              </a:solidFill>
              <a:latin typeface="MS Mincho"/>
              <a:ea typeface="MS Mincho"/>
              <a:cs typeface="MS Mincho"/>
              <a:sym typeface="MS Mincho"/>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3F3F3F"/>
              </a:solidFill>
              <a:latin typeface="MS Mincho"/>
              <a:ea typeface="MS Mincho"/>
              <a:cs typeface="MS Mincho"/>
              <a:sym typeface="MS Mincho"/>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MS Mincho"/>
              <a:ea typeface="MS Mincho"/>
              <a:cs typeface="MS Mincho"/>
              <a:sym typeface="MS Mincho"/>
            </a:endParaRPr>
          </a:p>
        </p:txBody>
      </p:sp>
      <p:pic>
        <p:nvPicPr>
          <p:cNvPr id="4" name="オーディオ 3">
            <a:hlinkClick r:id="" action="ppaction://media"/>
            <a:extLst>
              <a:ext uri="{FF2B5EF4-FFF2-40B4-BE49-F238E27FC236}">
                <a16:creationId xmlns:a16="http://schemas.microsoft.com/office/drawing/2014/main" id="{AD7F8B7F-EED7-6FFE-3AAE-F95E1077BE1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25000" t="-160938" r="-325000" b="-160938"/>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587"/>
    </mc:Choice>
    <mc:Fallback xmlns="">
      <p:transition spd="slow" advTm="50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29"/>
          <p:cNvSpPr txBox="1"/>
          <p:nvPr/>
        </p:nvSpPr>
        <p:spPr>
          <a:xfrm>
            <a:off x="86626" y="567891"/>
            <a:ext cx="12002703" cy="5769231"/>
          </a:xfrm>
          <a:prstGeom prst="rect">
            <a:avLst/>
          </a:prstGeom>
          <a:noFill/>
          <a:ln>
            <a:noFill/>
          </a:ln>
        </p:spPr>
        <p:txBody>
          <a:bodyPr spcFirstLastPara="1" wrap="square" lIns="91425" tIns="45700" rIns="91425" bIns="45700" anchor="t" anchorCtr="0">
            <a:spAutoFit/>
          </a:bodyPr>
          <a:lstStyle/>
          <a:p>
            <a:pPr marL="91440" marR="0" lvl="0" indent="-91440" algn="l" rtl="0">
              <a:lnSpc>
                <a:spcPct val="90000"/>
              </a:lnSpc>
              <a:spcBef>
                <a:spcPts val="0"/>
              </a:spcBef>
              <a:spcAft>
                <a:spcPts val="0"/>
              </a:spcAft>
              <a:buClr>
                <a:srgbClr val="E48312"/>
              </a:buClr>
              <a:buSzPts val="2800"/>
              <a:buFont typeface="Calibri"/>
              <a:buChar char=" "/>
            </a:pPr>
            <a:r>
              <a:rPr lang="ja-JP" sz="2650" b="0" i="0" u="none" strike="noStrike" cap="none">
                <a:solidFill>
                  <a:srgbClr val="3F3F3F"/>
                </a:solidFill>
                <a:latin typeface="Calibri"/>
                <a:ea typeface="Calibri"/>
                <a:cs typeface="Calibri"/>
                <a:sym typeface="Calibri"/>
              </a:rPr>
              <a:t>・今回の調査では検体数は少ないとは言え、長浦湾で外観異常１匹・X線撮影よる外観異常率25.0％であったことなどから、環境の影響は疑われる。</a:t>
            </a:r>
            <a:endParaRPr sz="2650" b="0" i="0" u="none" strike="noStrike" cap="none">
              <a:solidFill>
                <a:srgbClr val="3F3F3F"/>
              </a:solidFill>
              <a:latin typeface="Calibri"/>
              <a:ea typeface="Calibri"/>
              <a:cs typeface="Calibri"/>
              <a:sym typeface="Calibri"/>
            </a:endParaRPr>
          </a:p>
          <a:p>
            <a:pPr marL="91440" marR="0" lvl="0" indent="-91440" algn="l" rtl="0">
              <a:lnSpc>
                <a:spcPct val="90000"/>
              </a:lnSpc>
              <a:spcBef>
                <a:spcPts val="1400"/>
              </a:spcBef>
              <a:spcAft>
                <a:spcPts val="0"/>
              </a:spcAft>
              <a:buClr>
                <a:srgbClr val="E48312"/>
              </a:buClr>
              <a:buSzPts val="2800"/>
              <a:buFont typeface="Calibri"/>
              <a:buChar char=" "/>
            </a:pPr>
            <a:r>
              <a:rPr lang="ja-JP" sz="2650" b="0" i="0" u="none" strike="noStrike" cap="none">
                <a:solidFill>
                  <a:srgbClr val="3F3F3F"/>
                </a:solidFill>
                <a:latin typeface="Calibri"/>
                <a:ea typeface="Calibri"/>
                <a:cs typeface="Calibri"/>
                <a:sym typeface="Calibri"/>
              </a:rPr>
              <a:t>・ＰＣＢは低い数値、砒素・総水銀はほぼ例年並みの数値で、鉛は検出されなかったことから大きな環境変化は疑えないと考えられるが、ＰＣＢと砒素はヴェルニー公園の数値が他の地点に比べやや高めであったことなどから、今後も注視していく必要がある。</a:t>
            </a:r>
            <a:endParaRPr sz="2650" b="0" i="0" u="none" strike="noStrike" cap="none">
              <a:solidFill>
                <a:srgbClr val="3F3F3F"/>
              </a:solidFill>
              <a:latin typeface="Calibri"/>
              <a:ea typeface="Calibri"/>
              <a:cs typeface="Calibri"/>
              <a:sym typeface="Calibri"/>
            </a:endParaRPr>
          </a:p>
          <a:p>
            <a:pPr marL="91440" marR="0" lvl="0" indent="-91440" algn="l" rtl="0">
              <a:lnSpc>
                <a:spcPct val="90000"/>
              </a:lnSpc>
              <a:spcBef>
                <a:spcPts val="1400"/>
              </a:spcBef>
              <a:spcAft>
                <a:spcPts val="0"/>
              </a:spcAft>
              <a:buClr>
                <a:srgbClr val="E48312"/>
              </a:buClr>
              <a:buSzPts val="2800"/>
              <a:buFont typeface="Calibri"/>
              <a:buChar char=" "/>
            </a:pPr>
            <a:r>
              <a:rPr lang="ja-JP" sz="2650" b="0" i="0" u="none" strike="noStrike" cap="none">
                <a:solidFill>
                  <a:srgbClr val="3F3F3F"/>
                </a:solidFill>
                <a:latin typeface="Calibri"/>
                <a:ea typeface="Calibri"/>
                <a:cs typeface="Calibri"/>
                <a:sym typeface="Calibri"/>
              </a:rPr>
              <a:t>・経年推移を見ると外観異常率およびＸ線異常率については近年でも米軍基地のあるヴェルニー公園などで高い数値が出ていた。2001年からの可食部の経年変化を比べると、規制値内ではあるが、全体的に米海軍横須賀基地前（ヴェルニー公園）の方が他の２地点（長浦湾（横須賀市）・鶴見川河口（横浜市鶴見区））より高い数値が出ていることから、継続調査が必要と思われる。</a:t>
            </a:r>
            <a:endParaRPr sz="2650" b="0" i="0" u="none" strike="noStrike" cap="none">
              <a:solidFill>
                <a:srgbClr val="3F3F3F"/>
              </a:solidFill>
              <a:latin typeface="Calibri"/>
              <a:ea typeface="Calibri"/>
              <a:cs typeface="Calibri"/>
              <a:sym typeface="Calibri"/>
            </a:endParaRPr>
          </a:p>
          <a:p>
            <a:pPr marL="0" marR="0" lvl="0" indent="0" algn="l" rtl="0">
              <a:lnSpc>
                <a:spcPct val="90000"/>
              </a:lnSpc>
              <a:spcBef>
                <a:spcPts val="1400"/>
              </a:spcBef>
              <a:spcAft>
                <a:spcPts val="0"/>
              </a:spcAft>
              <a:buClr>
                <a:srgbClr val="E48312"/>
              </a:buClr>
              <a:buSzPts val="2800"/>
              <a:buFont typeface="Calibri"/>
              <a:buNone/>
            </a:pPr>
            <a:r>
              <a:rPr lang="ja-JP" sz="2650" b="0" i="0" u="none" strike="noStrike" cap="none">
                <a:solidFill>
                  <a:srgbClr val="3F3F3F"/>
                </a:solidFill>
                <a:latin typeface="Calibri"/>
                <a:ea typeface="Calibri"/>
                <a:cs typeface="Calibri"/>
                <a:sym typeface="Calibri"/>
              </a:rPr>
              <a:t>　今回初めて行ったヴェルニー公園でのPFOS・PFOA濃度の測定結果は0.5ng/g以下と低い値であったが、今後も必要に応じて検査していくことを考えている。</a:t>
            </a:r>
            <a:endParaRPr sz="2650" b="0" i="0" u="none" strike="noStrike" cap="none">
              <a:solidFill>
                <a:srgbClr val="3F3F3F"/>
              </a:solidFill>
              <a:latin typeface="Calibri"/>
              <a:ea typeface="Calibri"/>
              <a:cs typeface="Calibri"/>
              <a:sym typeface="Calibri"/>
            </a:endParaRPr>
          </a:p>
        </p:txBody>
      </p:sp>
      <p:sp>
        <p:nvSpPr>
          <p:cNvPr id="219" name="Google Shape;219;p29"/>
          <p:cNvSpPr txBox="1"/>
          <p:nvPr/>
        </p:nvSpPr>
        <p:spPr>
          <a:xfrm>
            <a:off x="4976080" y="0"/>
            <a:ext cx="2223793"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ja-JP" sz="4000" b="0" i="0" u="none" strike="noStrike" cap="none">
                <a:solidFill>
                  <a:schemeClr val="dk1"/>
                </a:solidFill>
                <a:latin typeface="Calibri"/>
                <a:ea typeface="Calibri"/>
                <a:cs typeface="Calibri"/>
                <a:sym typeface="Calibri"/>
              </a:rPr>
              <a:t>【考察】</a:t>
            </a:r>
            <a:endParaRPr sz="4000" b="0" i="0" u="none" strike="noStrike" cap="none">
              <a:solidFill>
                <a:schemeClr val="dk1"/>
              </a:solidFill>
              <a:latin typeface="Calibri"/>
              <a:ea typeface="Calibri"/>
              <a:cs typeface="Calibri"/>
              <a:sym typeface="Calibri"/>
            </a:endParaRPr>
          </a:p>
        </p:txBody>
      </p:sp>
      <p:pic>
        <p:nvPicPr>
          <p:cNvPr id="3" name="オーディオ 2">
            <a:hlinkClick r:id="" action="ppaction://media"/>
            <a:extLst>
              <a:ext uri="{FF2B5EF4-FFF2-40B4-BE49-F238E27FC236}">
                <a16:creationId xmlns:a16="http://schemas.microsoft.com/office/drawing/2014/main" id="{4D524114-E339-525A-E3B7-5AB495051FA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25000" t="-160938" r="-325000" b="-160938"/>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4361"/>
    </mc:Choice>
    <mc:Fallback xmlns="">
      <p:transition spd="slow" advTm="144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4"/>
          <p:cNvSpPr txBox="1">
            <a:spLocks noGrp="1"/>
          </p:cNvSpPr>
          <p:nvPr>
            <p:ph type="title"/>
          </p:nvPr>
        </p:nvSpPr>
        <p:spPr>
          <a:xfrm>
            <a:off x="4128167" y="121748"/>
            <a:ext cx="6294922"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6000"/>
              <a:buFont typeface="Calibri"/>
              <a:buNone/>
            </a:pPr>
            <a:r>
              <a:rPr lang="ja-JP" sz="6000">
                <a:solidFill>
                  <a:schemeClr val="dk1"/>
                </a:solidFill>
              </a:rPr>
              <a:t>【目的】</a:t>
            </a:r>
            <a:endParaRPr sz="6000">
              <a:solidFill>
                <a:schemeClr val="dk1"/>
              </a:solidFill>
            </a:endParaRPr>
          </a:p>
        </p:txBody>
      </p:sp>
      <p:sp>
        <p:nvSpPr>
          <p:cNvPr id="110" name="Google Shape;110;p14"/>
          <p:cNvSpPr txBox="1"/>
          <p:nvPr/>
        </p:nvSpPr>
        <p:spPr>
          <a:xfrm flipH="1">
            <a:off x="115502" y="1761423"/>
            <a:ext cx="12076498" cy="44564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ja-JP" sz="4000" b="0" i="0" u="none" strike="noStrike" cap="none" dirty="0">
                <a:solidFill>
                  <a:schemeClr val="dk1"/>
                </a:solidFill>
                <a:latin typeface="Arial"/>
                <a:ea typeface="Arial"/>
                <a:cs typeface="Arial"/>
                <a:sym typeface="Arial"/>
              </a:rPr>
              <a:t>　１９９８年から毎年調査をしている米海軍横須賀基地前に生息する検体魚マハゼについて、奇形の有無、PCBや重金属汚染、PFOS・PFOA濃度の測定を行い分析する。米海軍横須賀基地前における生体影響を調査し、長浦湾（横須賀市）、鶴見川河口（横浜市鶴見区）とその数値や外観異常を比較して周知</a:t>
            </a:r>
            <a:r>
              <a:rPr lang="ja-JP" sz="4000" b="0" i="0" u="none" strike="noStrike" cap="none">
                <a:solidFill>
                  <a:schemeClr val="dk1"/>
                </a:solidFill>
                <a:latin typeface="Arial"/>
                <a:ea typeface="Arial"/>
                <a:cs typeface="Arial"/>
                <a:sym typeface="Arial"/>
              </a:rPr>
              <a:t>する。</a:t>
            </a:r>
            <a:r>
              <a:rPr lang="ja-JP" altLang="en-US" sz="4000">
                <a:solidFill>
                  <a:schemeClr val="dk1"/>
                </a:solidFill>
              </a:rPr>
              <a:t>　</a:t>
            </a:r>
            <a:r>
              <a:rPr lang="ja-JP" sz="4000" b="0" i="0" u="none" strike="noStrike" cap="none">
                <a:solidFill>
                  <a:schemeClr val="dk1"/>
                </a:solidFill>
                <a:latin typeface="Arial"/>
                <a:ea typeface="Arial"/>
                <a:cs typeface="Arial"/>
                <a:sym typeface="Arial"/>
              </a:rPr>
              <a:t>調査日は2022年11月20日である。</a:t>
            </a:r>
            <a:endParaRPr sz="1400" b="0" i="0" u="none" strike="noStrike" cap="none" dirty="0">
              <a:solidFill>
                <a:srgbClr val="000000"/>
              </a:solidFill>
              <a:latin typeface="Arial"/>
              <a:ea typeface="Arial"/>
              <a:cs typeface="Arial"/>
              <a:sym typeface="Arial"/>
            </a:endParaRPr>
          </a:p>
        </p:txBody>
      </p:sp>
      <p:pic>
        <p:nvPicPr>
          <p:cNvPr id="7" name="オーディオ 6">
            <a:hlinkClick r:id="" action="ppaction://media"/>
            <a:extLst>
              <a:ext uri="{FF2B5EF4-FFF2-40B4-BE49-F238E27FC236}">
                <a16:creationId xmlns:a16="http://schemas.microsoft.com/office/drawing/2014/main" id="{DD7E1665-0BE3-CBDB-768A-6877DB92F62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25000" t="-160938" r="-325000" b="-160938"/>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3267"/>
    </mc:Choice>
    <mc:Fallback xmlns="">
      <p:transition spd="slow" advTm="53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5"/>
          <p:cNvSpPr txBox="1">
            <a:spLocks noGrp="1"/>
          </p:cNvSpPr>
          <p:nvPr>
            <p:ph type="title"/>
          </p:nvPr>
        </p:nvSpPr>
        <p:spPr>
          <a:xfrm>
            <a:off x="307052" y="267352"/>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ja-JP"/>
              <a:t>　　　　</a:t>
            </a:r>
            <a:r>
              <a:rPr lang="ja-JP">
                <a:solidFill>
                  <a:schemeClr val="dk1"/>
                </a:solidFill>
              </a:rPr>
              <a:t>マハゼを検体とする理由</a:t>
            </a:r>
            <a:endParaRPr>
              <a:solidFill>
                <a:schemeClr val="dk1"/>
              </a:solidFill>
            </a:endParaRPr>
          </a:p>
        </p:txBody>
      </p:sp>
      <p:sp>
        <p:nvSpPr>
          <p:cNvPr id="116" name="Google Shape;116;p15"/>
          <p:cNvSpPr txBox="1">
            <a:spLocks noGrp="1"/>
          </p:cNvSpPr>
          <p:nvPr>
            <p:ph type="body" idx="1"/>
          </p:nvPr>
        </p:nvSpPr>
        <p:spPr>
          <a:xfrm>
            <a:off x="-563614" y="2026358"/>
            <a:ext cx="12474341" cy="4023360"/>
          </a:xfrm>
          <a:prstGeom prst="rect">
            <a:avLst/>
          </a:prstGeom>
          <a:noFill/>
          <a:ln>
            <a:noFill/>
          </a:ln>
        </p:spPr>
        <p:txBody>
          <a:bodyPr spcFirstLastPara="1" wrap="square" lIns="0" tIns="45700" rIns="0" bIns="45700" anchor="t" anchorCtr="0">
            <a:normAutofit/>
          </a:bodyPr>
          <a:lstStyle/>
          <a:p>
            <a:pPr marL="900430" lvl="0" indent="-304800" algn="just" rtl="0">
              <a:lnSpc>
                <a:spcPct val="90000"/>
              </a:lnSpc>
              <a:spcBef>
                <a:spcPts val="0"/>
              </a:spcBef>
              <a:spcAft>
                <a:spcPts val="0"/>
              </a:spcAft>
              <a:buSzPts val="4000"/>
              <a:buChar char=" "/>
            </a:pPr>
            <a:r>
              <a:rPr lang="ja-JP" sz="4000">
                <a:solidFill>
                  <a:schemeClr val="dk1"/>
                </a:solidFill>
                <a:latin typeface="Century"/>
                <a:ea typeface="Century"/>
                <a:cs typeface="Century"/>
                <a:sym typeface="Century"/>
              </a:rPr>
              <a:t>　マハゼは稚魚の頃より海底に着底して主としてゴカイなどの底生生物を食し、個体の移動範囲が狭いことから生活している地域の土壌の影響を大きく受ける可能性が高い。</a:t>
            </a:r>
            <a:endParaRPr sz="4000">
              <a:solidFill>
                <a:schemeClr val="dk1"/>
              </a:solidFill>
              <a:latin typeface="Century"/>
              <a:ea typeface="Century"/>
              <a:cs typeface="Century"/>
              <a:sym typeface="Century"/>
            </a:endParaRPr>
          </a:p>
          <a:p>
            <a:pPr marL="900430" lvl="0" indent="-304800" algn="just" rtl="0">
              <a:lnSpc>
                <a:spcPct val="90000"/>
              </a:lnSpc>
              <a:spcBef>
                <a:spcPts val="0"/>
              </a:spcBef>
              <a:spcAft>
                <a:spcPts val="0"/>
              </a:spcAft>
              <a:buSzPts val="4000"/>
              <a:buChar char=" "/>
            </a:pPr>
            <a:r>
              <a:rPr lang="ja-JP" sz="4000">
                <a:solidFill>
                  <a:schemeClr val="dk1"/>
                </a:solidFill>
                <a:latin typeface="Century"/>
                <a:ea typeface="Century"/>
                <a:cs typeface="Century"/>
                <a:sym typeface="Century"/>
              </a:rPr>
              <a:t>　また、マハゼの多くは1年で生涯を終えるため、当該調査年の環境の影響が大きいことが予想される。以上の理由から本調査ではマハゼを対象とした。</a:t>
            </a:r>
            <a:endParaRPr sz="4000">
              <a:solidFill>
                <a:schemeClr val="dk1"/>
              </a:solidFill>
              <a:latin typeface="Century"/>
              <a:ea typeface="Century"/>
              <a:cs typeface="Century"/>
              <a:sym typeface="Century"/>
            </a:endParaRPr>
          </a:p>
          <a:p>
            <a:pPr marL="91440" lvl="0" indent="0" algn="l" rtl="0">
              <a:lnSpc>
                <a:spcPct val="90000"/>
              </a:lnSpc>
              <a:spcBef>
                <a:spcPts val="1400"/>
              </a:spcBef>
              <a:spcAft>
                <a:spcPts val="0"/>
              </a:spcAft>
              <a:buSzPts val="2000"/>
              <a:buNone/>
            </a:pPr>
            <a:endParaRPr/>
          </a:p>
        </p:txBody>
      </p:sp>
      <p:pic>
        <p:nvPicPr>
          <p:cNvPr id="7" name="オーディオ 6">
            <a:hlinkClick r:id="" action="ppaction://media"/>
            <a:extLst>
              <a:ext uri="{FF2B5EF4-FFF2-40B4-BE49-F238E27FC236}">
                <a16:creationId xmlns:a16="http://schemas.microsoft.com/office/drawing/2014/main" id="{95E3A1DC-281D-44F4-06A9-29C3EB14D32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25000" t="-160938" r="-325000" b="-160938"/>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511"/>
    </mc:Choice>
    <mc:Fallback xmlns="">
      <p:transition spd="slow" advTm="49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6"/>
          <p:cNvSpPr txBox="1">
            <a:spLocks noGrp="1"/>
          </p:cNvSpPr>
          <p:nvPr>
            <p:ph type="title"/>
          </p:nvPr>
        </p:nvSpPr>
        <p:spPr>
          <a:xfrm>
            <a:off x="1063414" y="343049"/>
            <a:ext cx="10058400" cy="1243814"/>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ja-JP"/>
              <a:t>　　　　　</a:t>
            </a:r>
            <a:r>
              <a:rPr lang="ja-JP" sz="6000">
                <a:solidFill>
                  <a:schemeClr val="dk1"/>
                </a:solidFill>
              </a:rPr>
              <a:t>【方法】</a:t>
            </a:r>
            <a:endParaRPr sz="6000">
              <a:solidFill>
                <a:schemeClr val="dk1"/>
              </a:solidFill>
            </a:endParaRPr>
          </a:p>
        </p:txBody>
      </p:sp>
      <p:sp>
        <p:nvSpPr>
          <p:cNvPr id="122" name="Google Shape;122;p16"/>
          <p:cNvSpPr txBox="1">
            <a:spLocks noGrp="1"/>
          </p:cNvSpPr>
          <p:nvPr>
            <p:ph type="body" idx="1"/>
          </p:nvPr>
        </p:nvSpPr>
        <p:spPr>
          <a:xfrm>
            <a:off x="170285" y="1890889"/>
            <a:ext cx="12021954" cy="4343311"/>
          </a:xfrm>
          <a:prstGeom prst="rect">
            <a:avLst/>
          </a:prstGeom>
          <a:noFill/>
          <a:ln>
            <a:noFill/>
          </a:ln>
        </p:spPr>
        <p:txBody>
          <a:bodyPr spcFirstLastPara="1" wrap="square" lIns="0" tIns="45700" rIns="0" bIns="45700" anchor="t" anchorCtr="0">
            <a:noAutofit/>
          </a:bodyPr>
          <a:lstStyle/>
          <a:p>
            <a:pPr marL="0" lvl="0" indent="0" algn="l" rtl="0">
              <a:lnSpc>
                <a:spcPct val="90000"/>
              </a:lnSpc>
              <a:spcBef>
                <a:spcPts val="0"/>
              </a:spcBef>
              <a:spcAft>
                <a:spcPts val="0"/>
              </a:spcAft>
              <a:buSzPts val="4800"/>
              <a:buNone/>
            </a:pPr>
            <a:r>
              <a:rPr lang="ja-JP" sz="4000">
                <a:solidFill>
                  <a:schemeClr val="dk1"/>
                </a:solidFill>
                <a:latin typeface="Arial"/>
                <a:ea typeface="Arial"/>
                <a:cs typeface="Arial"/>
                <a:sym typeface="Arial"/>
              </a:rPr>
              <a:t>　2022年11月20日に米海軍横須賀基地前（ヴェルニー公園）、長浦湾（横須賀市）、鶴見川河口（横浜市鶴見区）で調査を実施。</a:t>
            </a:r>
            <a:endParaRPr sz="4000">
              <a:solidFill>
                <a:schemeClr val="dk1"/>
              </a:solidFill>
              <a:latin typeface="Arial"/>
              <a:ea typeface="Arial"/>
              <a:cs typeface="Arial"/>
              <a:sym typeface="Arial"/>
            </a:endParaRPr>
          </a:p>
          <a:p>
            <a:pPr marL="0" lvl="0" indent="0" algn="l" rtl="0">
              <a:lnSpc>
                <a:spcPct val="90000"/>
              </a:lnSpc>
              <a:spcBef>
                <a:spcPts val="0"/>
              </a:spcBef>
              <a:spcAft>
                <a:spcPts val="0"/>
              </a:spcAft>
              <a:buSzPts val="4800"/>
              <a:buNone/>
            </a:pPr>
            <a:r>
              <a:rPr lang="ja-JP" sz="4000">
                <a:solidFill>
                  <a:schemeClr val="dk1"/>
                </a:solidFill>
                <a:latin typeface="Arial"/>
                <a:ea typeface="Arial"/>
                <a:cs typeface="Arial"/>
                <a:sym typeface="Arial"/>
              </a:rPr>
              <a:t>　釣れた魚の奇形・湾曲等の外観異常を確認後、X線検査で骨曲がりを調べる。</a:t>
            </a:r>
            <a:endParaRPr sz="4000">
              <a:solidFill>
                <a:schemeClr val="dk1"/>
              </a:solidFill>
              <a:latin typeface="Arial"/>
              <a:ea typeface="Arial"/>
              <a:cs typeface="Arial"/>
              <a:sym typeface="Arial"/>
            </a:endParaRPr>
          </a:p>
          <a:p>
            <a:pPr marL="0" lvl="0" indent="0" algn="l" rtl="0">
              <a:lnSpc>
                <a:spcPct val="90000"/>
              </a:lnSpc>
              <a:spcBef>
                <a:spcPts val="0"/>
              </a:spcBef>
              <a:spcAft>
                <a:spcPts val="0"/>
              </a:spcAft>
              <a:buSzPts val="4800"/>
              <a:buNone/>
            </a:pPr>
            <a:r>
              <a:rPr lang="ja-JP" sz="4000">
                <a:solidFill>
                  <a:schemeClr val="dk1"/>
                </a:solidFill>
                <a:latin typeface="Arial"/>
                <a:ea typeface="Arial"/>
                <a:cs typeface="Arial"/>
                <a:sym typeface="Arial"/>
              </a:rPr>
              <a:t>後日、食品分析機関に重金属分析を依頼し、汚染度合いを調べる。</a:t>
            </a:r>
            <a:endParaRPr sz="4000">
              <a:solidFill>
                <a:schemeClr val="dk1"/>
              </a:solidFill>
              <a:latin typeface="Arial"/>
              <a:ea typeface="Arial"/>
              <a:cs typeface="Arial"/>
              <a:sym typeface="Arial"/>
            </a:endParaRPr>
          </a:p>
        </p:txBody>
      </p:sp>
      <p:pic>
        <p:nvPicPr>
          <p:cNvPr id="5" name="オーディオ 4">
            <a:hlinkClick r:id="" action="ppaction://media"/>
            <a:extLst>
              <a:ext uri="{FF2B5EF4-FFF2-40B4-BE49-F238E27FC236}">
                <a16:creationId xmlns:a16="http://schemas.microsoft.com/office/drawing/2014/main" id="{3EBE2412-D34C-F2B7-3FC1-1DF85B4B6CC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25000" t="-160938" r="-325000" b="-160938"/>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282"/>
    </mc:Choice>
    <mc:Fallback xmlns="">
      <p:transition spd="slow" advTm="44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7"/>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fontScale="90000"/>
          </a:bodyPr>
          <a:lstStyle/>
          <a:p>
            <a:pPr marL="0" lvl="0" indent="0" algn="l" rtl="0">
              <a:lnSpc>
                <a:spcPct val="85000"/>
              </a:lnSpc>
              <a:spcBef>
                <a:spcPts val="0"/>
              </a:spcBef>
              <a:spcAft>
                <a:spcPts val="0"/>
              </a:spcAft>
              <a:buClr>
                <a:srgbClr val="3F3F3F"/>
              </a:buClr>
              <a:buSzPct val="100000"/>
              <a:buFont typeface="Calibri"/>
              <a:buNone/>
            </a:pPr>
            <a:r>
              <a:rPr lang="ja-JP" sz="6000"/>
              <a:t>　　　</a:t>
            </a:r>
            <a:r>
              <a:rPr lang="ja-JP" sz="6000">
                <a:solidFill>
                  <a:schemeClr val="dk1"/>
                </a:solidFill>
              </a:rPr>
              <a:t>横須賀の調査場所</a:t>
            </a:r>
            <a:br>
              <a:rPr lang="ja-JP">
                <a:solidFill>
                  <a:schemeClr val="dk1"/>
                </a:solidFill>
              </a:rPr>
            </a:br>
            <a:r>
              <a:rPr lang="ja-JP" sz="4000">
                <a:solidFill>
                  <a:schemeClr val="dk1"/>
                </a:solidFill>
              </a:rPr>
              <a:t>ヴェルニー公園、長浦湾と米軍基地の位置関係</a:t>
            </a:r>
            <a:endParaRPr>
              <a:solidFill>
                <a:schemeClr val="dk1"/>
              </a:solidFill>
            </a:endParaRPr>
          </a:p>
        </p:txBody>
      </p:sp>
      <p:pic>
        <p:nvPicPr>
          <p:cNvPr id="128" name="Google Shape;128;p17"/>
          <p:cNvPicPr preferRelativeResize="0">
            <a:picLocks noGrp="1"/>
          </p:cNvPicPr>
          <p:nvPr>
            <p:ph type="body" idx="1"/>
          </p:nvPr>
        </p:nvPicPr>
        <p:blipFill rotWithShape="1">
          <a:blip r:embed="rId5">
            <a:alphaModFix/>
          </a:blip>
          <a:srcRect/>
          <a:stretch/>
        </p:blipFill>
        <p:spPr>
          <a:xfrm>
            <a:off x="2984809" y="1814997"/>
            <a:ext cx="6169793" cy="4431732"/>
          </a:xfrm>
          <a:prstGeom prst="rect">
            <a:avLst/>
          </a:prstGeom>
          <a:noFill/>
          <a:ln>
            <a:noFill/>
          </a:ln>
        </p:spPr>
      </p:pic>
      <p:sp>
        <p:nvSpPr>
          <p:cNvPr id="129" name="Google Shape;129;p17"/>
          <p:cNvSpPr txBox="1"/>
          <p:nvPr/>
        </p:nvSpPr>
        <p:spPr>
          <a:xfrm flipH="1">
            <a:off x="3820252" y="3020198"/>
            <a:ext cx="394636" cy="14773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a:solidFill>
                  <a:schemeClr val="dk1"/>
                </a:solidFill>
                <a:latin typeface="Calibri"/>
                <a:ea typeface="Calibri"/>
                <a:cs typeface="Calibri"/>
                <a:sym typeface="Calibri"/>
              </a:rPr>
              <a:t>長</a:t>
            </a:r>
            <a:r>
              <a:rPr lang="ja-JP" sz="1800" b="0" i="0" u="none" strike="noStrike" cap="none">
                <a:solidFill>
                  <a:srgbClr val="000000"/>
                </a:solidFill>
                <a:latin typeface="Calibri"/>
                <a:ea typeface="Calibri"/>
                <a:cs typeface="Calibri"/>
                <a:sym typeface="Calibri"/>
              </a:rPr>
              <a:t>浦湾</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br>
              <a:rPr lang="ja-JP" sz="1800" b="0" i="0" u="none" strike="noStrike" cap="none">
                <a:solidFill>
                  <a:schemeClr val="dk1"/>
                </a:solidFill>
                <a:latin typeface="Calibri"/>
                <a:ea typeface="Calibri"/>
                <a:cs typeface="Calibri"/>
                <a:sym typeface="Calibri"/>
              </a:rPr>
            </a:br>
            <a:endParaRPr sz="1800" b="0" i="0" u="none" strike="noStrike" cap="none">
              <a:solidFill>
                <a:schemeClr val="dk1"/>
              </a:solidFill>
              <a:latin typeface="Calibri"/>
              <a:ea typeface="Calibri"/>
              <a:cs typeface="Calibri"/>
              <a:sym typeface="Calibri"/>
            </a:endParaRPr>
          </a:p>
        </p:txBody>
      </p:sp>
      <p:sp>
        <p:nvSpPr>
          <p:cNvPr id="130" name="Google Shape;130;p17"/>
          <p:cNvSpPr txBox="1"/>
          <p:nvPr/>
        </p:nvSpPr>
        <p:spPr>
          <a:xfrm>
            <a:off x="6069705" y="4608551"/>
            <a:ext cx="1409938"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a:solidFill>
                  <a:srgbClr val="000000"/>
                </a:solidFill>
                <a:latin typeface="Calibri"/>
                <a:ea typeface="Calibri"/>
                <a:cs typeface="Calibri"/>
                <a:sym typeface="Calibri"/>
              </a:rPr>
              <a:t>ヴェルニー公園</a:t>
            </a:r>
            <a:endParaRPr sz="1800" b="0" i="0" u="none" strike="noStrike" cap="none">
              <a:solidFill>
                <a:schemeClr val="dk1"/>
              </a:solidFill>
              <a:latin typeface="Calibri"/>
              <a:ea typeface="Calibri"/>
              <a:cs typeface="Calibri"/>
              <a:sym typeface="Calibri"/>
            </a:endParaRPr>
          </a:p>
        </p:txBody>
      </p:sp>
      <p:sp>
        <p:nvSpPr>
          <p:cNvPr id="131" name="Google Shape;131;p17"/>
          <p:cNvSpPr txBox="1"/>
          <p:nvPr/>
        </p:nvSpPr>
        <p:spPr>
          <a:xfrm flipH="1">
            <a:off x="6483780" y="2822734"/>
            <a:ext cx="616018" cy="20313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a:solidFill>
                  <a:srgbClr val="000000"/>
                </a:solidFill>
                <a:latin typeface="Calibri"/>
                <a:ea typeface="Calibri"/>
                <a:cs typeface="Calibri"/>
                <a:sym typeface="Calibri"/>
              </a:rPr>
              <a:t>原子力空母</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br>
              <a:rPr lang="ja-JP" sz="1800" b="0" i="1" u="none" strike="noStrike" cap="none">
                <a:solidFill>
                  <a:schemeClr val="dk1"/>
                </a:solidFill>
                <a:latin typeface="Calibri"/>
                <a:ea typeface="Calibri"/>
                <a:cs typeface="Calibri"/>
                <a:sym typeface="Calibri"/>
              </a:rPr>
            </a:br>
            <a:endParaRPr sz="1800" b="0" i="1" u="none" strike="noStrike" cap="none">
              <a:solidFill>
                <a:schemeClr val="dk1"/>
              </a:solidFill>
              <a:latin typeface="Calibri"/>
              <a:ea typeface="Calibri"/>
              <a:cs typeface="Calibri"/>
              <a:sym typeface="Calibri"/>
            </a:endParaRPr>
          </a:p>
        </p:txBody>
      </p:sp>
      <p:pic>
        <p:nvPicPr>
          <p:cNvPr id="2" name="オーディオ 1">
            <a:hlinkClick r:id="" action="ppaction://media"/>
            <a:extLst>
              <a:ext uri="{FF2B5EF4-FFF2-40B4-BE49-F238E27FC236}">
                <a16:creationId xmlns:a16="http://schemas.microsoft.com/office/drawing/2014/main" id="{66712D35-C7B7-B2AF-EA7B-E89196BD9E0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040"/>
    </mc:Choice>
    <mc:Fallback xmlns="">
      <p:transition spd="slow" advTm="15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8"/>
          <p:cNvSpPr txBox="1">
            <a:spLocks noGrp="1"/>
          </p:cNvSpPr>
          <p:nvPr>
            <p:ph type="title"/>
          </p:nvPr>
        </p:nvSpPr>
        <p:spPr>
          <a:xfrm>
            <a:off x="1097280" y="286603"/>
            <a:ext cx="10058400" cy="916555"/>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ja-JP"/>
              <a:t>　　　　　　</a:t>
            </a:r>
            <a:r>
              <a:rPr lang="ja-JP">
                <a:solidFill>
                  <a:schemeClr val="dk1"/>
                </a:solidFill>
              </a:rPr>
              <a:t>【結果】</a:t>
            </a:r>
            <a:endParaRPr>
              <a:solidFill>
                <a:schemeClr val="dk1"/>
              </a:solidFill>
            </a:endParaRPr>
          </a:p>
        </p:txBody>
      </p:sp>
      <p:sp>
        <p:nvSpPr>
          <p:cNvPr id="137" name="Google Shape;137;p18"/>
          <p:cNvSpPr txBox="1">
            <a:spLocks noGrp="1"/>
          </p:cNvSpPr>
          <p:nvPr>
            <p:ph type="body" idx="1"/>
          </p:nvPr>
        </p:nvSpPr>
        <p:spPr>
          <a:xfrm>
            <a:off x="211756" y="1826483"/>
            <a:ext cx="11829448" cy="4564691"/>
          </a:xfrm>
          <a:prstGeom prst="rect">
            <a:avLst/>
          </a:prstGeom>
          <a:noFill/>
          <a:ln>
            <a:noFill/>
          </a:ln>
        </p:spPr>
        <p:txBody>
          <a:bodyPr spcFirstLastPara="1" wrap="square" lIns="0" tIns="45700" rIns="0" bIns="45700" anchor="t" anchorCtr="0">
            <a:normAutofit fontScale="92500" lnSpcReduction="20000"/>
          </a:bodyPr>
          <a:lstStyle/>
          <a:p>
            <a:pPr marL="152400" lvl="0" indent="-152717" algn="just" rtl="0">
              <a:lnSpc>
                <a:spcPct val="90000"/>
              </a:lnSpc>
              <a:spcBef>
                <a:spcPts val="0"/>
              </a:spcBef>
              <a:spcAft>
                <a:spcPts val="0"/>
              </a:spcAft>
              <a:buSzPct val="100000"/>
              <a:buChar char=" "/>
            </a:pPr>
            <a:r>
              <a:rPr lang="ja-JP" sz="2600">
                <a:solidFill>
                  <a:schemeClr val="dk1"/>
                </a:solidFill>
                <a:latin typeface="Century"/>
                <a:ea typeface="Century"/>
                <a:cs typeface="Century"/>
                <a:sym typeface="Century"/>
              </a:rPr>
              <a:t>調査検体数</a:t>
            </a:r>
            <a:endParaRPr sz="2600">
              <a:solidFill>
                <a:schemeClr val="dk1"/>
              </a:solidFill>
              <a:latin typeface="Century"/>
              <a:ea typeface="Century"/>
              <a:cs typeface="Century"/>
              <a:sym typeface="Century"/>
            </a:endParaRPr>
          </a:p>
          <a:p>
            <a:pPr marL="474980" lvl="0" indent="-132715" algn="just" rtl="0">
              <a:lnSpc>
                <a:spcPct val="90000"/>
              </a:lnSpc>
              <a:spcBef>
                <a:spcPts val="1400"/>
              </a:spcBef>
              <a:spcAft>
                <a:spcPts val="0"/>
              </a:spcAft>
              <a:buSzPct val="100000"/>
              <a:buChar char=" "/>
            </a:pPr>
            <a:r>
              <a:rPr lang="ja-JP" sz="2000">
                <a:solidFill>
                  <a:schemeClr val="dk1"/>
                </a:solidFill>
                <a:latin typeface="Century"/>
                <a:ea typeface="Century"/>
                <a:cs typeface="Century"/>
                <a:sym typeface="Century"/>
              </a:rPr>
              <a:t>今年度の調査地ごとの検体数は、以下の通り。</a:t>
            </a:r>
            <a:endParaRPr sz="2000">
              <a:solidFill>
                <a:schemeClr val="dk1"/>
              </a:solidFill>
              <a:latin typeface="Century"/>
              <a:ea typeface="Century"/>
              <a:cs typeface="Century"/>
              <a:sym typeface="Century"/>
            </a:endParaRPr>
          </a:p>
          <a:p>
            <a:pPr marL="474980" lvl="0" indent="-132715" algn="just" rtl="0">
              <a:lnSpc>
                <a:spcPct val="90000"/>
              </a:lnSpc>
              <a:spcBef>
                <a:spcPts val="1400"/>
              </a:spcBef>
              <a:spcAft>
                <a:spcPts val="0"/>
              </a:spcAft>
              <a:buSzPct val="100000"/>
              <a:buChar char=" "/>
            </a:pPr>
            <a:r>
              <a:rPr lang="ja-JP" sz="2000">
                <a:solidFill>
                  <a:schemeClr val="dk1"/>
                </a:solidFill>
                <a:latin typeface="Century"/>
                <a:ea typeface="Century"/>
                <a:cs typeface="Century"/>
                <a:sym typeface="Century"/>
              </a:rPr>
              <a:t>ヴェルニー公園　　：マハゼ6匹、ダボハゼ2匹。</a:t>
            </a:r>
            <a:endParaRPr sz="2000">
              <a:solidFill>
                <a:schemeClr val="dk1"/>
              </a:solidFill>
              <a:latin typeface="Century"/>
              <a:ea typeface="Century"/>
              <a:cs typeface="Century"/>
              <a:sym typeface="Century"/>
            </a:endParaRPr>
          </a:p>
          <a:p>
            <a:pPr marL="474980" lvl="0" indent="-132715" algn="just" rtl="0">
              <a:lnSpc>
                <a:spcPct val="90000"/>
              </a:lnSpc>
              <a:spcBef>
                <a:spcPts val="1400"/>
              </a:spcBef>
              <a:spcAft>
                <a:spcPts val="0"/>
              </a:spcAft>
              <a:buSzPct val="100000"/>
              <a:buChar char=" "/>
            </a:pPr>
            <a:r>
              <a:rPr lang="ja-JP" sz="2000">
                <a:solidFill>
                  <a:schemeClr val="dk1"/>
                </a:solidFill>
                <a:latin typeface="Century"/>
                <a:ea typeface="Century"/>
                <a:cs typeface="Century"/>
                <a:sym typeface="Century"/>
              </a:rPr>
              <a:t>長浦湾	：マハゼ20匹</a:t>
            </a:r>
            <a:endParaRPr sz="2000">
              <a:solidFill>
                <a:schemeClr val="dk1"/>
              </a:solidFill>
              <a:latin typeface="Century"/>
              <a:ea typeface="Century"/>
              <a:cs typeface="Century"/>
              <a:sym typeface="Century"/>
            </a:endParaRPr>
          </a:p>
          <a:p>
            <a:pPr marL="474980" lvl="0" indent="-132715" algn="just" rtl="0">
              <a:lnSpc>
                <a:spcPct val="90000"/>
              </a:lnSpc>
              <a:spcBef>
                <a:spcPts val="1400"/>
              </a:spcBef>
              <a:spcAft>
                <a:spcPts val="0"/>
              </a:spcAft>
              <a:buSzPct val="100000"/>
              <a:buChar char=" "/>
            </a:pPr>
            <a:r>
              <a:rPr lang="ja-JP" sz="2000">
                <a:solidFill>
                  <a:schemeClr val="dk1"/>
                </a:solidFill>
                <a:latin typeface="Century"/>
                <a:ea typeface="Century"/>
                <a:cs typeface="Century"/>
                <a:sym typeface="Century"/>
              </a:rPr>
              <a:t>鶴見川	：マハゼ10匹</a:t>
            </a:r>
            <a:endParaRPr sz="2000">
              <a:solidFill>
                <a:schemeClr val="dk1"/>
              </a:solidFill>
              <a:latin typeface="Century"/>
              <a:ea typeface="Century"/>
              <a:cs typeface="Century"/>
              <a:sym typeface="Century"/>
            </a:endParaRPr>
          </a:p>
          <a:p>
            <a:pPr marL="152400" lvl="0" indent="-152717" algn="just" rtl="0">
              <a:lnSpc>
                <a:spcPct val="90000"/>
              </a:lnSpc>
              <a:spcBef>
                <a:spcPts val="1400"/>
              </a:spcBef>
              <a:spcAft>
                <a:spcPts val="0"/>
              </a:spcAft>
              <a:buSzPct val="100000"/>
              <a:buChar char=" "/>
            </a:pPr>
            <a:r>
              <a:rPr lang="ja-JP" sz="2600">
                <a:solidFill>
                  <a:schemeClr val="dk1"/>
                </a:solidFill>
                <a:latin typeface="Century"/>
                <a:ea typeface="Century"/>
                <a:cs typeface="Century"/>
                <a:sym typeface="Century"/>
              </a:rPr>
              <a:t>外観異常の検査</a:t>
            </a:r>
            <a:endParaRPr sz="2600">
              <a:solidFill>
                <a:schemeClr val="dk1"/>
              </a:solidFill>
              <a:latin typeface="Century"/>
              <a:ea typeface="Century"/>
              <a:cs typeface="Century"/>
              <a:sym typeface="Century"/>
            </a:endParaRPr>
          </a:p>
          <a:p>
            <a:pPr marL="494665" lvl="0" indent="-152717" algn="just" rtl="0">
              <a:lnSpc>
                <a:spcPct val="90000"/>
              </a:lnSpc>
              <a:spcBef>
                <a:spcPts val="1400"/>
              </a:spcBef>
              <a:spcAft>
                <a:spcPts val="0"/>
              </a:spcAft>
              <a:buSzPct val="100000"/>
              <a:buChar char=" "/>
            </a:pPr>
            <a:r>
              <a:rPr lang="ja-JP" sz="2600">
                <a:solidFill>
                  <a:schemeClr val="dk1"/>
                </a:solidFill>
                <a:latin typeface="Century"/>
                <a:ea typeface="Century"/>
                <a:cs typeface="Century"/>
                <a:sym typeface="Century"/>
              </a:rPr>
              <a:t>外観異常については、マハゼを台紙の上に整列させ真上からの姿と横向きの姿を確認することで外観に異常（腫瘍、欠損、体色など）が見られるかどうかを判断した。なお死後硬直については、ハゼの種類に多く見られる皮膚呼吸などができる魚の特徴として、泥地のような水の少ない場所でも長く生きており、半日のうちに死後硬直することが考えられないことから死後硬直を異常に分類している。</a:t>
            </a:r>
            <a:endParaRPr sz="2600">
              <a:solidFill>
                <a:schemeClr val="dk1"/>
              </a:solidFill>
              <a:latin typeface="Century"/>
              <a:ea typeface="Century"/>
              <a:cs typeface="Century"/>
              <a:sym typeface="Century"/>
            </a:endParaRPr>
          </a:p>
          <a:p>
            <a:pPr marL="342900" lvl="0" indent="-342900" algn="just" rtl="0">
              <a:lnSpc>
                <a:spcPct val="90000"/>
              </a:lnSpc>
              <a:spcBef>
                <a:spcPts val="1400"/>
              </a:spcBef>
              <a:spcAft>
                <a:spcPts val="0"/>
              </a:spcAft>
              <a:buSzPct val="100000"/>
              <a:buFont typeface="Noto Sans Symbols"/>
              <a:buChar char="·"/>
            </a:pPr>
            <a:r>
              <a:rPr lang="ja-JP" sz="2600" b="1">
                <a:solidFill>
                  <a:schemeClr val="dk1"/>
                </a:solidFill>
                <a:latin typeface="Century"/>
                <a:ea typeface="Century"/>
                <a:cs typeface="Century"/>
                <a:sym typeface="Century"/>
              </a:rPr>
              <a:t>長浦湾</a:t>
            </a:r>
            <a:r>
              <a:rPr lang="ja-JP" sz="2600">
                <a:solidFill>
                  <a:schemeClr val="dk1"/>
                </a:solidFill>
                <a:latin typeface="Century"/>
                <a:ea typeface="Century"/>
                <a:cs typeface="Century"/>
                <a:sym typeface="Century"/>
              </a:rPr>
              <a:t>ではマハゼ</a:t>
            </a:r>
            <a:r>
              <a:rPr lang="ja-JP" sz="2600" b="1">
                <a:solidFill>
                  <a:schemeClr val="dk1"/>
                </a:solidFill>
                <a:latin typeface="Century"/>
                <a:ea typeface="Century"/>
                <a:cs typeface="Century"/>
                <a:sym typeface="Century"/>
              </a:rPr>
              <a:t>1匹に外観異常</a:t>
            </a:r>
            <a:r>
              <a:rPr lang="ja-JP" sz="2600">
                <a:solidFill>
                  <a:schemeClr val="dk1"/>
                </a:solidFill>
                <a:latin typeface="Century"/>
                <a:ea typeface="Century"/>
                <a:cs typeface="Century"/>
                <a:sym typeface="Century"/>
              </a:rPr>
              <a:t>（奇形）が見られた。</a:t>
            </a:r>
            <a:endParaRPr sz="2600">
              <a:solidFill>
                <a:schemeClr val="dk1"/>
              </a:solidFill>
              <a:latin typeface="Century"/>
              <a:ea typeface="Century"/>
              <a:cs typeface="Century"/>
              <a:sym typeface="Century"/>
            </a:endParaRPr>
          </a:p>
          <a:p>
            <a:pPr marL="91440" lvl="0" indent="0" algn="l" rtl="0">
              <a:lnSpc>
                <a:spcPct val="90000"/>
              </a:lnSpc>
              <a:spcBef>
                <a:spcPts val="1400"/>
              </a:spcBef>
              <a:spcAft>
                <a:spcPts val="0"/>
              </a:spcAft>
              <a:buSzPct val="100000"/>
              <a:buNone/>
            </a:pPr>
            <a:endParaRPr/>
          </a:p>
        </p:txBody>
      </p:sp>
      <p:pic>
        <p:nvPicPr>
          <p:cNvPr id="9" name="オーディオ 8">
            <a:hlinkClick r:id="" action="ppaction://media"/>
            <a:extLst>
              <a:ext uri="{FF2B5EF4-FFF2-40B4-BE49-F238E27FC236}">
                <a16:creationId xmlns:a16="http://schemas.microsoft.com/office/drawing/2014/main" id="{94171B53-D369-0DC6-93A3-DD96BD22E6D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25000" t="-160938" r="-325000" b="-160938"/>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3919"/>
    </mc:Choice>
    <mc:Fallback xmlns="">
      <p:transition spd="slow" advTm="83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9"/>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ja-JP">
                <a:solidFill>
                  <a:schemeClr val="dk1"/>
                </a:solidFill>
              </a:rPr>
              <a:t>表1）外観異常とX線異常の調査結果</a:t>
            </a:r>
            <a:endParaRPr>
              <a:solidFill>
                <a:schemeClr val="dk1"/>
              </a:solidFill>
            </a:endParaRPr>
          </a:p>
        </p:txBody>
      </p:sp>
      <p:pic>
        <p:nvPicPr>
          <p:cNvPr id="143" name="Google Shape;143;p19"/>
          <p:cNvPicPr preferRelativeResize="0">
            <a:picLocks noGrp="1"/>
          </p:cNvPicPr>
          <p:nvPr>
            <p:ph type="body" idx="1"/>
          </p:nvPr>
        </p:nvPicPr>
        <p:blipFill rotWithShape="1">
          <a:blip r:embed="rId5">
            <a:alphaModFix/>
          </a:blip>
          <a:srcRect/>
          <a:stretch/>
        </p:blipFill>
        <p:spPr>
          <a:xfrm>
            <a:off x="1491916" y="1841719"/>
            <a:ext cx="9038121" cy="4336418"/>
          </a:xfrm>
          <a:prstGeom prst="rect">
            <a:avLst/>
          </a:prstGeom>
          <a:noFill/>
          <a:ln>
            <a:noFill/>
          </a:ln>
        </p:spPr>
      </p:pic>
      <p:pic>
        <p:nvPicPr>
          <p:cNvPr id="3" name="オーディオ 2">
            <a:hlinkClick r:id="" action="ppaction://media"/>
            <a:extLst>
              <a:ext uri="{FF2B5EF4-FFF2-40B4-BE49-F238E27FC236}">
                <a16:creationId xmlns:a16="http://schemas.microsoft.com/office/drawing/2014/main" id="{F8033018-5223-C4B6-CF61-30B4F9E4F5B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429"/>
    </mc:Choice>
    <mc:Fallback xmlns="">
      <p:transition spd="slow" advTm="12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0"/>
          <p:cNvSpPr txBox="1">
            <a:spLocks noGrp="1"/>
          </p:cNvSpPr>
          <p:nvPr>
            <p:ph type="title"/>
          </p:nvPr>
        </p:nvSpPr>
        <p:spPr>
          <a:xfrm>
            <a:off x="1097280" y="286604"/>
            <a:ext cx="10058400" cy="1263064"/>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ja-JP"/>
              <a:t>　　</a:t>
            </a:r>
            <a:r>
              <a:rPr lang="ja-JP">
                <a:solidFill>
                  <a:schemeClr val="dk1"/>
                </a:solidFill>
              </a:rPr>
              <a:t>外観異常の割合の経年変化</a:t>
            </a:r>
            <a:endParaRPr>
              <a:solidFill>
                <a:schemeClr val="dk1"/>
              </a:solidFill>
            </a:endParaRPr>
          </a:p>
        </p:txBody>
      </p:sp>
      <p:pic>
        <p:nvPicPr>
          <p:cNvPr id="149" name="Google Shape;149;p20"/>
          <p:cNvPicPr preferRelativeResize="0">
            <a:picLocks noGrp="1"/>
          </p:cNvPicPr>
          <p:nvPr>
            <p:ph type="body" idx="1"/>
          </p:nvPr>
        </p:nvPicPr>
        <p:blipFill rotWithShape="1">
          <a:blip r:embed="rId5">
            <a:alphaModFix/>
          </a:blip>
          <a:srcRect/>
          <a:stretch/>
        </p:blipFill>
        <p:spPr>
          <a:xfrm>
            <a:off x="42704" y="2346385"/>
            <a:ext cx="12097089" cy="3657600"/>
          </a:xfrm>
          <a:prstGeom prst="rect">
            <a:avLst/>
          </a:prstGeom>
          <a:noFill/>
          <a:ln>
            <a:noFill/>
          </a:ln>
        </p:spPr>
      </p:pic>
      <p:pic>
        <p:nvPicPr>
          <p:cNvPr id="3" name="オーディオ 2">
            <a:hlinkClick r:id="" action="ppaction://media"/>
            <a:extLst>
              <a:ext uri="{FF2B5EF4-FFF2-40B4-BE49-F238E27FC236}">
                <a16:creationId xmlns:a16="http://schemas.microsoft.com/office/drawing/2014/main" id="{F52D19B4-525E-EF94-9B02-773BAE86D11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315"/>
    </mc:Choice>
    <mc:Fallback xmlns="">
      <p:transition spd="slow" advTm="19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1"/>
          <p:cNvSpPr txBox="1"/>
          <p:nvPr/>
        </p:nvSpPr>
        <p:spPr>
          <a:xfrm>
            <a:off x="259821" y="874454"/>
            <a:ext cx="12071758" cy="5847755"/>
          </a:xfrm>
          <a:prstGeom prst="rect">
            <a:avLst/>
          </a:prstGeom>
          <a:noFill/>
          <a:ln>
            <a:noFill/>
          </a:ln>
        </p:spPr>
        <p:txBody>
          <a:bodyPr spcFirstLastPara="1" wrap="square" lIns="91425" tIns="45700" rIns="91425" bIns="45700" anchor="t" anchorCtr="0">
            <a:spAutoFit/>
          </a:bodyPr>
          <a:lstStyle/>
          <a:p>
            <a:pPr marL="342265" marR="0" lvl="0" indent="152400" algn="just" rtl="0">
              <a:lnSpc>
                <a:spcPct val="100000"/>
              </a:lnSpc>
              <a:spcBef>
                <a:spcPts val="0"/>
              </a:spcBef>
              <a:spcAft>
                <a:spcPts val="0"/>
              </a:spcAft>
              <a:buClr>
                <a:srgbClr val="000000"/>
              </a:buClr>
              <a:buSzPts val="2000"/>
              <a:buFont typeface="Arial"/>
              <a:buNone/>
            </a:pPr>
            <a:r>
              <a:rPr lang="ja-JP" sz="2000" b="0" i="0" u="none" strike="noStrike" cap="none">
                <a:solidFill>
                  <a:schemeClr val="dk1"/>
                </a:solidFill>
                <a:latin typeface="Century"/>
                <a:ea typeface="Century"/>
                <a:cs typeface="Century"/>
                <a:sym typeface="Century"/>
              </a:rPr>
              <a:t>骨格異常を検査するX線検査では、マハゼの正面（真上）と横向きの像を撮影。</a:t>
            </a:r>
            <a:endParaRPr sz="2000" b="0" i="0" u="none" strike="noStrike" cap="none">
              <a:solidFill>
                <a:schemeClr val="dk1"/>
              </a:solidFill>
              <a:latin typeface="Century"/>
              <a:ea typeface="Century"/>
              <a:cs typeface="Century"/>
              <a:sym typeface="Century"/>
            </a:endParaRPr>
          </a:p>
          <a:p>
            <a:pPr marL="342265" marR="0" lvl="0" indent="152400" algn="just" rtl="0">
              <a:lnSpc>
                <a:spcPct val="100000"/>
              </a:lnSpc>
              <a:spcBef>
                <a:spcPts val="0"/>
              </a:spcBef>
              <a:spcAft>
                <a:spcPts val="0"/>
              </a:spcAft>
              <a:buClr>
                <a:srgbClr val="000000"/>
              </a:buClr>
              <a:buSzPts val="2000"/>
              <a:buFont typeface="Arial"/>
              <a:buNone/>
            </a:pPr>
            <a:r>
              <a:rPr lang="ja-JP" sz="2000" b="0" i="0" u="none" strike="noStrike" cap="none">
                <a:solidFill>
                  <a:schemeClr val="dk1"/>
                </a:solidFill>
                <a:latin typeface="Century"/>
                <a:ea typeface="Century"/>
                <a:cs typeface="Century"/>
                <a:sym typeface="Century"/>
              </a:rPr>
              <a:t>通常の写真とあわせて魚体を見ながら、骨曲がりかどうかを確認した。</a:t>
            </a:r>
            <a:endParaRPr sz="2000" b="0" i="0" u="none" strike="noStrike" cap="none">
              <a:solidFill>
                <a:schemeClr val="dk1"/>
              </a:solidFill>
              <a:latin typeface="Century"/>
              <a:ea typeface="Century"/>
              <a:cs typeface="Century"/>
              <a:sym typeface="Century"/>
            </a:endParaRPr>
          </a:p>
          <a:p>
            <a:pPr marL="342265" marR="0" lvl="0" indent="152400" algn="just"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MS Mincho"/>
              <a:ea typeface="MS Mincho"/>
              <a:cs typeface="MS Mincho"/>
              <a:sym typeface="MS Mincho"/>
            </a:endParaRPr>
          </a:p>
          <a:p>
            <a:pPr marL="342265" marR="0" lvl="0" indent="152400" algn="just" rtl="0">
              <a:lnSpc>
                <a:spcPct val="100000"/>
              </a:lnSpc>
              <a:spcBef>
                <a:spcPts val="0"/>
              </a:spcBef>
              <a:spcAft>
                <a:spcPts val="0"/>
              </a:spcAft>
              <a:buClr>
                <a:srgbClr val="000000"/>
              </a:buClr>
              <a:buSzPts val="2000"/>
              <a:buFont typeface="Arial"/>
              <a:buNone/>
            </a:pPr>
            <a:r>
              <a:rPr lang="ja-JP" sz="2000" b="0" i="0" u="none" strike="noStrike" cap="none">
                <a:solidFill>
                  <a:schemeClr val="dk1"/>
                </a:solidFill>
                <a:latin typeface="MS Mincho"/>
                <a:ea typeface="MS Mincho"/>
                <a:cs typeface="MS Mincho"/>
                <a:sym typeface="MS Mincho"/>
              </a:rPr>
              <a:t>・</a:t>
            </a:r>
            <a:r>
              <a:rPr lang="ja-JP" sz="2000" b="0" i="0" u="none" strike="noStrike" cap="none">
                <a:solidFill>
                  <a:schemeClr val="dk1"/>
                </a:solidFill>
                <a:latin typeface="Century"/>
                <a:ea typeface="Century"/>
                <a:cs typeface="Century"/>
                <a:sym typeface="Century"/>
              </a:rPr>
              <a:t>ヴェルニー公園のマハゼでは、6匹中1匹に</a:t>
            </a:r>
            <a:endParaRPr/>
          </a:p>
          <a:p>
            <a:pPr marL="342265" marR="0" lvl="0" indent="152400" algn="just" rtl="0">
              <a:lnSpc>
                <a:spcPct val="100000"/>
              </a:lnSpc>
              <a:spcBef>
                <a:spcPts val="0"/>
              </a:spcBef>
              <a:spcAft>
                <a:spcPts val="0"/>
              </a:spcAft>
              <a:buClr>
                <a:srgbClr val="000000"/>
              </a:buClr>
              <a:buSzPts val="2000"/>
              <a:buFont typeface="Arial"/>
              <a:buNone/>
            </a:pPr>
            <a:r>
              <a:rPr lang="ja-JP" sz="2000" b="0" i="0" u="none" strike="noStrike" cap="none">
                <a:solidFill>
                  <a:schemeClr val="dk1"/>
                </a:solidFill>
                <a:latin typeface="Century"/>
                <a:ea typeface="Century"/>
                <a:cs typeface="Century"/>
                <a:sym typeface="Century"/>
              </a:rPr>
              <a:t>骨曲がり疑いの異常が見られた。このマハゼには</a:t>
            </a:r>
            <a:endParaRPr sz="2000" b="0" i="0" u="none" strike="noStrike" cap="none">
              <a:solidFill>
                <a:schemeClr val="dk1"/>
              </a:solidFill>
              <a:latin typeface="Century"/>
              <a:ea typeface="Century"/>
              <a:cs typeface="Century"/>
              <a:sym typeface="Century"/>
            </a:endParaRPr>
          </a:p>
          <a:p>
            <a:pPr marL="342265" marR="0" lvl="0" indent="152400" algn="just" rtl="0">
              <a:lnSpc>
                <a:spcPct val="100000"/>
              </a:lnSpc>
              <a:spcBef>
                <a:spcPts val="0"/>
              </a:spcBef>
              <a:spcAft>
                <a:spcPts val="0"/>
              </a:spcAft>
              <a:buClr>
                <a:srgbClr val="000000"/>
              </a:buClr>
              <a:buSzPts val="2000"/>
              <a:buFont typeface="Arial"/>
              <a:buNone/>
            </a:pPr>
            <a:r>
              <a:rPr lang="ja-JP" sz="2000" b="0" i="0" u="none" strike="noStrike" cap="none">
                <a:solidFill>
                  <a:schemeClr val="dk1"/>
                </a:solidFill>
                <a:latin typeface="Century"/>
                <a:ea typeface="Century"/>
                <a:cs typeface="Century"/>
                <a:sym typeface="Century"/>
              </a:rPr>
              <a:t>横からのレントゲンによる骨格像に骨本来の</a:t>
            </a:r>
            <a:endParaRPr sz="2000" b="0" i="0" u="none" strike="noStrike" cap="none">
              <a:solidFill>
                <a:schemeClr val="dk1"/>
              </a:solidFill>
              <a:latin typeface="Century"/>
              <a:ea typeface="Century"/>
              <a:cs typeface="Century"/>
              <a:sym typeface="Century"/>
            </a:endParaRPr>
          </a:p>
          <a:p>
            <a:pPr marL="342265" marR="0" lvl="0" indent="152400" algn="just" rtl="0">
              <a:lnSpc>
                <a:spcPct val="100000"/>
              </a:lnSpc>
              <a:spcBef>
                <a:spcPts val="0"/>
              </a:spcBef>
              <a:spcAft>
                <a:spcPts val="0"/>
              </a:spcAft>
              <a:buClr>
                <a:srgbClr val="000000"/>
              </a:buClr>
              <a:buSzPts val="2000"/>
              <a:buFont typeface="Arial"/>
              <a:buNone/>
            </a:pPr>
            <a:r>
              <a:rPr lang="ja-JP" sz="2000" b="0" i="0" u="none" strike="noStrike" cap="none">
                <a:solidFill>
                  <a:schemeClr val="dk1"/>
                </a:solidFill>
                <a:latin typeface="Century"/>
                <a:ea typeface="Century"/>
                <a:cs typeface="Century"/>
                <a:sym typeface="Century"/>
              </a:rPr>
              <a:t>真っ直ぐではない異常な屈曲が見られた。　　　　　　</a:t>
            </a:r>
            <a:r>
              <a:rPr lang="ja-JP" sz="2400" b="0" i="0" u="none" strike="noStrike" cap="none">
                <a:solidFill>
                  <a:schemeClr val="dk1"/>
                </a:solidFill>
                <a:latin typeface="Century"/>
                <a:ea typeface="Century"/>
                <a:cs typeface="Century"/>
                <a:sym typeface="Century"/>
              </a:rPr>
              <a:t>　　</a:t>
            </a:r>
            <a:endParaRPr sz="1800" b="0" i="0" u="none" strike="noStrike" cap="none">
              <a:solidFill>
                <a:schemeClr val="dk1"/>
              </a:solidFill>
              <a:latin typeface="Century"/>
              <a:ea typeface="Century"/>
              <a:cs typeface="Century"/>
              <a:sym typeface="Century"/>
            </a:endParaRPr>
          </a:p>
          <a:p>
            <a:pPr marL="0" marR="0" lvl="0" indent="0" algn="just"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entury"/>
              <a:ea typeface="Century"/>
              <a:cs typeface="Century"/>
              <a:sym typeface="Century"/>
            </a:endParaRPr>
          </a:p>
          <a:p>
            <a:pPr marL="0" marR="0" lvl="0" indent="0" algn="just" rtl="0">
              <a:lnSpc>
                <a:spcPct val="100000"/>
              </a:lnSpc>
              <a:spcBef>
                <a:spcPts val="0"/>
              </a:spcBef>
              <a:spcAft>
                <a:spcPts val="0"/>
              </a:spcAft>
              <a:buClr>
                <a:srgbClr val="000000"/>
              </a:buClr>
              <a:buSzPts val="2000"/>
              <a:buFont typeface="Arial"/>
              <a:buNone/>
            </a:pPr>
            <a:r>
              <a:rPr lang="ja-JP" sz="2000" b="0" i="0" u="none" strike="noStrike" cap="none">
                <a:solidFill>
                  <a:schemeClr val="dk1"/>
                </a:solidFill>
                <a:latin typeface="Century"/>
                <a:ea typeface="Century"/>
                <a:cs typeface="Century"/>
                <a:sym typeface="Century"/>
              </a:rPr>
              <a:t>　・長浦湾ではマハゼ20匹中5匹に</a:t>
            </a:r>
            <a:endParaRPr sz="2000" b="0" i="0" u="none" strike="noStrike" cap="none">
              <a:solidFill>
                <a:schemeClr val="dk1"/>
              </a:solidFill>
              <a:latin typeface="Century"/>
              <a:ea typeface="Century"/>
              <a:cs typeface="Century"/>
              <a:sym typeface="Century"/>
            </a:endParaRPr>
          </a:p>
          <a:p>
            <a:pPr marL="0" marR="0" lvl="0" indent="0" algn="just" rtl="0">
              <a:lnSpc>
                <a:spcPct val="100000"/>
              </a:lnSpc>
              <a:spcBef>
                <a:spcPts val="0"/>
              </a:spcBef>
              <a:spcAft>
                <a:spcPts val="0"/>
              </a:spcAft>
              <a:buClr>
                <a:srgbClr val="000000"/>
              </a:buClr>
              <a:buSzPts val="2000"/>
              <a:buFont typeface="Arial"/>
              <a:buNone/>
            </a:pPr>
            <a:r>
              <a:rPr lang="ja-JP" sz="2000" b="0" i="0" u="none" strike="noStrike" cap="none">
                <a:solidFill>
                  <a:schemeClr val="dk1"/>
                </a:solidFill>
                <a:latin typeface="Century"/>
                <a:ea typeface="Century"/>
                <a:cs typeface="Century"/>
                <a:sym typeface="Century"/>
              </a:rPr>
              <a:t>　　骨曲がりの異常がみられた。</a:t>
            </a:r>
            <a:endParaRPr sz="2000" b="0" i="0" u="none" strike="noStrike" cap="none">
              <a:solidFill>
                <a:schemeClr val="dk1"/>
              </a:solidFill>
              <a:latin typeface="Century"/>
              <a:ea typeface="Century"/>
              <a:cs typeface="Century"/>
              <a:sym typeface="Century"/>
            </a:endParaRPr>
          </a:p>
          <a:p>
            <a:pPr marL="0" marR="0" lvl="0" indent="0" algn="just" rtl="0">
              <a:lnSpc>
                <a:spcPct val="100000"/>
              </a:lnSpc>
              <a:spcBef>
                <a:spcPts val="0"/>
              </a:spcBef>
              <a:spcAft>
                <a:spcPts val="0"/>
              </a:spcAft>
              <a:buClr>
                <a:srgbClr val="000000"/>
              </a:buClr>
              <a:buSzPts val="2000"/>
              <a:buFont typeface="Arial"/>
              <a:buNone/>
            </a:pPr>
            <a:r>
              <a:rPr lang="ja-JP" sz="2000" b="0" i="0" u="none" strike="noStrike" cap="none">
                <a:solidFill>
                  <a:schemeClr val="dk1"/>
                </a:solidFill>
                <a:latin typeface="Century"/>
                <a:ea typeface="Century"/>
                <a:cs typeface="Century"/>
                <a:sym typeface="Century"/>
              </a:rPr>
              <a:t>　　また、2匹に骨曲がりの疑いがみられた。</a:t>
            </a:r>
            <a:endParaRPr sz="2000" b="0" i="0" u="none" strike="noStrike" cap="none">
              <a:solidFill>
                <a:schemeClr val="dk1"/>
              </a:solidFill>
              <a:latin typeface="Century"/>
              <a:ea typeface="Century"/>
              <a:cs typeface="Century"/>
              <a:sym typeface="Century"/>
            </a:endParaRPr>
          </a:p>
          <a:p>
            <a:pPr marL="0" marR="0" lvl="0" indent="0" algn="just"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entury"/>
              <a:ea typeface="Century"/>
              <a:cs typeface="Century"/>
              <a:sym typeface="Century"/>
            </a:endParaRPr>
          </a:p>
          <a:p>
            <a:pPr marL="0" marR="0" lvl="0" indent="0" algn="just" rtl="0">
              <a:lnSpc>
                <a:spcPct val="100000"/>
              </a:lnSpc>
              <a:spcBef>
                <a:spcPts val="0"/>
              </a:spcBef>
              <a:spcAft>
                <a:spcPts val="0"/>
              </a:spcAft>
              <a:buClr>
                <a:srgbClr val="000000"/>
              </a:buClr>
              <a:buSzPts val="2000"/>
              <a:buFont typeface="Arial"/>
              <a:buNone/>
            </a:pPr>
            <a:r>
              <a:rPr lang="ja-JP" sz="2000" b="0" i="0" u="none" strike="noStrike" cap="none">
                <a:solidFill>
                  <a:schemeClr val="dk1"/>
                </a:solidFill>
                <a:latin typeface="Century"/>
                <a:ea typeface="Century"/>
                <a:cs typeface="Century"/>
                <a:sym typeface="Century"/>
              </a:rPr>
              <a:t>　・鶴見川河口では、マハゼ10匹中2匹で</a:t>
            </a:r>
            <a:endParaRPr sz="2000" b="0" i="0" u="none" strike="noStrike" cap="none">
              <a:solidFill>
                <a:schemeClr val="dk1"/>
              </a:solidFill>
              <a:latin typeface="Century"/>
              <a:ea typeface="Century"/>
              <a:cs typeface="Century"/>
              <a:sym typeface="Century"/>
            </a:endParaRPr>
          </a:p>
          <a:p>
            <a:pPr marL="0" marR="0" lvl="0" indent="0" algn="just" rtl="0">
              <a:lnSpc>
                <a:spcPct val="100000"/>
              </a:lnSpc>
              <a:spcBef>
                <a:spcPts val="0"/>
              </a:spcBef>
              <a:spcAft>
                <a:spcPts val="0"/>
              </a:spcAft>
              <a:buClr>
                <a:srgbClr val="000000"/>
              </a:buClr>
              <a:buSzPts val="2000"/>
              <a:buFont typeface="Arial"/>
              <a:buNone/>
            </a:pPr>
            <a:r>
              <a:rPr lang="ja-JP" sz="2000" b="0" i="0" u="none" strike="noStrike" cap="none">
                <a:solidFill>
                  <a:schemeClr val="dk1"/>
                </a:solidFill>
                <a:latin typeface="Century"/>
                <a:ea typeface="Century"/>
                <a:cs typeface="Century"/>
                <a:sym typeface="Century"/>
              </a:rPr>
              <a:t>　　骨曲がりの異常が見られた。</a:t>
            </a:r>
            <a:endParaRPr sz="2000" b="0" i="0" u="none" strike="noStrike" cap="none">
              <a:solidFill>
                <a:schemeClr val="dk1"/>
              </a:solidFill>
              <a:latin typeface="Century"/>
              <a:ea typeface="Century"/>
              <a:cs typeface="Century"/>
              <a:sym typeface="Century"/>
            </a:endParaRPr>
          </a:p>
          <a:p>
            <a:pPr marL="0" marR="0" lvl="0" indent="0" algn="just" rtl="0">
              <a:lnSpc>
                <a:spcPct val="100000"/>
              </a:lnSpc>
              <a:spcBef>
                <a:spcPts val="0"/>
              </a:spcBef>
              <a:spcAft>
                <a:spcPts val="0"/>
              </a:spcAft>
              <a:buClr>
                <a:srgbClr val="000000"/>
              </a:buClr>
              <a:buSzPts val="2000"/>
              <a:buFont typeface="Arial"/>
              <a:buNone/>
            </a:pPr>
            <a:r>
              <a:rPr lang="ja-JP" sz="2000" b="0" i="0" u="none" strike="noStrike" cap="none">
                <a:solidFill>
                  <a:schemeClr val="dk1"/>
                </a:solidFill>
                <a:latin typeface="Century"/>
                <a:ea typeface="Century"/>
                <a:cs typeface="Century"/>
                <a:sym typeface="Century"/>
              </a:rPr>
              <a:t>　　また、2匹で骨曲がり疑いの異常が見られた。</a:t>
            </a:r>
            <a:endParaRPr sz="2000" b="0" i="0" u="none" strike="noStrike" cap="none">
              <a:solidFill>
                <a:schemeClr val="dk1"/>
              </a:solidFill>
              <a:latin typeface="Century"/>
              <a:ea typeface="Century"/>
              <a:cs typeface="Century"/>
              <a:sym typeface="Century"/>
            </a:endParaRPr>
          </a:p>
          <a:p>
            <a:pPr marL="0" marR="0" lvl="0" indent="0" algn="just"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entury"/>
              <a:ea typeface="Century"/>
              <a:cs typeface="Century"/>
              <a:sym typeface="Century"/>
            </a:endParaRPr>
          </a:p>
          <a:p>
            <a:pPr marL="0" marR="0" lvl="0" indent="0" algn="just" rtl="0">
              <a:lnSpc>
                <a:spcPct val="100000"/>
              </a:lnSpc>
              <a:spcBef>
                <a:spcPts val="0"/>
              </a:spcBef>
              <a:spcAft>
                <a:spcPts val="0"/>
              </a:spcAft>
              <a:buClr>
                <a:srgbClr val="000000"/>
              </a:buClr>
              <a:buSzPts val="2000"/>
              <a:buFont typeface="Arial"/>
              <a:buNone/>
            </a:pPr>
            <a:r>
              <a:rPr lang="ja-JP" sz="2000" b="0" i="0" u="none" strike="noStrike" cap="none">
                <a:solidFill>
                  <a:schemeClr val="dk1"/>
                </a:solidFill>
                <a:latin typeface="Century"/>
                <a:ea typeface="Century"/>
                <a:cs typeface="Century"/>
                <a:sym typeface="Century"/>
              </a:rPr>
              <a:t>骨格異常の経年比較を見ると、ヴェルニー公園での異常率が高い。</a:t>
            </a:r>
            <a:endParaRPr sz="2000" b="0" i="0" u="none" strike="noStrike" cap="none">
              <a:solidFill>
                <a:schemeClr val="dk1"/>
              </a:solidFill>
              <a:latin typeface="Century"/>
              <a:ea typeface="Century"/>
              <a:cs typeface="Century"/>
              <a:sym typeface="Century"/>
            </a:endParaRPr>
          </a:p>
          <a:p>
            <a:pPr marL="635" marR="0" lvl="0" indent="-635" algn="just" rtl="0">
              <a:lnSpc>
                <a:spcPct val="100000"/>
              </a:lnSpc>
              <a:spcBef>
                <a:spcPts val="0"/>
              </a:spcBef>
              <a:spcAft>
                <a:spcPts val="0"/>
              </a:spcAft>
              <a:buClr>
                <a:srgbClr val="000000"/>
              </a:buClr>
              <a:buSzPts val="2800"/>
              <a:buFont typeface="Arial"/>
              <a:buNone/>
            </a:pPr>
            <a:r>
              <a:rPr lang="ja-JP" sz="2800" b="0" i="0" u="none" strike="noStrike" cap="none">
                <a:solidFill>
                  <a:srgbClr val="333333"/>
                </a:solidFill>
                <a:latin typeface="MS Mincho"/>
                <a:ea typeface="MS Mincho"/>
                <a:cs typeface="MS Mincho"/>
                <a:sym typeface="MS Mincho"/>
              </a:rPr>
              <a:t> </a:t>
            </a:r>
            <a:endParaRPr sz="2800" b="0" i="0" u="none" strike="noStrike" cap="none">
              <a:solidFill>
                <a:schemeClr val="dk1"/>
              </a:solidFill>
              <a:latin typeface="Century"/>
              <a:ea typeface="Century"/>
              <a:cs typeface="Century"/>
              <a:sym typeface="Century"/>
            </a:endParaRPr>
          </a:p>
        </p:txBody>
      </p:sp>
      <p:sp>
        <p:nvSpPr>
          <p:cNvPr id="155" name="Google Shape;155;p21"/>
          <p:cNvSpPr txBox="1"/>
          <p:nvPr/>
        </p:nvSpPr>
        <p:spPr>
          <a:xfrm>
            <a:off x="2800951" y="134754"/>
            <a:ext cx="5822931" cy="769441"/>
          </a:xfrm>
          <a:prstGeom prst="rect">
            <a:avLst/>
          </a:prstGeom>
          <a:noFill/>
          <a:ln>
            <a:noFill/>
          </a:ln>
        </p:spPr>
        <p:txBody>
          <a:bodyPr spcFirstLastPara="1" wrap="square" lIns="91425" tIns="45700" rIns="91425" bIns="45700" anchor="t" anchorCtr="0">
            <a:spAutoFit/>
          </a:bodyPr>
          <a:lstStyle/>
          <a:p>
            <a:pPr marL="342265" marR="0" lvl="0" indent="-304800" algn="just" rtl="0">
              <a:lnSpc>
                <a:spcPct val="100000"/>
              </a:lnSpc>
              <a:spcBef>
                <a:spcPts val="0"/>
              </a:spcBef>
              <a:spcAft>
                <a:spcPts val="0"/>
              </a:spcAft>
              <a:buClr>
                <a:srgbClr val="000000"/>
              </a:buClr>
              <a:buSzPts val="4400"/>
              <a:buFont typeface="Arial"/>
              <a:buNone/>
            </a:pPr>
            <a:r>
              <a:rPr lang="ja-JP" sz="4400" b="0" i="0" u="none" strike="noStrike" cap="none">
                <a:solidFill>
                  <a:srgbClr val="333333"/>
                </a:solidFill>
                <a:latin typeface="Century"/>
                <a:ea typeface="Century"/>
                <a:cs typeface="Century"/>
                <a:sym typeface="Century"/>
              </a:rPr>
              <a:t>　　</a:t>
            </a:r>
            <a:r>
              <a:rPr lang="ja-JP" sz="4400" b="0" i="0" u="none" strike="noStrike" cap="none">
                <a:solidFill>
                  <a:schemeClr val="dk1"/>
                </a:solidFill>
                <a:latin typeface="Century"/>
                <a:ea typeface="Century"/>
                <a:cs typeface="Century"/>
                <a:sym typeface="Century"/>
              </a:rPr>
              <a:t>骨格異常の検査</a:t>
            </a:r>
            <a:endParaRPr sz="4400" b="0" i="0" u="none" strike="noStrike" cap="none">
              <a:solidFill>
                <a:schemeClr val="dk1"/>
              </a:solidFill>
              <a:latin typeface="Century"/>
              <a:ea typeface="Century"/>
              <a:cs typeface="Century"/>
              <a:sym typeface="Century"/>
            </a:endParaRPr>
          </a:p>
        </p:txBody>
      </p:sp>
      <p:pic>
        <p:nvPicPr>
          <p:cNvPr id="156" name="Google Shape;156;p21"/>
          <p:cNvPicPr preferRelativeResize="0"/>
          <p:nvPr/>
        </p:nvPicPr>
        <p:blipFill rotWithShape="1">
          <a:blip r:embed="rId5">
            <a:alphaModFix/>
          </a:blip>
          <a:srcRect/>
          <a:stretch/>
        </p:blipFill>
        <p:spPr>
          <a:xfrm>
            <a:off x="9316307" y="1276089"/>
            <a:ext cx="2691950" cy="2018963"/>
          </a:xfrm>
          <a:prstGeom prst="rect">
            <a:avLst/>
          </a:prstGeom>
          <a:noFill/>
          <a:ln>
            <a:noFill/>
          </a:ln>
        </p:spPr>
      </p:pic>
      <p:pic>
        <p:nvPicPr>
          <p:cNvPr id="157" name="Google Shape;157;p21"/>
          <p:cNvPicPr preferRelativeResize="0"/>
          <p:nvPr/>
        </p:nvPicPr>
        <p:blipFill rotWithShape="1">
          <a:blip r:embed="rId6">
            <a:alphaModFix/>
          </a:blip>
          <a:srcRect/>
          <a:stretch/>
        </p:blipFill>
        <p:spPr>
          <a:xfrm>
            <a:off x="6713364" y="1563336"/>
            <a:ext cx="2411425" cy="1808569"/>
          </a:xfrm>
          <a:prstGeom prst="rect">
            <a:avLst/>
          </a:prstGeom>
          <a:noFill/>
          <a:ln>
            <a:noFill/>
          </a:ln>
        </p:spPr>
      </p:pic>
      <p:sp>
        <p:nvSpPr>
          <p:cNvPr id="158" name="Google Shape;158;p21"/>
          <p:cNvSpPr txBox="1"/>
          <p:nvPr/>
        </p:nvSpPr>
        <p:spPr>
          <a:xfrm flipH="1">
            <a:off x="9239462" y="3278819"/>
            <a:ext cx="2911492"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0" i="0" u="none" strike="noStrike" cap="none">
                <a:solidFill>
                  <a:schemeClr val="dk1"/>
                </a:solidFill>
                <a:latin typeface="Calibri"/>
                <a:ea typeface="Calibri"/>
                <a:cs typeface="Calibri"/>
                <a:sym typeface="Calibri"/>
              </a:rPr>
              <a:t>長浦湾・外観異常の拡大写真</a:t>
            </a:r>
            <a:endParaRPr sz="1200" b="0" i="0" u="none" strike="noStrike" cap="none">
              <a:solidFill>
                <a:srgbClr val="000000"/>
              </a:solidFill>
              <a:latin typeface="Arial"/>
              <a:ea typeface="Arial"/>
              <a:cs typeface="Arial"/>
              <a:sym typeface="Arial"/>
            </a:endParaRPr>
          </a:p>
        </p:txBody>
      </p:sp>
      <p:pic>
        <p:nvPicPr>
          <p:cNvPr id="159" name="Google Shape;159;p21"/>
          <p:cNvPicPr preferRelativeResize="0"/>
          <p:nvPr/>
        </p:nvPicPr>
        <p:blipFill rotWithShape="1">
          <a:blip r:embed="rId7">
            <a:alphaModFix/>
          </a:blip>
          <a:srcRect/>
          <a:stretch/>
        </p:blipFill>
        <p:spPr>
          <a:xfrm>
            <a:off x="7812115" y="3730224"/>
            <a:ext cx="4196142" cy="2287120"/>
          </a:xfrm>
          <a:prstGeom prst="rect">
            <a:avLst/>
          </a:prstGeom>
          <a:noFill/>
          <a:ln>
            <a:noFill/>
          </a:ln>
        </p:spPr>
      </p:pic>
      <p:sp>
        <p:nvSpPr>
          <p:cNvPr id="160" name="Google Shape;160;p21"/>
          <p:cNvSpPr/>
          <p:nvPr/>
        </p:nvSpPr>
        <p:spPr>
          <a:xfrm rot="-7018063">
            <a:off x="8895077" y="4778236"/>
            <a:ext cx="459423" cy="428892"/>
          </a:xfrm>
          <a:prstGeom prst="ellipse">
            <a:avLst/>
          </a:prstGeom>
          <a:noFill/>
          <a:ln w="158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1" name="Google Shape;161;p21"/>
          <p:cNvSpPr txBox="1"/>
          <p:nvPr/>
        </p:nvSpPr>
        <p:spPr>
          <a:xfrm flipH="1">
            <a:off x="6982444" y="3356880"/>
            <a:ext cx="2172018"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a:solidFill>
                  <a:schemeClr val="dk1"/>
                </a:solidFill>
                <a:latin typeface="Calibri"/>
                <a:ea typeface="Calibri"/>
                <a:cs typeface="Calibri"/>
                <a:sym typeface="Calibri"/>
              </a:rPr>
              <a:t>長浦湾の外観異常</a:t>
            </a:r>
            <a:endParaRPr sz="1400" b="0" i="0" u="none" strike="noStrike" cap="none">
              <a:solidFill>
                <a:srgbClr val="000000"/>
              </a:solidFill>
              <a:latin typeface="Arial"/>
              <a:ea typeface="Arial"/>
              <a:cs typeface="Arial"/>
              <a:sym typeface="Arial"/>
            </a:endParaRPr>
          </a:p>
        </p:txBody>
      </p:sp>
      <p:sp>
        <p:nvSpPr>
          <p:cNvPr id="162" name="Google Shape;162;p21"/>
          <p:cNvSpPr txBox="1"/>
          <p:nvPr/>
        </p:nvSpPr>
        <p:spPr>
          <a:xfrm>
            <a:off x="9015540" y="6017344"/>
            <a:ext cx="227334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a:solidFill>
                  <a:schemeClr val="dk1"/>
                </a:solidFill>
                <a:latin typeface="Calibri"/>
                <a:ea typeface="Calibri"/>
                <a:cs typeface="Calibri"/>
                <a:sym typeface="Calibri"/>
              </a:rPr>
              <a:t>長浦湾の骨曲がり</a:t>
            </a:r>
            <a:endParaRPr sz="1400" b="0" i="0" u="none" strike="noStrike" cap="none">
              <a:solidFill>
                <a:srgbClr val="000000"/>
              </a:solidFill>
              <a:latin typeface="Arial"/>
              <a:ea typeface="Arial"/>
              <a:cs typeface="Arial"/>
              <a:sym typeface="Arial"/>
            </a:endParaRPr>
          </a:p>
        </p:txBody>
      </p:sp>
      <p:pic>
        <p:nvPicPr>
          <p:cNvPr id="2" name="オーディオ 1">
            <a:hlinkClick r:id="" action="ppaction://media"/>
            <a:extLst>
              <a:ext uri="{FF2B5EF4-FFF2-40B4-BE49-F238E27FC236}">
                <a16:creationId xmlns:a16="http://schemas.microsoft.com/office/drawing/2014/main" id="{334E31B0-BB01-1F18-6045-6E72086D440B}"/>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325000" t="-160938" r="-325000" b="-160938"/>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3412"/>
    </mc:Choice>
    <mc:Fallback xmlns="">
      <p:transition spd="slow" advTm="63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レトロスペクト">
  <a:themeElements>
    <a:clrScheme name="レトロスペクト">
      <a:dk1>
        <a:srgbClr val="000000"/>
      </a:dk1>
      <a:lt1>
        <a:srgbClr val="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1258</Words>
  <Application>Microsoft Office PowerPoint</Application>
  <PresentationFormat>ワイド画面</PresentationFormat>
  <Paragraphs>92</Paragraphs>
  <Slides>17</Slides>
  <Notes>17</Notes>
  <HiddenSlides>0</HiddenSlides>
  <MMClips>17</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17</vt:i4>
      </vt:variant>
    </vt:vector>
  </HeadingPairs>
  <TitlesOfParts>
    <vt:vector size="24" baseType="lpstr">
      <vt:lpstr>MS Gothic</vt:lpstr>
      <vt:lpstr>MS Mincho</vt:lpstr>
      <vt:lpstr>Noto Sans Symbols</vt:lpstr>
      <vt:lpstr>Arial</vt:lpstr>
      <vt:lpstr>Calibri</vt:lpstr>
      <vt:lpstr>Century</vt:lpstr>
      <vt:lpstr>レトロスペクト</vt:lpstr>
      <vt:lpstr>魚類実態調査報告</vt:lpstr>
      <vt:lpstr>【目的】</vt:lpstr>
      <vt:lpstr>　　　　マハゼを検体とする理由</vt:lpstr>
      <vt:lpstr>　　　　　【方法】</vt:lpstr>
      <vt:lpstr>　　　横須賀の調査場所 ヴェルニー公園、長浦湾と米軍基地の位置関係</vt:lpstr>
      <vt:lpstr>　　　　　　【結果】</vt:lpstr>
      <vt:lpstr>表1）外観異常とX線異常の調査結果</vt:lpstr>
      <vt:lpstr>　　外観異常の割合の経年変化</vt:lpstr>
      <vt:lpstr>PowerPoint プレゼンテーション</vt:lpstr>
      <vt:lpstr>　　過去の外観・骨格（X線）異常の例</vt:lpstr>
      <vt:lpstr>　骨格（X線）異常の割合の経年変化</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魚類実態調査報告</dc:title>
  <dc:creator>Futamura</dc:creator>
  <cp:lastModifiedBy>akira 二村</cp:lastModifiedBy>
  <cp:revision>2</cp:revision>
  <dcterms:modified xsi:type="dcterms:W3CDTF">2023-09-21T17:03:14Z</dcterms:modified>
</cp:coreProperties>
</file>